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4"/>
    <p:sldMasterId id="2147483705" r:id="rId5"/>
    <p:sldMasterId id="214748370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Lst>
  <p:sldSz cy="5143500" cx="9144000"/>
  <p:notesSz cx="6858000" cy="9144000"/>
  <p:embeddedFontLst>
    <p:embeddedFont>
      <p:font typeface="Figtree"/>
      <p:regular r:id="rId93"/>
      <p:bold r:id="rId94"/>
      <p:italic r:id="rId95"/>
      <p:boldItalic r:id="rId96"/>
    </p:embeddedFont>
    <p:embeddedFont>
      <p:font typeface="Figtree Black"/>
      <p:bold r:id="rId97"/>
      <p:boldItalic r:id="rId98"/>
    </p:embeddedFont>
    <p:embeddedFont>
      <p:font typeface="Proxima Nova"/>
      <p:regular r:id="rId99"/>
      <p:bold r:id="rId100"/>
      <p:italic r:id="rId101"/>
      <p:boldItalic r:id="rId102"/>
    </p:embeddedFont>
    <p:embeddedFont>
      <p:font typeface="Figtree Light"/>
      <p:regular r:id="rId103"/>
      <p:bold r:id="rId104"/>
      <p:italic r:id="rId105"/>
      <p:boldItalic r:id="rId106"/>
    </p:embeddedFont>
    <p:embeddedFont>
      <p:font typeface="Proxima Nova Semibold"/>
      <p:regular r:id="rId107"/>
      <p:bold r:id="rId108"/>
      <p:boldItalic r:id="rId109"/>
    </p:embeddedFont>
    <p:embeddedFont>
      <p:font typeface="Figtree SemiBold"/>
      <p:regular r:id="rId110"/>
      <p:bold r:id="rId111"/>
      <p:italic r:id="rId112"/>
      <p:boldItalic r:id="rId113"/>
    </p:embeddedFont>
    <p:embeddedFont>
      <p:font typeface="Roboto Mono"/>
      <p:regular r:id="rId114"/>
      <p:bold r:id="rId115"/>
      <p:italic r:id="rId116"/>
      <p:boldItalic r:id="rId117"/>
    </p:embeddedFont>
    <p:embeddedFont>
      <p:font typeface="Archivo"/>
      <p:regular r:id="rId118"/>
      <p:bold r:id="rId119"/>
      <p:italic r:id="rId120"/>
      <p:boldItalic r:id="rId1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ProximaNovaSemibold-regular.fntdata"/><Relationship Id="rId106" Type="http://schemas.openxmlformats.org/officeDocument/2006/relationships/font" Target="fonts/FigtreeLight-boldItalic.fntdata"/><Relationship Id="rId105" Type="http://schemas.openxmlformats.org/officeDocument/2006/relationships/font" Target="fonts/FigtreeLight-italic.fntdata"/><Relationship Id="rId104" Type="http://schemas.openxmlformats.org/officeDocument/2006/relationships/font" Target="fonts/FigtreeLight-bold.fntdata"/><Relationship Id="rId109" Type="http://schemas.openxmlformats.org/officeDocument/2006/relationships/font" Target="fonts/ProximaNovaSemibold-boldItalic.fntdata"/><Relationship Id="rId108" Type="http://schemas.openxmlformats.org/officeDocument/2006/relationships/font" Target="fonts/ProximaNovaSemibold-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FigtreeLight-regular.fntdata"/><Relationship Id="rId102" Type="http://schemas.openxmlformats.org/officeDocument/2006/relationships/font" Target="fonts/ProximaNova-boldItalic.fntdata"/><Relationship Id="rId101" Type="http://schemas.openxmlformats.org/officeDocument/2006/relationships/font" Target="fonts/ProximaNova-italic.fntdata"/><Relationship Id="rId100" Type="http://schemas.openxmlformats.org/officeDocument/2006/relationships/font" Target="fonts/ProximaNova-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121" Type="http://schemas.openxmlformats.org/officeDocument/2006/relationships/font" Target="fonts/Archivo-boldItalic.fntdata"/><Relationship Id="rId25" Type="http://schemas.openxmlformats.org/officeDocument/2006/relationships/slide" Target="slides/slide18.xml"/><Relationship Id="rId120" Type="http://schemas.openxmlformats.org/officeDocument/2006/relationships/font" Target="fonts/Archivo-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Figtree-italic.fntdata"/><Relationship Id="rId94" Type="http://schemas.openxmlformats.org/officeDocument/2006/relationships/font" Target="fonts/Figtree-bold.fntdata"/><Relationship Id="rId97" Type="http://schemas.openxmlformats.org/officeDocument/2006/relationships/font" Target="fonts/FigtreeBlack-bold.fntdata"/><Relationship Id="rId96" Type="http://schemas.openxmlformats.org/officeDocument/2006/relationships/font" Target="fonts/Figtree-boldItalic.fntdata"/><Relationship Id="rId11" Type="http://schemas.openxmlformats.org/officeDocument/2006/relationships/slide" Target="slides/slide4.xml"/><Relationship Id="rId99" Type="http://schemas.openxmlformats.org/officeDocument/2006/relationships/font" Target="fonts/ProximaNova-regular.fntdata"/><Relationship Id="rId10" Type="http://schemas.openxmlformats.org/officeDocument/2006/relationships/slide" Target="slides/slide3.xml"/><Relationship Id="rId98" Type="http://schemas.openxmlformats.org/officeDocument/2006/relationships/font" Target="fonts/FigtreeBlack-bold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font" Target="fonts/Figtree-regular.fntdata"/><Relationship Id="rId92" Type="http://schemas.openxmlformats.org/officeDocument/2006/relationships/slide" Target="slides/slide85.xml"/><Relationship Id="rId118" Type="http://schemas.openxmlformats.org/officeDocument/2006/relationships/font" Target="fonts/Archivo-regular.fntdata"/><Relationship Id="rId117" Type="http://schemas.openxmlformats.org/officeDocument/2006/relationships/font" Target="fonts/RobotoMono-boldItalic.fntdata"/><Relationship Id="rId116" Type="http://schemas.openxmlformats.org/officeDocument/2006/relationships/font" Target="fonts/RobotoMono-italic.fntdata"/><Relationship Id="rId115" Type="http://schemas.openxmlformats.org/officeDocument/2006/relationships/font" Target="fonts/RobotoMono-bold.fntdata"/><Relationship Id="rId119" Type="http://schemas.openxmlformats.org/officeDocument/2006/relationships/font" Target="fonts/Archivo-bold.fntdata"/><Relationship Id="rId15" Type="http://schemas.openxmlformats.org/officeDocument/2006/relationships/slide" Target="slides/slide8.xml"/><Relationship Id="rId110" Type="http://schemas.openxmlformats.org/officeDocument/2006/relationships/font" Target="fonts/FigtreeSemiBold-regular.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RobotoMono-regular.fntdata"/><Relationship Id="rId18" Type="http://schemas.openxmlformats.org/officeDocument/2006/relationships/slide" Target="slides/slide11.xml"/><Relationship Id="rId113" Type="http://schemas.openxmlformats.org/officeDocument/2006/relationships/font" Target="fonts/FigtreeSemiBold-boldItalic.fntdata"/><Relationship Id="rId112" Type="http://schemas.openxmlformats.org/officeDocument/2006/relationships/font" Target="fonts/FigtreeSemiBold-italic.fntdata"/><Relationship Id="rId111" Type="http://schemas.openxmlformats.org/officeDocument/2006/relationships/font" Target="fonts/FigtreeSemiBold-bold.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4model.com/"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4model.com/"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4model.com/diagrams" TargetMode="External"/><Relationship Id="rId3" Type="http://schemas.openxmlformats.org/officeDocument/2006/relationships/hyperlink" Target="https://c4model.com/diagrams/system-context" TargetMode="External"/><Relationship Id="rId4" Type="http://schemas.openxmlformats.org/officeDocument/2006/relationships/hyperlink" Target="https://c4model.com/diagrams/container"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4model.com/diagrams" TargetMode="External"/><Relationship Id="rId3" Type="http://schemas.openxmlformats.org/officeDocument/2006/relationships/hyperlink" Target="https://c4model.com/diagrams/system-context" TargetMode="External"/><Relationship Id="rId4" Type="http://schemas.openxmlformats.org/officeDocument/2006/relationships/hyperlink" Target="https://c4model.com/diagrams/container"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4model.com/images/examples/SystemContext.png"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sp.cs.tufts.edu/tmnt/threatmodeling.html"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htX43oIKP0c&amp;t=112s" TargetMode="External"/><Relationship Id="rId3" Type="http://schemas.openxmlformats.org/officeDocument/2006/relationships/hyperlink" Target="https://shostack.org/files/papers/Fast-Cheap-and-Good.pdf"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htX43oIKP0c&amp;t=112s" TargetMode="External"/><Relationship Id="rId3" Type="http://schemas.openxmlformats.org/officeDocument/2006/relationships/hyperlink" Target="https://shostack.org/files/papers/Fast-Cheap-and-Good.pdf"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irisk.mit.edu/"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icrosoft.com/en-ie/security/business/security-101/what-is-cyber-kill-chain#:~:text=The%20cyber%20kill%20chain%20in,do%20damage%20to%20an%20organization" TargetMode="External"/><Relationship Id="rId3" Type="http://schemas.openxmlformats.org/officeDocument/2006/relationships/hyperlink" Target="https://www.cisco.com/site/us/en/learn/topics/security/what-is-an-advanced-persistent-threat-apt.html#:~:text=Topics-,What%20Is%20an%20Advanced%20Persistent%20Threat%20(APT)?,17)%20APTs%20year%20in%20review"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DREAD_(risk_assessment_model)#:~:text=DREAD%20(Damage%2C%20Reproducibility%2C%20Exploitability,%22%20scale%2C%20which%20omits%20Discoverability" TargetMode="External"/><Relationship Id="rId3" Type="http://schemas.openxmlformats.org/officeDocument/2006/relationships/hyperlink" Target="http://balbix.com/insights/understanding-cvss-scores/"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gic-threats.lovable.app/"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gic-threats.lovable.app/"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gic-threats.lovable.app/"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gic-threats.lovable.app/"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gic-threats.lovable.app/"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irst.org/cvss/v3-1/specification-document"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irst.org/cvss/v3-1/specification-documen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irst.org/cvss/v3-1/specification-document"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gic-threats.lovable.app/"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htX43oIKP0c&amp;t=112s" TargetMode="External"/><Relationship Id="rId3" Type="http://schemas.openxmlformats.org/officeDocument/2006/relationships/hyperlink" Target="https://shostack.org/files/papers/Fast-Cheap-and-Good.pdf"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9b78cc8fd9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39b78cc8fd9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8d48b2636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8d48b2636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(Deeheem)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It’s important to see where threat modeling fits into the bigger picture. This diagram shows a typical Secure Development Lifecycle. Threat modeling is a key part of the </a:t>
            </a:r>
            <a:r>
              <a:rPr b="1" lang="en">
                <a:solidFill>
                  <a:schemeClr val="dk1"/>
                </a:solidFill>
              </a:rPr>
              <a:t>Security Planning</a:t>
            </a:r>
            <a:r>
              <a:rPr lang="en">
                <a:solidFill>
                  <a:schemeClr val="dk1"/>
                </a:solidFill>
              </a:rPr>
              <a:t> phase, right after the initial design.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'Trigger Point' is key: you should start a threat model as soon as a design document or architecture diagram is ready for a new feature or service. The outputs—like risks and required security tasks—then flow directly into the 'Code' and 'Build' phases, ensuring security is built-in, not bolted on.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1220a3ceb3_2_4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g31220a3ceb3_2_4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en">
                <a:solidFill>
                  <a:schemeClr val="dk1"/>
                </a:solidFill>
              </a:rPr>
              <a:t>(Deeheem)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framework we use is built around five simple questions. We'll walk through each one.</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What are we building?</a:t>
            </a:r>
            <a:r>
              <a:rPr lang="en">
                <a:solidFill>
                  <a:schemeClr val="dk1"/>
                </a:solidFill>
              </a:rPr>
              <a:t> First, we need to understand the system. How does it work? How does data flow through it? We achieve this through a process called system decomposition.</a:t>
            </a:r>
            <a:endParaRPr>
              <a:solidFill>
                <a:schemeClr val="dk1"/>
              </a:solidFill>
            </a:endParaRPr>
          </a:p>
          <a:p>
            <a:pPr indent="0" lvl="0" marL="0" rtl="0" algn="l">
              <a:spcBef>
                <a:spcPts val="1200"/>
              </a:spcBef>
              <a:spcAft>
                <a:spcPts val="0"/>
              </a:spcAft>
              <a:buNone/>
            </a:pPr>
            <a:r>
              <a:t/>
            </a:r>
            <a:endParaRPr/>
          </a:p>
        </p:txBody>
      </p:sp>
      <p:sp>
        <p:nvSpPr>
          <p:cNvPr id="519" name="Google Shape;519;g31220a3ceb3_2_4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8dcbf016c6_1_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38dcbf016c6_1_2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1"/>
                </a:solidFill>
              </a:rPr>
              <a:t>(Deeheem)</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What can go wrong?</a:t>
            </a:r>
            <a:r>
              <a:rPr lang="en">
                <a:solidFill>
                  <a:schemeClr val="dk1"/>
                </a:solidFill>
              </a:rPr>
              <a:t> This is where we put on our attacker hats. We'll identify and categorize potential threats using established frameworks.</a:t>
            </a:r>
            <a:endParaRPr/>
          </a:p>
        </p:txBody>
      </p:sp>
      <p:sp>
        <p:nvSpPr>
          <p:cNvPr id="528" name="Google Shape;528;g38dcbf016c6_1_2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8dcbf016c6_1_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g38dcbf016c6_1_2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1"/>
                </a:solidFill>
              </a:rPr>
              <a:t>(Deeheem)</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How bad is it anyway?</a:t>
            </a:r>
            <a:r>
              <a:rPr lang="en">
                <a:solidFill>
                  <a:schemeClr val="dk1"/>
                </a:solidFill>
              </a:rPr>
              <a:t> Not all threats are equal. Here, we assess and calculate the risk of each threat to prioritize our efforts.</a:t>
            </a:r>
            <a:endParaRPr/>
          </a:p>
        </p:txBody>
      </p:sp>
      <p:sp>
        <p:nvSpPr>
          <p:cNvPr id="537" name="Google Shape;537;g38dcbf016c6_1_2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8dcbf016c6_1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 name="Google Shape;545;g38dcbf016c6_1_2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1"/>
                </a:solidFill>
              </a:rPr>
              <a:t>(Deeheem)</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What are we going to do about it?</a:t>
            </a:r>
            <a:r>
              <a:rPr lang="en">
                <a:solidFill>
                  <a:schemeClr val="dk1"/>
                </a:solidFill>
              </a:rPr>
              <a:t> This is about action. We decide whether to mitigate, eliminate, transfer, or accept the risks we've found.</a:t>
            </a:r>
            <a:endParaRPr/>
          </a:p>
        </p:txBody>
      </p:sp>
      <p:sp>
        <p:nvSpPr>
          <p:cNvPr id="546" name="Google Shape;546;g38dcbf016c6_1_2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8dcbf016c6_1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g38dcbf016c6_1_2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1"/>
                </a:solidFill>
              </a:rPr>
              <a:t>(Deeheem)</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Did we do a good job?</a:t>
            </a:r>
            <a:r>
              <a:rPr lang="en">
                <a:solidFill>
                  <a:schemeClr val="dk1"/>
                </a:solidFill>
              </a:rPr>
              <a:t> Finally, we validate our work. We review our fixes and ensure the threat model stays up-to-date as the system evolves.</a:t>
            </a:r>
            <a:endParaRPr/>
          </a:p>
        </p:txBody>
      </p:sp>
      <p:sp>
        <p:nvSpPr>
          <p:cNvPr id="555" name="Google Shape;555;g38dcbf016c6_1_2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8dcbf016c6_0_2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38dcbf016c6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(Adam)</a:t>
            </a:r>
            <a:endParaRPr/>
          </a:p>
        </p:txBody>
      </p:sp>
      <p:sp>
        <p:nvSpPr>
          <p:cNvPr id="564" name="Google Shape;564;g38dcbf016c6_0_24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82281462e7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g382281462e7_0_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assets are any physical or digital resources that have value to an organization and must be protected from cyber threats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2"/>
              </a:rPr>
              <a:t>https://c4model.com/</a:t>
            </a:r>
            <a:endParaRPr/>
          </a:p>
          <a:p>
            <a:pPr indent="0" lvl="0" marL="0" rtl="0" algn="l">
              <a:spcBef>
                <a:spcPts val="0"/>
              </a:spcBef>
              <a:spcAft>
                <a:spcPts val="0"/>
              </a:spcAft>
              <a:buNone/>
            </a:pPr>
            <a:r>
              <a:t/>
            </a:r>
            <a:endParaRPr/>
          </a:p>
        </p:txBody>
      </p:sp>
      <p:sp>
        <p:nvSpPr>
          <p:cNvPr id="577" name="Google Shape;577;g382281462e7_0_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8dcbf016c6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a:p>
        </p:txBody>
      </p:sp>
      <p:sp>
        <p:nvSpPr>
          <p:cNvPr id="587" name="Google Shape;587;g38dcbf016c6_1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828df661f2_0_6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g3828df661f2_0_6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2"/>
              </a:rPr>
              <a:t>https://c4model.com/</a:t>
            </a:r>
            <a:endParaRPr/>
          </a:p>
          <a:p>
            <a:pPr indent="0" lvl="0" marL="0" rtl="0" algn="l">
              <a:spcBef>
                <a:spcPts val="0"/>
              </a:spcBef>
              <a:spcAft>
                <a:spcPts val="0"/>
              </a:spcAft>
              <a:buNone/>
            </a:pPr>
            <a:r>
              <a:t/>
            </a:r>
            <a:endParaRPr/>
          </a:p>
        </p:txBody>
      </p:sp>
      <p:sp>
        <p:nvSpPr>
          <p:cNvPr id="612" name="Google Shape;612;g3828df661f2_0_6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9b78cc8fd9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39b78cc8fd9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Hello everyone, and welcome to our workshop: 'Hands-On Threat Modelling.' We're excited to have you here at Grace Hopper Celebration 2025! My name is Deeheem, and I'm here with my colleague Adam. We're both from Workday.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Over the next hour, our goal is to demystify threat modeling. We want to take it from a theoretical concept and turn it into a practical, hands-on skill you can apply to your own projects. We'll show you how to think like an attacker to build more secure and resilient products.</a:t>
            </a:r>
            <a:endParaRPr>
              <a:solidFill>
                <a:schemeClr val="dk1"/>
              </a:solidFill>
            </a:endParaRPr>
          </a:p>
          <a:p>
            <a:pPr indent="0" lvl="0" marL="0" rtl="0" algn="l">
              <a:spcBef>
                <a:spcPts val="1200"/>
              </a:spcBef>
              <a:spcAft>
                <a:spcPts val="0"/>
              </a:spcAft>
              <a:buClr>
                <a:schemeClr val="dk1"/>
              </a:buClr>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828df661f2_0_6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g3828df661f2_0_6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a:t>
            </a:r>
            <a:r>
              <a:rPr lang="en" u="sng">
                <a:solidFill>
                  <a:schemeClr val="hlink"/>
                </a:solidFill>
                <a:hlinkClick r:id="rId2"/>
              </a:rPr>
              <a:t>https://c4model.com/diagrams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System: </a:t>
            </a:r>
            <a:r>
              <a:rPr lang="en" u="sng">
                <a:solidFill>
                  <a:schemeClr val="hlink"/>
                </a:solidFill>
                <a:hlinkClick r:id="rId3"/>
              </a:rPr>
              <a:t>https://c4model.com/diagrams/system-context</a:t>
            </a:r>
            <a:endParaRPr/>
          </a:p>
          <a:p>
            <a:pPr indent="0" lvl="0" marL="0" rtl="0" algn="l">
              <a:spcBef>
                <a:spcPts val="0"/>
              </a:spcBef>
              <a:spcAft>
                <a:spcPts val="0"/>
              </a:spcAft>
              <a:buNone/>
            </a:pPr>
            <a:r>
              <a:rPr lang="en"/>
              <a:t>Container: </a:t>
            </a:r>
            <a:r>
              <a:rPr lang="en" u="sng">
                <a:solidFill>
                  <a:schemeClr val="hlink"/>
                </a:solidFill>
                <a:hlinkClick r:id="rId4"/>
              </a:rPr>
              <a:t>https://c4model.com/diagrams/container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27" name="Google Shape;627;g3828df661f2_0_6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828df661f2_0_6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g3828df661f2_0_6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a:t>
            </a:r>
            <a:r>
              <a:rPr lang="en" u="sng">
                <a:solidFill>
                  <a:schemeClr val="hlink"/>
                </a:solidFill>
                <a:hlinkClick r:id="rId2"/>
              </a:rPr>
              <a:t>https://c4model.com/diagrams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System: </a:t>
            </a:r>
            <a:r>
              <a:rPr lang="en" u="sng">
                <a:solidFill>
                  <a:schemeClr val="hlink"/>
                </a:solidFill>
                <a:hlinkClick r:id="rId3"/>
              </a:rPr>
              <a:t>https://c4model.com/diagrams/system-context</a:t>
            </a:r>
            <a:endParaRPr/>
          </a:p>
          <a:p>
            <a:pPr indent="0" lvl="0" marL="0" rtl="0" algn="l">
              <a:spcBef>
                <a:spcPts val="0"/>
              </a:spcBef>
              <a:spcAft>
                <a:spcPts val="0"/>
              </a:spcAft>
              <a:buNone/>
            </a:pPr>
            <a:r>
              <a:rPr lang="en"/>
              <a:t>Container: </a:t>
            </a:r>
            <a:r>
              <a:rPr lang="en" u="sng">
                <a:solidFill>
                  <a:schemeClr val="hlink"/>
                </a:solidFill>
                <a:hlinkClick r:id="rId4"/>
              </a:rPr>
              <a:t>https://c4model.com/diagrams/container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38" name="Google Shape;638;g3828df661f2_0_6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828df661f2_0_706: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9" name="Google Shape;649;g3828df661f2_0_706:notes"/>
          <p:cNvSpPr txBox="1"/>
          <p:nvPr>
            <p:ph idx="1" type="body"/>
          </p:nvPr>
        </p:nvSpPr>
        <p:spPr>
          <a:xfrm>
            <a:off x="731520" y="4560570"/>
            <a:ext cx="5852100" cy="43206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sz="1900" u="sng">
                <a:solidFill>
                  <a:schemeClr val="hlink"/>
                </a:solidFill>
                <a:latin typeface="Archivo"/>
                <a:ea typeface="Archivo"/>
                <a:cs typeface="Archivo"/>
                <a:sym typeface="Archivo"/>
                <a:hlinkClick r:id="rId2"/>
              </a:rPr>
              <a:t>https://c4model.com/images/examples/SystemContext.png</a:t>
            </a:r>
            <a:endParaRPr sz="1900">
              <a:latin typeface="Archivo"/>
              <a:ea typeface="Archivo"/>
              <a:cs typeface="Archivo"/>
              <a:sym typeface="Archivo"/>
            </a:endParaRPr>
          </a:p>
          <a:p>
            <a:pPr indent="0" lvl="0" marL="0" rtl="0" algn="l">
              <a:spcBef>
                <a:spcPts val="0"/>
              </a:spcBef>
              <a:spcAft>
                <a:spcPts val="0"/>
              </a:spcAft>
              <a:buNone/>
            </a:pPr>
            <a:r>
              <a:t/>
            </a:r>
            <a:endParaRPr sz="1900">
              <a:latin typeface="Archivo"/>
              <a:ea typeface="Archivo"/>
              <a:cs typeface="Archivo"/>
              <a:sym typeface="Archivo"/>
            </a:endParaRPr>
          </a:p>
        </p:txBody>
      </p:sp>
      <p:sp>
        <p:nvSpPr>
          <p:cNvPr id="650" name="Google Shape;650;g3828df661f2_0_706:notes"/>
          <p:cNvSpPr txBox="1"/>
          <p:nvPr>
            <p:ph idx="12" type="sldNum"/>
          </p:nvPr>
        </p:nvSpPr>
        <p:spPr>
          <a:xfrm>
            <a:off x="4143587" y="9119474"/>
            <a:ext cx="3169800" cy="480000"/>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828df661f2_0_7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 name="Google Shape;655;g3828df661f2_0_7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a:p>
        </p:txBody>
      </p:sp>
      <p:sp>
        <p:nvSpPr>
          <p:cNvPr id="656" name="Google Shape;656;g3828df661f2_0_7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828df661f2_0_728: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g3828df661f2_0_728:notes"/>
          <p:cNvSpPr txBox="1"/>
          <p:nvPr>
            <p:ph idx="1" type="body"/>
          </p:nvPr>
        </p:nvSpPr>
        <p:spPr>
          <a:xfrm>
            <a:off x="731520" y="4560570"/>
            <a:ext cx="5852100" cy="43206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sz="1900">
              <a:latin typeface="Archivo"/>
              <a:ea typeface="Archivo"/>
              <a:cs typeface="Archivo"/>
              <a:sym typeface="Archivo"/>
            </a:endParaRPr>
          </a:p>
        </p:txBody>
      </p:sp>
      <p:sp>
        <p:nvSpPr>
          <p:cNvPr id="668" name="Google Shape;668;g3828df661f2_0_728:notes"/>
          <p:cNvSpPr txBox="1"/>
          <p:nvPr>
            <p:ph idx="12" type="sldNum"/>
          </p:nvPr>
        </p:nvSpPr>
        <p:spPr>
          <a:xfrm>
            <a:off x="4143587" y="9119474"/>
            <a:ext cx="3169800" cy="480000"/>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828df661f2_0_7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g3828df661f2_0_7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 temporal relationship describes how events, states, or factors are connected in time, focusing on their order, timing, and sequence</a:t>
            </a:r>
            <a:endParaRPr/>
          </a:p>
        </p:txBody>
      </p:sp>
      <p:sp>
        <p:nvSpPr>
          <p:cNvPr id="674" name="Google Shape;674;g3828df661f2_0_7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828df661f2_0_747: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g3828df661f2_0_747:notes"/>
          <p:cNvSpPr txBox="1"/>
          <p:nvPr>
            <p:ph idx="1" type="body"/>
          </p:nvPr>
        </p:nvSpPr>
        <p:spPr>
          <a:xfrm>
            <a:off x="731520" y="4560570"/>
            <a:ext cx="5852100" cy="43206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sz="1900">
              <a:latin typeface="Archivo"/>
              <a:ea typeface="Archivo"/>
              <a:cs typeface="Archivo"/>
              <a:sym typeface="Archivo"/>
            </a:endParaRPr>
          </a:p>
        </p:txBody>
      </p:sp>
      <p:sp>
        <p:nvSpPr>
          <p:cNvPr id="686" name="Google Shape;686;g3828df661f2_0_747:notes"/>
          <p:cNvSpPr txBox="1"/>
          <p:nvPr>
            <p:ph idx="12" type="sldNum"/>
          </p:nvPr>
        </p:nvSpPr>
        <p:spPr>
          <a:xfrm>
            <a:off x="4143587" y="9119474"/>
            <a:ext cx="3169800" cy="480000"/>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88d92ea390_2_609: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g388d92ea390_2_609:notes"/>
          <p:cNvSpPr txBox="1"/>
          <p:nvPr>
            <p:ph idx="1" type="body"/>
          </p:nvPr>
        </p:nvSpPr>
        <p:spPr>
          <a:xfrm>
            <a:off x="731520" y="4560570"/>
            <a:ext cx="5852100" cy="43206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sz="1900">
              <a:latin typeface="Archivo"/>
              <a:ea typeface="Archivo"/>
              <a:cs typeface="Archivo"/>
              <a:sym typeface="Archivo"/>
            </a:endParaRPr>
          </a:p>
        </p:txBody>
      </p:sp>
      <p:sp>
        <p:nvSpPr>
          <p:cNvPr id="692" name="Google Shape;692;g388d92ea390_2_609:notes"/>
          <p:cNvSpPr txBox="1"/>
          <p:nvPr>
            <p:ph idx="12" type="sldNum"/>
          </p:nvPr>
        </p:nvSpPr>
        <p:spPr>
          <a:xfrm>
            <a:off x="4143587" y="9119474"/>
            <a:ext cx="3169800" cy="480000"/>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88d92ea390_2_62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3" name="Google Shape;703;g388d92ea390_2_620:notes"/>
          <p:cNvSpPr txBox="1"/>
          <p:nvPr>
            <p:ph idx="1" type="body"/>
          </p:nvPr>
        </p:nvSpPr>
        <p:spPr>
          <a:xfrm>
            <a:off x="731520" y="4560570"/>
            <a:ext cx="5852100" cy="43206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sz="1900">
              <a:latin typeface="Archivo"/>
              <a:ea typeface="Archivo"/>
              <a:cs typeface="Archivo"/>
              <a:sym typeface="Archivo"/>
            </a:endParaRPr>
          </a:p>
        </p:txBody>
      </p:sp>
      <p:sp>
        <p:nvSpPr>
          <p:cNvPr id="704" name="Google Shape;704;g388d92ea390_2_620:notes"/>
          <p:cNvSpPr txBox="1"/>
          <p:nvPr>
            <p:ph idx="12" type="sldNum"/>
          </p:nvPr>
        </p:nvSpPr>
        <p:spPr>
          <a:xfrm>
            <a:off x="4143587" y="9119474"/>
            <a:ext cx="3169800" cy="480000"/>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828df661f2_0_8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4" name="Google Shape;714;g3828df661f2_0_8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BPNM = Business Process Notation Model</a:t>
            </a:r>
            <a:endParaRPr/>
          </a:p>
          <a:p>
            <a:pPr indent="0" lvl="0" marL="0" rtl="0" algn="l">
              <a:spcBef>
                <a:spcPts val="0"/>
              </a:spcBef>
              <a:spcAft>
                <a:spcPts val="0"/>
              </a:spcAft>
              <a:buNone/>
            </a:pPr>
            <a:r>
              <a:t/>
            </a:r>
            <a:endParaRPr/>
          </a:p>
        </p:txBody>
      </p:sp>
      <p:sp>
        <p:nvSpPr>
          <p:cNvPr id="715" name="Google Shape;715;g3828df661f2_0_8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8dcbf016c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38dcbf016c6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
              <a:t>Hello everyone, and welcome to our workshop: 'Hands-On Threat Modelling.' We're excited to have you here at Grace Hopper Celebration 2025! My name is Deeheem, and I'm here with my colleague Adam. We're both from Workday.</a:t>
            </a:r>
            <a:endParaRPr/>
          </a:p>
          <a:p>
            <a:pPr indent="0" lvl="0" marL="0" rtl="0" algn="l">
              <a:lnSpc>
                <a:spcPct val="115000"/>
              </a:lnSpc>
              <a:spcBef>
                <a:spcPts val="1200"/>
              </a:spcBef>
              <a:spcAft>
                <a:spcPts val="0"/>
              </a:spcAft>
              <a:buClr>
                <a:schemeClr val="dk1"/>
              </a:buClr>
              <a:buSzPts val="1100"/>
              <a:buFont typeface="Arial"/>
              <a:buNone/>
            </a:pPr>
            <a:r>
              <a:rPr lang="en"/>
              <a:t>Over the next hour, our goal is to demystify threat modeling. We want to take it from a theoretical concept and turn it into a practical, hands-on skill you can apply to your own projects. We'll show you how to think like an attacker to build more secure and resilient products.</a:t>
            </a:r>
            <a:endParaRPr/>
          </a:p>
          <a:p>
            <a:pPr indent="0" lvl="0" marL="0" rtl="0" algn="l">
              <a:spcBef>
                <a:spcPts val="1200"/>
              </a:spcBef>
              <a:spcAft>
                <a:spcPts val="0"/>
              </a:spcAft>
              <a:buNone/>
            </a:pPr>
            <a:r>
              <a:t/>
            </a:r>
            <a:endParaRPr/>
          </a:p>
        </p:txBody>
      </p:sp>
      <p:sp>
        <p:nvSpPr>
          <p:cNvPr id="398" name="Google Shape;398;g38dcbf016c6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828df661f2_0_8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g3828df661f2_0_8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a:p>
        </p:txBody>
      </p:sp>
      <p:sp>
        <p:nvSpPr>
          <p:cNvPr id="726" name="Google Shape;726;g3828df661f2_0_8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31220a3ceb3_2_3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 name="Google Shape;744;g31220a3ceb3_2_3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a:p>
        </p:txBody>
      </p:sp>
      <p:sp>
        <p:nvSpPr>
          <p:cNvPr id="745" name="Google Shape;745;g31220a3ceb3_2_3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388d92ea390_2_631: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5" name="Google Shape;755;g388d92ea390_2_631:notes"/>
          <p:cNvSpPr txBox="1"/>
          <p:nvPr>
            <p:ph idx="1" type="body"/>
          </p:nvPr>
        </p:nvSpPr>
        <p:spPr>
          <a:xfrm>
            <a:off x="731520" y="4560570"/>
            <a:ext cx="5852100" cy="43206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sz="1900">
              <a:latin typeface="Archivo"/>
              <a:ea typeface="Archivo"/>
              <a:cs typeface="Archivo"/>
              <a:sym typeface="Archivo"/>
            </a:endParaRPr>
          </a:p>
        </p:txBody>
      </p:sp>
      <p:sp>
        <p:nvSpPr>
          <p:cNvPr id="756" name="Google Shape;756;g388d92ea390_2_631:notes"/>
          <p:cNvSpPr txBox="1"/>
          <p:nvPr>
            <p:ph idx="12" type="sldNum"/>
          </p:nvPr>
        </p:nvSpPr>
        <p:spPr>
          <a:xfrm>
            <a:off x="4143587" y="9119474"/>
            <a:ext cx="3169800" cy="480000"/>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88d92ea390_2_642: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g388d92ea390_2_642:notes"/>
          <p:cNvSpPr txBox="1"/>
          <p:nvPr>
            <p:ph idx="1" type="body"/>
          </p:nvPr>
        </p:nvSpPr>
        <p:spPr>
          <a:xfrm>
            <a:off x="731520" y="4560570"/>
            <a:ext cx="5852100" cy="43206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sz="1900">
              <a:latin typeface="Archivo"/>
              <a:ea typeface="Archivo"/>
              <a:cs typeface="Archivo"/>
              <a:sym typeface="Archivo"/>
            </a:endParaRPr>
          </a:p>
        </p:txBody>
      </p:sp>
      <p:sp>
        <p:nvSpPr>
          <p:cNvPr id="768" name="Google Shape;768;g388d92ea390_2_642:notes"/>
          <p:cNvSpPr txBox="1"/>
          <p:nvPr>
            <p:ph idx="12" type="sldNum"/>
          </p:nvPr>
        </p:nvSpPr>
        <p:spPr>
          <a:xfrm>
            <a:off x="4143587" y="9119474"/>
            <a:ext cx="3169800" cy="480000"/>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828df661f2_0_7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7" name="Google Shape;777;g3828df661f2_0_7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a:p>
        </p:txBody>
      </p:sp>
      <p:sp>
        <p:nvSpPr>
          <p:cNvPr id="778" name="Google Shape;778;g3828df661f2_0_7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828df661f2_0_7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8" name="Google Shape;788;g3828df661f2_0_7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2"/>
              </a:rPr>
              <a:t>https://tsp.cs.tufts.edu/tmnt/threatmodeling.html</a:t>
            </a:r>
            <a:endParaRPr/>
          </a:p>
          <a:p>
            <a:pPr indent="0" lvl="0" marL="0" rtl="0" algn="l">
              <a:spcBef>
                <a:spcPts val="0"/>
              </a:spcBef>
              <a:spcAft>
                <a:spcPts val="0"/>
              </a:spcAft>
              <a:buNone/>
            </a:pPr>
            <a:r>
              <a:t/>
            </a:r>
            <a:endParaRPr/>
          </a:p>
        </p:txBody>
      </p:sp>
      <p:sp>
        <p:nvSpPr>
          <p:cNvPr id="789" name="Google Shape;789;g3828df661f2_0_7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828df661f2_0_8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9" name="Google Shape;799;g3828df661f2_0_8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BPNM = Business Process Notation Model</a:t>
            </a:r>
            <a:endParaRPr/>
          </a:p>
          <a:p>
            <a:pPr indent="0" lvl="0" marL="0" rtl="0" algn="l">
              <a:spcBef>
                <a:spcPts val="0"/>
              </a:spcBef>
              <a:spcAft>
                <a:spcPts val="0"/>
              </a:spcAft>
              <a:buNone/>
            </a:pPr>
            <a:r>
              <a:t/>
            </a:r>
            <a:endParaRPr/>
          </a:p>
        </p:txBody>
      </p:sp>
      <p:sp>
        <p:nvSpPr>
          <p:cNvPr id="800" name="Google Shape;800;g3828df661f2_0_8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8dcbf016c6_0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0" name="Google Shape;810;g38dcbf016c6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(Deeheem)</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solidFill>
                  <a:schemeClr val="dk1"/>
                </a:solidFill>
              </a:rPr>
              <a:t>...So, now that we have mapped out our key entry points and data flows, we have a solid understanding of </a:t>
            </a:r>
            <a:r>
              <a:rPr i="1" lang="en">
                <a:solidFill>
                  <a:schemeClr val="dk1"/>
                </a:solidFill>
              </a:rPr>
              <a:t>what</a:t>
            </a:r>
            <a:r>
              <a:rPr lang="en">
                <a:solidFill>
                  <a:schemeClr val="dk1"/>
                </a:solidFill>
              </a:rPr>
              <a:t> we are building. This foundation is critical for the next step, which is where we start to think like an attacker.</a:t>
            </a:r>
            <a:endParaRPr/>
          </a:p>
        </p:txBody>
      </p:sp>
      <p:sp>
        <p:nvSpPr>
          <p:cNvPr id="811" name="Google Shape;811;g38dcbf016c6_0_25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828df661f2_0_8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3" name="Google Shape;823;g3828df661f2_0_8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(Deeheem)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We ask the second, and perhaps most important, question: 'What can go wrong?' This is where we shift our mindset. We need to think creatively and critically about how our application could be misused. We ask ourselves: Who is the intended user, and what is the intended use? More importantly, can an </a:t>
            </a:r>
            <a:r>
              <a:rPr i="1" lang="en">
                <a:solidFill>
                  <a:schemeClr val="dk1"/>
                </a:solidFill>
              </a:rPr>
              <a:t>unintended</a:t>
            </a:r>
            <a:r>
              <a:rPr lang="en">
                <a:solidFill>
                  <a:schemeClr val="dk1"/>
                </a:solidFill>
              </a:rPr>
              <a:t> user get access? And can someone use our system in a way we never intended? The goal here is to identify and describe these potential threats before an attacker does.</a:t>
            </a:r>
            <a:endParaRPr/>
          </a:p>
        </p:txBody>
      </p:sp>
      <p:sp>
        <p:nvSpPr>
          <p:cNvPr id="824" name="Google Shape;824;g3828df661f2_0_8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828df661f2_0_8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5" name="Google Shape;835;g3828df661f2_0_8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(Deeheem)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To answer 'What can go wrong?', we'll break it down into three parts. </a:t>
            </a:r>
            <a:endParaRPr>
              <a:solidFill>
                <a:schemeClr val="dk1"/>
              </a:solidFill>
            </a:endParaRPr>
          </a:p>
          <a:p>
            <a:pPr indent="0" lvl="0" marL="0" rtl="0" algn="l">
              <a:spcBef>
                <a:spcPts val="0"/>
              </a:spcBef>
              <a:spcAft>
                <a:spcPts val="0"/>
              </a:spcAft>
              <a:buNone/>
            </a:pPr>
            <a:r>
              <a:rPr lang="en">
                <a:solidFill>
                  <a:schemeClr val="dk1"/>
                </a:solidFill>
              </a:rPr>
              <a:t>First, we'll focus on </a:t>
            </a:r>
            <a:r>
              <a:rPr b="1" lang="en">
                <a:solidFill>
                  <a:schemeClr val="dk1"/>
                </a:solidFill>
              </a:rPr>
              <a:t>Threat Identification</a:t>
            </a:r>
            <a:r>
              <a:rPr lang="en">
                <a:solidFill>
                  <a:schemeClr val="dk1"/>
                </a:solidFill>
              </a:rPr>
              <a:t>—what kinds of threats are even out there? </a:t>
            </a:r>
            <a:endParaRPr>
              <a:solidFill>
                <a:schemeClr val="dk1"/>
              </a:solidFill>
            </a:endParaRPr>
          </a:p>
          <a:p>
            <a:pPr indent="0" lvl="0" marL="0" rtl="0" algn="l">
              <a:spcBef>
                <a:spcPts val="0"/>
              </a:spcBef>
              <a:spcAft>
                <a:spcPts val="0"/>
              </a:spcAft>
              <a:buNone/>
            </a:pPr>
            <a:r>
              <a:rPr lang="en">
                <a:solidFill>
                  <a:schemeClr val="dk1"/>
                </a:solidFill>
              </a:rPr>
              <a:t>Second, we'll look at </a:t>
            </a:r>
            <a:r>
              <a:rPr b="1" lang="en">
                <a:solidFill>
                  <a:schemeClr val="dk1"/>
                </a:solidFill>
              </a:rPr>
              <a:t>Common Attack Trends</a:t>
            </a:r>
            <a:r>
              <a:rPr lang="en">
                <a:solidFill>
                  <a:schemeClr val="dk1"/>
                </a:solidFill>
              </a:rPr>
              <a:t> to understand what likely attack vectors are being used in the real world today. </a:t>
            </a:r>
            <a:endParaRPr>
              <a:solidFill>
                <a:schemeClr val="dk1"/>
              </a:solidFill>
            </a:endParaRPr>
          </a:p>
          <a:p>
            <a:pPr indent="0" lvl="0" marL="0" rtl="0" algn="l">
              <a:spcBef>
                <a:spcPts val="0"/>
              </a:spcBef>
              <a:spcAft>
                <a:spcPts val="0"/>
              </a:spcAft>
              <a:buNone/>
            </a:pPr>
            <a:r>
              <a:rPr lang="en">
                <a:solidFill>
                  <a:schemeClr val="dk1"/>
                </a:solidFill>
              </a:rPr>
              <a:t>And finally, we'll touch on </a:t>
            </a:r>
            <a:r>
              <a:rPr b="1" lang="en">
                <a:solidFill>
                  <a:schemeClr val="dk1"/>
                </a:solidFill>
              </a:rPr>
              <a:t>Cyber Kill Chains</a:t>
            </a:r>
            <a:r>
              <a:rPr lang="en">
                <a:solidFill>
                  <a:schemeClr val="dk1"/>
                </a:solidFill>
              </a:rPr>
              <a:t>, which helps us adopt an attacker's mindset to see how vulnerabilities can be chained together for a larger attack.</a:t>
            </a:r>
            <a:endParaRPr/>
          </a:p>
        </p:txBody>
      </p:sp>
      <p:sp>
        <p:nvSpPr>
          <p:cNvPr id="836" name="Google Shape;836;g3828df661f2_0_8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8dcbf016c6_0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38dcbf016c6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Here’s a look at our agenda. We'll start with the basics: what threat modeling is and why it matters. In this section, we’ll introduce our case study for today, a fictional company called WCorp, and dive into the five core questions of threat modeling</a:t>
            </a:r>
            <a:r>
              <a:rPr lang="en">
                <a:solidFill>
                  <a:schemeClr val="dk1"/>
                </a:solidFill>
              </a:rPr>
              <a:t> in sections 2 to 6.</a:t>
            </a:r>
            <a:endParaRPr/>
          </a:p>
          <a:p>
            <a:pPr indent="0" lvl="0" marL="0" rtl="0" algn="l">
              <a:lnSpc>
                <a:spcPct val="115000"/>
              </a:lnSpc>
              <a:spcBef>
                <a:spcPts val="1200"/>
              </a:spcBef>
              <a:spcAft>
                <a:spcPts val="0"/>
              </a:spcAft>
              <a:buClr>
                <a:schemeClr val="dk1"/>
              </a:buClr>
              <a:buSzPts val="1100"/>
              <a:buFont typeface="Arial"/>
              <a:buNone/>
            </a:pPr>
            <a:r>
              <a:rPr lang="en"/>
              <a:t>We’ll spend the bulk of our time on the 'how'—decomposing a system, hunting for threats, and calculating risk. We’ll also have some live demos where we'll find and assess real vulnerabilities. Finally, we'll talk about how this process works in the real world at Workday and touch on the future impact of AI. Let's get started!</a:t>
            </a:r>
            <a:endParaRPr/>
          </a:p>
          <a:p>
            <a:pPr indent="0" lvl="0" marL="0" rtl="0" algn="l">
              <a:lnSpc>
                <a:spcPct val="100000"/>
              </a:lnSpc>
              <a:spcBef>
                <a:spcPts val="1200"/>
              </a:spcBef>
              <a:spcAft>
                <a:spcPts val="0"/>
              </a:spcAft>
              <a:buNone/>
            </a:pPr>
            <a:r>
              <a:t/>
            </a:r>
            <a:endParaRPr/>
          </a:p>
        </p:txBody>
      </p:sp>
      <p:sp>
        <p:nvSpPr>
          <p:cNvPr id="411" name="Google Shape;411;g38dcbf016c6_0_16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828df661f2_0_8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3" name="Google Shape;853;g3828df661f2_0_8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1"/>
                </a:solidFill>
              </a:rPr>
              <a:t>(Deeheem)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So, what kinds of threats are there? It's important to realize that threats aren't just about security; they can also impact resiliency and privacy. A DDoS attack, for example, is both a security and a resiliency issue. To help us systematically identify and describe these threats, we use established frameworks. Today, we'll focus on three key ones: </a:t>
            </a:r>
            <a:r>
              <a:rPr b="1" lang="en">
                <a:solidFill>
                  <a:schemeClr val="dk1"/>
                </a:solidFill>
              </a:rPr>
              <a:t>STRIDE</a:t>
            </a:r>
            <a:r>
              <a:rPr lang="en">
                <a:solidFill>
                  <a:schemeClr val="dk1"/>
                </a:solidFill>
              </a:rPr>
              <a:t> for general security threats , </a:t>
            </a:r>
            <a:r>
              <a:rPr b="1" lang="en">
                <a:solidFill>
                  <a:schemeClr val="dk1"/>
                </a:solidFill>
              </a:rPr>
              <a:t>LINDDUN</a:t>
            </a:r>
            <a:r>
              <a:rPr lang="en">
                <a:solidFill>
                  <a:schemeClr val="dk1"/>
                </a:solidFill>
              </a:rPr>
              <a:t> for privacy-focused concerns , and we'll mention </a:t>
            </a:r>
            <a:r>
              <a:rPr b="1" lang="en">
                <a:solidFill>
                  <a:schemeClr val="dk1"/>
                </a:solidFill>
              </a:rPr>
              <a:t>MITRE ATT&amp;CK and ATLAS</a:t>
            </a:r>
            <a:r>
              <a:rPr lang="en">
                <a:solidFill>
                  <a:schemeClr val="dk1"/>
                </a:solidFill>
              </a:rPr>
              <a:t>, which help map out an attacker's entire process</a:t>
            </a:r>
            <a:endParaRPr/>
          </a:p>
        </p:txBody>
      </p:sp>
      <p:sp>
        <p:nvSpPr>
          <p:cNvPr id="854" name="Google Shape;854;g3828df661f2_0_8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838bcaf00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4" name="Google Shape;864;g3838bcaf00c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(Deeheem)</a:t>
            </a:r>
            <a:endParaRPr>
              <a:solidFill>
                <a:schemeClr val="dk1"/>
              </a:solidFill>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Let's start with STRIDE. It's an excellent choice for categorizing common threats and is a great starting point for any threat model. It's a mnemonic that stands for:</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Spoofing</a:t>
            </a:r>
            <a:r>
              <a:rPr lang="en">
                <a:solidFill>
                  <a:schemeClr val="dk1"/>
                </a:solidFill>
              </a:rPr>
              <a:t>: Impersonating another user or system. Think of someone faking an email to look like it's from your boss.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Tampering</a:t>
            </a:r>
            <a:r>
              <a:rPr lang="en">
                <a:solidFill>
                  <a:schemeClr val="dk1"/>
                </a:solidFill>
              </a:rPr>
              <a:t>: Modifying data without authorization. For example, changing the price of an item in your online shopping cart.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Repudiation</a:t>
            </a:r>
            <a:r>
              <a:rPr lang="en">
                <a:solidFill>
                  <a:schemeClr val="dk1"/>
                </a:solidFill>
              </a:rPr>
              <a:t>: A user denying they performed an action because of a lack of logging.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Information Disclosure</a:t>
            </a:r>
            <a:r>
              <a:rPr lang="en">
                <a:solidFill>
                  <a:schemeClr val="dk1"/>
                </a:solidFill>
              </a:rPr>
              <a:t>: Exposing data to someone who shouldn't see it, like in a data breach.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Denial of Service</a:t>
            </a:r>
            <a:r>
              <a:rPr lang="en">
                <a:solidFill>
                  <a:schemeClr val="dk1"/>
                </a:solidFill>
              </a:rPr>
              <a:t>: Making a system unavailable to legitimate users.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a:t>
            </a:r>
            <a:r>
              <a:rPr b="1" lang="en">
                <a:solidFill>
                  <a:schemeClr val="dk1"/>
                </a:solidFill>
              </a:rPr>
              <a:t>Elevation of Privilege</a:t>
            </a:r>
            <a:r>
              <a:rPr lang="en">
                <a:solidFill>
                  <a:schemeClr val="dk1"/>
                </a:solidFill>
              </a:rPr>
              <a:t>: Gaining more access than you're supposed to have, like a regular user becoming an admin. </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Adam Shostack on Quick fast and good - </a:t>
            </a:r>
            <a:r>
              <a:rPr lang="en" u="sng">
                <a:solidFill>
                  <a:schemeClr val="hlink"/>
                </a:solidFill>
                <a:hlinkClick r:id="rId2"/>
              </a:rPr>
              <a:t>https://www.youtube.com/watch?v=htX43oIKP0c&amp;t=112s</a:t>
            </a:r>
            <a:endParaRPr/>
          </a:p>
          <a:p>
            <a:pPr indent="0" lvl="0" marL="0" rtl="0" algn="l">
              <a:spcBef>
                <a:spcPts val="0"/>
              </a:spcBef>
              <a:spcAft>
                <a:spcPts val="0"/>
              </a:spcAft>
              <a:buNone/>
            </a:pPr>
            <a:r>
              <a:rPr lang="en"/>
              <a:t>Fast Cheap and Good white paper - </a:t>
            </a:r>
            <a:r>
              <a:rPr lang="en" u="sng">
                <a:solidFill>
                  <a:schemeClr val="hlink"/>
                </a:solidFill>
                <a:hlinkClick r:id="rId3"/>
              </a:rPr>
              <a:t>https://shostack.org/files/papers/Fast-Cheap-and-Good.pdf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65" name="Google Shape;865;g3838bcaf00c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383d111bb02_0_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5" name="Google Shape;875;g383d111bb02_0_0:notes"/>
          <p:cNvSpPr txBox="1"/>
          <p:nvPr>
            <p:ph idx="1" type="body"/>
          </p:nvPr>
        </p:nvSpPr>
        <p:spPr>
          <a:xfrm>
            <a:off x="731520" y="4560570"/>
            <a:ext cx="5852100" cy="43206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Clr>
                <a:schemeClr val="dk1"/>
              </a:buClr>
              <a:buSzPts val="1100"/>
              <a:buFont typeface="Arial"/>
              <a:buNone/>
            </a:pPr>
            <a:r>
              <a:rPr lang="en">
                <a:solidFill>
                  <a:schemeClr val="dk1"/>
                </a:solidFill>
              </a:rPr>
              <a:t>(Deeheem)</a:t>
            </a:r>
            <a:endParaRPr>
              <a:solidFill>
                <a:schemeClr val="dk1"/>
              </a:solidFill>
            </a:endParaRPr>
          </a:p>
          <a:p>
            <a:pPr indent="0" lvl="0" marL="0" rtl="0" algn="l">
              <a:spcBef>
                <a:spcPts val="0"/>
              </a:spcBef>
              <a:spcAft>
                <a:spcPts val="0"/>
              </a:spcAft>
              <a:buNone/>
            </a:pPr>
            <a:r>
              <a:t/>
            </a:r>
            <a:endParaRPr sz="1900">
              <a:latin typeface="Archivo"/>
              <a:ea typeface="Archivo"/>
              <a:cs typeface="Archivo"/>
              <a:sym typeface="Archivo"/>
            </a:endParaRPr>
          </a:p>
          <a:p>
            <a:pPr indent="0" lvl="0" marL="0" rtl="0" algn="l">
              <a:spcBef>
                <a:spcPts val="0"/>
              </a:spcBef>
              <a:spcAft>
                <a:spcPts val="0"/>
              </a:spcAft>
              <a:buNone/>
            </a:pPr>
            <a:r>
              <a:rPr lang="en">
                <a:solidFill>
                  <a:schemeClr val="dk1"/>
                </a:solidFill>
              </a:rPr>
              <a:t>This diagram shows what a STRIDE analysis looks like in practice. Once you have your system map, you can go through each component and brainstorm threats from each of the six STRIDE categories. For example, you can see here that the </a:t>
            </a:r>
            <a:r>
              <a:rPr b="1" lang="en">
                <a:solidFill>
                  <a:schemeClr val="dk1"/>
                </a:solidFill>
              </a:rPr>
              <a:t>API Service</a:t>
            </a:r>
            <a:r>
              <a:rPr lang="en">
                <a:solidFill>
                  <a:schemeClr val="dk1"/>
                </a:solidFill>
              </a:rPr>
              <a:t> is vulnerable to 'Elevation of Privilege' because it has been implemented in a way that handles business logic poorly. The </a:t>
            </a:r>
            <a:r>
              <a:rPr b="1" lang="en">
                <a:solidFill>
                  <a:schemeClr val="dk1"/>
                </a:solidFill>
              </a:rPr>
              <a:t>Database</a:t>
            </a:r>
            <a:r>
              <a:rPr lang="en">
                <a:solidFill>
                  <a:schemeClr val="dk1"/>
                </a:solidFill>
              </a:rPr>
              <a:t> is at risk for 'Information Disclosure' and since it stores the user data. This process turns an abstract list of threats into a concrete map of where your system is most vulnerable.</a:t>
            </a:r>
            <a:endParaRPr sz="1900">
              <a:latin typeface="Archivo"/>
              <a:ea typeface="Archivo"/>
              <a:cs typeface="Archivo"/>
              <a:sym typeface="Archivo"/>
            </a:endParaRPr>
          </a:p>
        </p:txBody>
      </p:sp>
      <p:sp>
        <p:nvSpPr>
          <p:cNvPr id="876" name="Google Shape;876;g383d111bb02_0_0:notes"/>
          <p:cNvSpPr txBox="1"/>
          <p:nvPr>
            <p:ph idx="12" type="sldNum"/>
          </p:nvPr>
        </p:nvSpPr>
        <p:spPr>
          <a:xfrm>
            <a:off x="4143587" y="9119474"/>
            <a:ext cx="3169800" cy="480000"/>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83d111bb02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1" name="Google Shape;881;g383d111bb02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a:solidFill>
                  <a:schemeClr val="dk1"/>
                </a:solidFill>
              </a:rPr>
              <a:t>(Deeheem)</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While STRIDE is fantastic for security, privacy is an equally important and distinct domain. For that, we use </a:t>
            </a:r>
            <a:r>
              <a:rPr b="1" lang="en">
                <a:solidFill>
                  <a:schemeClr val="dk1"/>
                </a:solidFill>
              </a:rPr>
              <a:t>LINDDUN</a:t>
            </a:r>
            <a:r>
              <a:rPr lang="en">
                <a:solidFill>
                  <a:schemeClr val="dk1"/>
                </a:solidFill>
              </a:rPr>
              <a:t>. LINDDUN provides a structured way to think about privacy concerns, which is critical in a high-compliance environment like one governed by GDPR. It covers threats like: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Linking</a:t>
            </a:r>
            <a:r>
              <a:rPr lang="en">
                <a:solidFill>
                  <a:schemeClr val="dk1"/>
                </a:solidFill>
              </a:rPr>
              <a:t> and </a:t>
            </a:r>
            <a:r>
              <a:rPr b="1" lang="en">
                <a:solidFill>
                  <a:schemeClr val="dk1"/>
                </a:solidFill>
              </a:rPr>
              <a:t>Identifying</a:t>
            </a:r>
            <a:r>
              <a:rPr lang="en">
                <a:solidFill>
                  <a:schemeClr val="dk1"/>
                </a:solidFill>
              </a:rPr>
              <a:t>, which is the ability to connect different pieces of data to identify a specific person.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Unawareness</a:t>
            </a:r>
            <a:r>
              <a:rPr lang="en">
                <a:solidFill>
                  <a:schemeClr val="dk1"/>
                </a:solidFill>
              </a:rPr>
              <a:t>, where a user isn't properly informed about what personal data is being collected.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a:t>
            </a:r>
            <a:r>
              <a:rPr b="1" lang="en">
                <a:solidFill>
                  <a:schemeClr val="dk1"/>
                </a:solidFill>
              </a:rPr>
              <a:t>Non-compliance</a:t>
            </a:r>
            <a:r>
              <a:rPr lang="en">
                <a:solidFill>
                  <a:schemeClr val="dk1"/>
                </a:solidFill>
              </a:rPr>
              <a:t>, which is the risk of violating regulations.</a:t>
            </a:r>
            <a:endParaRPr>
              <a:solidFill>
                <a:schemeClr val="dk1"/>
              </a:solidFill>
            </a:endParaRPr>
          </a:p>
          <a:p>
            <a:pPr indent="0" lvl="0" marL="0" rtl="0" algn="l">
              <a:spcBef>
                <a:spcPts val="120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Adam Shostack on Quick fast and good - </a:t>
            </a:r>
            <a:r>
              <a:rPr lang="en" u="sng">
                <a:solidFill>
                  <a:schemeClr val="hlink"/>
                </a:solidFill>
                <a:hlinkClick r:id="rId2"/>
              </a:rPr>
              <a:t>https://www.youtube.com/watch?v=htX43oIKP0c&amp;t=112s</a:t>
            </a:r>
            <a:endParaRPr/>
          </a:p>
          <a:p>
            <a:pPr indent="0" lvl="0" marL="0" rtl="0" algn="l">
              <a:spcBef>
                <a:spcPts val="0"/>
              </a:spcBef>
              <a:spcAft>
                <a:spcPts val="0"/>
              </a:spcAft>
              <a:buNone/>
            </a:pPr>
            <a:r>
              <a:rPr lang="en"/>
              <a:t>Fast Cheap and Good white paper - </a:t>
            </a:r>
            <a:r>
              <a:rPr lang="en" u="sng">
                <a:solidFill>
                  <a:schemeClr val="hlink"/>
                </a:solidFill>
                <a:hlinkClick r:id="rId3"/>
              </a:rPr>
              <a:t>https://shostack.org/files/papers/Fast-Cheap-and-Good.pdf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82" name="Google Shape;882;g383d111bb02_0_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383d111bb02_0_19: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2" name="Google Shape;892;g383d111bb02_0_19:notes"/>
          <p:cNvSpPr txBox="1"/>
          <p:nvPr>
            <p:ph idx="1" type="body"/>
          </p:nvPr>
        </p:nvSpPr>
        <p:spPr>
          <a:xfrm>
            <a:off x="731520" y="4560570"/>
            <a:ext cx="5852100" cy="43206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SzPts val="1100"/>
              <a:buNone/>
            </a:pPr>
            <a:r>
              <a:rPr lang="en">
                <a:solidFill>
                  <a:schemeClr val="dk1"/>
                </a:solidFill>
              </a:rPr>
              <a:t>(Deeheem)</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just like with STRIDE, we can map these privacy threats directly onto our system diagram. Here, we can see 'Unawareness' is mapped to the user, who isn't being told what data is shared with the analytics service. The 'User Database' has risks of 'Linkability' and 'Identifiability' because the user data isn't properly anonymized. The 'Analytics Service' itself has a 'Non-compliance' risk because it might be storing user data indefinitely, violating regulations like GDPR. This shows us exactly where our privacy risks lie.</a:t>
            </a:r>
            <a:endParaRPr>
              <a:solidFill>
                <a:schemeClr val="dk1"/>
              </a:solidFill>
            </a:endParaRPr>
          </a:p>
          <a:p>
            <a:pPr indent="0" lvl="0" marL="0" rtl="0" algn="l">
              <a:spcBef>
                <a:spcPts val="0"/>
              </a:spcBef>
              <a:spcAft>
                <a:spcPts val="0"/>
              </a:spcAft>
              <a:buNone/>
            </a:pPr>
            <a:r>
              <a:t/>
            </a:r>
            <a:endParaRPr sz="1900">
              <a:latin typeface="Archivo"/>
              <a:ea typeface="Archivo"/>
              <a:cs typeface="Archivo"/>
              <a:sym typeface="Archivo"/>
            </a:endParaRPr>
          </a:p>
          <a:p>
            <a:pPr indent="0" lvl="0" marL="0" rtl="0" algn="l">
              <a:spcBef>
                <a:spcPts val="0"/>
              </a:spcBef>
              <a:spcAft>
                <a:spcPts val="0"/>
              </a:spcAft>
              <a:buNone/>
            </a:pPr>
            <a:r>
              <a:t/>
            </a:r>
            <a:endParaRPr sz="1900">
              <a:latin typeface="Archivo"/>
              <a:ea typeface="Archivo"/>
              <a:cs typeface="Archivo"/>
              <a:sym typeface="Archivo"/>
            </a:endParaRPr>
          </a:p>
        </p:txBody>
      </p:sp>
      <p:sp>
        <p:nvSpPr>
          <p:cNvPr id="893" name="Google Shape;893;g383d111bb02_0_19:notes"/>
          <p:cNvSpPr txBox="1"/>
          <p:nvPr>
            <p:ph idx="12" type="sldNum"/>
          </p:nvPr>
        </p:nvSpPr>
        <p:spPr>
          <a:xfrm>
            <a:off x="4143587" y="9119474"/>
            <a:ext cx="3169800" cy="480000"/>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383eb3a1916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8" name="Google Shape;898;g383eb3a1916_0_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(Adam)</a:t>
            </a:r>
            <a:endParaRPr/>
          </a:p>
        </p:txBody>
      </p:sp>
      <p:sp>
        <p:nvSpPr>
          <p:cNvPr id="899" name="Google Shape;899;g383eb3a1916_0_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83eb3a1916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9" name="Google Shape;909;g383eb3a1916_0_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p>
        </p:txBody>
      </p:sp>
      <p:sp>
        <p:nvSpPr>
          <p:cNvPr id="910" name="Google Shape;910;g383eb3a1916_0_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389916a32ef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1" name="Google Shape;921;g389916a32ef_0_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2"/>
              </a:rPr>
              <a:t>https://airisk.mit.edu/</a:t>
            </a:r>
            <a:endParaRPr/>
          </a:p>
          <a:p>
            <a:pPr indent="0" lvl="0" marL="0" rtl="0" algn="l">
              <a:spcBef>
                <a:spcPts val="0"/>
              </a:spcBef>
              <a:spcAft>
                <a:spcPts val="0"/>
              </a:spcAft>
              <a:buNone/>
            </a:pPr>
            <a:r>
              <a:t/>
            </a:r>
            <a:endParaRPr/>
          </a:p>
        </p:txBody>
      </p:sp>
      <p:sp>
        <p:nvSpPr>
          <p:cNvPr id="922" name="Google Shape;922;g389916a32ef_0_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388d92ea390_2_651: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3" name="Google Shape;933;g388d92ea390_2_651:notes"/>
          <p:cNvSpPr txBox="1"/>
          <p:nvPr>
            <p:ph idx="1" type="body"/>
          </p:nvPr>
        </p:nvSpPr>
        <p:spPr>
          <a:xfrm>
            <a:off x="731520" y="4560570"/>
            <a:ext cx="5852100" cy="43206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sz="1900">
              <a:latin typeface="Archivo"/>
              <a:ea typeface="Archivo"/>
              <a:cs typeface="Archivo"/>
              <a:sym typeface="Archivo"/>
            </a:endParaRPr>
          </a:p>
        </p:txBody>
      </p:sp>
      <p:sp>
        <p:nvSpPr>
          <p:cNvPr id="934" name="Google Shape;934;g388d92ea390_2_651:notes"/>
          <p:cNvSpPr txBox="1"/>
          <p:nvPr>
            <p:ph idx="12" type="sldNum"/>
          </p:nvPr>
        </p:nvSpPr>
        <p:spPr>
          <a:xfrm>
            <a:off x="4143587" y="9119474"/>
            <a:ext cx="3169800" cy="480000"/>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388d92ea390_2_661: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5" name="Google Shape;945;g388d92ea390_2_661:notes"/>
          <p:cNvSpPr txBox="1"/>
          <p:nvPr>
            <p:ph idx="1" type="body"/>
          </p:nvPr>
        </p:nvSpPr>
        <p:spPr>
          <a:xfrm>
            <a:off x="731520" y="4560570"/>
            <a:ext cx="5852100" cy="43206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sz="1900">
              <a:latin typeface="Archivo"/>
              <a:ea typeface="Archivo"/>
              <a:cs typeface="Archivo"/>
              <a:sym typeface="Archivo"/>
            </a:endParaRPr>
          </a:p>
        </p:txBody>
      </p:sp>
      <p:sp>
        <p:nvSpPr>
          <p:cNvPr id="946" name="Google Shape;946;g388d92ea390_2_661:notes"/>
          <p:cNvSpPr txBox="1"/>
          <p:nvPr>
            <p:ph idx="12" type="sldNum"/>
          </p:nvPr>
        </p:nvSpPr>
        <p:spPr>
          <a:xfrm>
            <a:off x="4143587" y="9119474"/>
            <a:ext cx="3169800" cy="480000"/>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8dcbf016c6_0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38dcbf016c6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(Deeheem)</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So, what exactly is threat modeling? </a:t>
            </a:r>
            <a:endParaRPr/>
          </a:p>
        </p:txBody>
      </p:sp>
      <p:sp>
        <p:nvSpPr>
          <p:cNvPr id="441" name="Google Shape;441;g38dcbf016c6_0_24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383eb3a1916_0_44: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9" name="Google Shape;959;g383eb3a1916_0_44:notes"/>
          <p:cNvSpPr txBox="1"/>
          <p:nvPr>
            <p:ph idx="1" type="body"/>
          </p:nvPr>
        </p:nvSpPr>
        <p:spPr>
          <a:xfrm>
            <a:off x="731520" y="4560570"/>
            <a:ext cx="5852100" cy="43206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sz="1900">
              <a:latin typeface="Archivo"/>
              <a:ea typeface="Archivo"/>
              <a:cs typeface="Archivo"/>
              <a:sym typeface="Archivo"/>
            </a:endParaRPr>
          </a:p>
        </p:txBody>
      </p:sp>
      <p:sp>
        <p:nvSpPr>
          <p:cNvPr id="960" name="Google Shape;960;g383eb3a1916_0_44:notes"/>
          <p:cNvSpPr txBox="1"/>
          <p:nvPr>
            <p:ph idx="12" type="sldNum"/>
          </p:nvPr>
        </p:nvSpPr>
        <p:spPr>
          <a:xfrm>
            <a:off x="4143587" y="9119474"/>
            <a:ext cx="3169800" cy="480000"/>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83eb3a1916_0_51: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5" name="Google Shape;965;g383eb3a1916_0_51:notes"/>
          <p:cNvSpPr txBox="1"/>
          <p:nvPr>
            <p:ph idx="1" type="body"/>
          </p:nvPr>
        </p:nvSpPr>
        <p:spPr>
          <a:xfrm>
            <a:off x="731520" y="4560570"/>
            <a:ext cx="5852100" cy="43206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sz="1900">
              <a:latin typeface="Archivo"/>
              <a:ea typeface="Archivo"/>
              <a:cs typeface="Archivo"/>
              <a:sym typeface="Archivo"/>
            </a:endParaRPr>
          </a:p>
        </p:txBody>
      </p:sp>
      <p:sp>
        <p:nvSpPr>
          <p:cNvPr id="966" name="Google Shape;966;g383eb3a1916_0_51:notes"/>
          <p:cNvSpPr txBox="1"/>
          <p:nvPr>
            <p:ph idx="12" type="sldNum"/>
          </p:nvPr>
        </p:nvSpPr>
        <p:spPr>
          <a:xfrm>
            <a:off x="4143587" y="9119474"/>
            <a:ext cx="3169800" cy="480000"/>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83eb3a1916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383eb3a1916_0_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Shift left is the strategy of integrating security measures and testing earlier into the Software Development Lifecycle (SDLC) rather than waiting until the later stages of development, like testing or deployment. This proactive approach, aligned with DevSecOps, helps identify and fix security vulnerabilities when they are easier and less expensive to resolve, leading to more secure software and reduced overall risk.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Microsoft: </a:t>
            </a:r>
            <a:r>
              <a:rPr lang="en" u="sng">
                <a:solidFill>
                  <a:schemeClr val="hlink"/>
                </a:solidFill>
                <a:hlinkClick r:id="rId2"/>
              </a:rPr>
              <a:t>https://www.microsoft.com/en-ie/security/business/security-101/what-is-cyber-kill-chain</a:t>
            </a:r>
            <a:endParaRPr/>
          </a:p>
          <a:p>
            <a:pPr indent="0" lvl="0" marL="0" rtl="0" algn="l">
              <a:spcBef>
                <a:spcPts val="0"/>
              </a:spcBef>
              <a:spcAft>
                <a:spcPts val="0"/>
              </a:spcAft>
              <a:buNone/>
            </a:pPr>
            <a:r>
              <a:rPr lang="en"/>
              <a:t>CISCO APTs: </a:t>
            </a:r>
            <a:r>
              <a:rPr lang="en" u="sng">
                <a:solidFill>
                  <a:schemeClr val="hlink"/>
                </a:solidFill>
                <a:hlinkClick r:id="rId3"/>
              </a:rPr>
              <a:t>https://www.cisco.com/site/us/en/learn/topics/security/what-is-an-advanced-persistent-threat-apt.html#:~:text=Topics-,What%20Is%20an%20Advanced%20Persistent%20Threat%20(APT)?,17)%20APTs%20year%20in%20review</a:t>
            </a:r>
            <a:endParaRPr/>
          </a:p>
          <a:p>
            <a:pPr indent="0" lvl="0" marL="0" rtl="0" algn="l">
              <a:spcBef>
                <a:spcPts val="0"/>
              </a:spcBef>
              <a:spcAft>
                <a:spcPts val="0"/>
              </a:spcAft>
              <a:buNone/>
            </a:pPr>
            <a:r>
              <a:t/>
            </a:r>
            <a:endParaRPr/>
          </a:p>
        </p:txBody>
      </p:sp>
      <p:sp>
        <p:nvSpPr>
          <p:cNvPr id="972" name="Google Shape;972;g383eb3a1916_0_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383eb3a191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2" name="Google Shape;982;g383eb3a1916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p>
        </p:txBody>
      </p:sp>
      <p:sp>
        <p:nvSpPr>
          <p:cNvPr id="983" name="Google Shape;983;g383eb3a1916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383eb3a1916_0_7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3" name="Google Shape;993;g383eb3a1916_0_75:notes"/>
          <p:cNvSpPr txBox="1"/>
          <p:nvPr>
            <p:ph idx="1" type="body"/>
          </p:nvPr>
        </p:nvSpPr>
        <p:spPr>
          <a:xfrm>
            <a:off x="731520" y="4560570"/>
            <a:ext cx="5852100" cy="43206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sz="1900">
              <a:latin typeface="Archivo"/>
              <a:ea typeface="Archivo"/>
              <a:cs typeface="Archivo"/>
              <a:sym typeface="Archivo"/>
            </a:endParaRPr>
          </a:p>
        </p:txBody>
      </p:sp>
      <p:sp>
        <p:nvSpPr>
          <p:cNvPr id="994" name="Google Shape;994;g383eb3a1916_0_75:notes"/>
          <p:cNvSpPr txBox="1"/>
          <p:nvPr>
            <p:ph idx="12" type="sldNum"/>
          </p:nvPr>
        </p:nvSpPr>
        <p:spPr>
          <a:xfrm>
            <a:off x="4143587" y="9119474"/>
            <a:ext cx="3169800" cy="480000"/>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83eb3a1916_0_82: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9" name="Google Shape;999;g383eb3a1916_0_82:notes"/>
          <p:cNvSpPr txBox="1"/>
          <p:nvPr>
            <p:ph idx="1" type="body"/>
          </p:nvPr>
        </p:nvSpPr>
        <p:spPr>
          <a:xfrm>
            <a:off x="731520" y="4560570"/>
            <a:ext cx="5852100" cy="43206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sz="1900">
              <a:latin typeface="Archivo"/>
              <a:ea typeface="Archivo"/>
              <a:cs typeface="Archivo"/>
              <a:sym typeface="Archivo"/>
            </a:endParaRPr>
          </a:p>
        </p:txBody>
      </p:sp>
      <p:sp>
        <p:nvSpPr>
          <p:cNvPr id="1000" name="Google Shape;1000;g383eb3a1916_0_82:notes"/>
          <p:cNvSpPr txBox="1"/>
          <p:nvPr>
            <p:ph idx="12" type="sldNum"/>
          </p:nvPr>
        </p:nvSpPr>
        <p:spPr>
          <a:xfrm>
            <a:off x="4143587" y="9119474"/>
            <a:ext cx="3169800" cy="480000"/>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38dcbf016c6_0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5" name="Google Shape;1005;g38dcbf016c6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(Deeheem)</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Okay, so we found a significant vulnerability! That's a great first step. But in a real-world application, you'll often find dozens of potential issues. We can't fix everything at once, so we need a way to prioritize. This brings us to our third question: </a:t>
            </a:r>
            <a:r>
              <a:rPr b="1" lang="en">
                <a:solidFill>
                  <a:schemeClr val="dk1"/>
                </a:solidFill>
              </a:rPr>
              <a:t>'How bad is it, anyway?'</a:t>
            </a:r>
            <a:r>
              <a:rPr lang="en">
                <a:solidFill>
                  <a:schemeClr val="dk1"/>
                </a:solidFill>
              </a:rPr>
              <a:t> This is the risk assessment phase, where we quantify the severity of a threat to determine what needs our immediate attention.</a:t>
            </a:r>
            <a:endParaRPr/>
          </a:p>
        </p:txBody>
      </p:sp>
      <p:sp>
        <p:nvSpPr>
          <p:cNvPr id="1006" name="Google Shape;1006;g38dcbf016c6_0_26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38dcbf016c6_1_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8" name="Google Shape;1018;g38dcbf016c6_1_3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1"/>
                </a:solidFill>
              </a:rPr>
              <a:t>(Deeheem)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Handling a discovered threat involves three key steps. </a:t>
            </a:r>
            <a:endParaRPr>
              <a:solidFill>
                <a:schemeClr val="dk1"/>
              </a:solidFill>
            </a:endParaRPr>
          </a:p>
          <a:p>
            <a:pPr indent="0" lvl="0" marL="0" rtl="0" algn="l">
              <a:spcBef>
                <a:spcPts val="0"/>
              </a:spcBef>
              <a:spcAft>
                <a:spcPts val="0"/>
              </a:spcAft>
              <a:buNone/>
            </a:pPr>
            <a:r>
              <a:rPr lang="en">
                <a:solidFill>
                  <a:schemeClr val="dk1"/>
                </a:solidFill>
              </a:rPr>
              <a:t>First is </a:t>
            </a:r>
            <a:r>
              <a:rPr b="1" lang="en">
                <a:solidFill>
                  <a:schemeClr val="dk1"/>
                </a:solidFill>
              </a:rPr>
              <a:t>Risk Assessment</a:t>
            </a:r>
            <a:r>
              <a:rPr lang="en">
                <a:solidFill>
                  <a:schemeClr val="dk1"/>
                </a:solidFill>
              </a:rPr>
              <a:t>, where we ask, 'How dangerous is this threat?' </a:t>
            </a:r>
            <a:endParaRPr>
              <a:solidFill>
                <a:schemeClr val="dk1"/>
              </a:solidFill>
            </a:endParaRPr>
          </a:p>
          <a:p>
            <a:pPr indent="0" lvl="0" marL="0" rtl="0" algn="l">
              <a:spcBef>
                <a:spcPts val="0"/>
              </a:spcBef>
              <a:spcAft>
                <a:spcPts val="0"/>
              </a:spcAft>
              <a:buNone/>
            </a:pPr>
            <a:r>
              <a:rPr lang="en">
                <a:solidFill>
                  <a:schemeClr val="dk1"/>
                </a:solidFill>
              </a:rPr>
              <a:t>Once we know the severity, we move to </a:t>
            </a:r>
            <a:r>
              <a:rPr b="1" lang="en">
                <a:solidFill>
                  <a:schemeClr val="dk1"/>
                </a:solidFill>
              </a:rPr>
              <a:t>Remediation</a:t>
            </a:r>
            <a:r>
              <a:rPr lang="en">
                <a:solidFill>
                  <a:schemeClr val="dk1"/>
                </a:solidFill>
              </a:rPr>
              <a:t>, which answers the question, 'What are we going to do about it?' </a:t>
            </a:r>
            <a:endParaRPr>
              <a:solidFill>
                <a:schemeClr val="dk1"/>
              </a:solidFill>
            </a:endParaRPr>
          </a:p>
          <a:p>
            <a:pPr indent="0" lvl="0" marL="0" rtl="0" algn="l">
              <a:spcBef>
                <a:spcPts val="0"/>
              </a:spcBef>
              <a:spcAft>
                <a:spcPts val="0"/>
              </a:spcAft>
              <a:buNone/>
            </a:pPr>
            <a:r>
              <a:rPr lang="en">
                <a:solidFill>
                  <a:schemeClr val="dk1"/>
                </a:solidFill>
              </a:rPr>
              <a:t>And finally, to ensure our fix actually worked, we use </a:t>
            </a:r>
            <a:r>
              <a:rPr b="1" lang="en">
                <a:solidFill>
                  <a:schemeClr val="dk1"/>
                </a:solidFill>
              </a:rPr>
              <a:t>Adversarial Test Cases</a:t>
            </a:r>
            <a:r>
              <a:rPr lang="en">
                <a:solidFill>
                  <a:schemeClr val="dk1"/>
                </a:solidFill>
              </a:rPr>
              <a:t> to ask, 'Can we develop a test that proves the threat is resolved?'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Let's start with Risk Assessment.</a:t>
            </a:r>
            <a:endParaRPr/>
          </a:p>
        </p:txBody>
      </p:sp>
      <p:sp>
        <p:nvSpPr>
          <p:cNvPr id="1019" name="Google Shape;1019;g38dcbf016c6_1_3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383eb3a1916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6" name="Google Shape;1036;g383eb3a1916_0_1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1"/>
                </a:solidFill>
              </a:rPr>
              <a:t>(Deeheem)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calculate risk, we can choose between different models based on our needs. For a 'fast, cheap, and good' approach, we can use </a:t>
            </a:r>
            <a:r>
              <a:rPr b="1" lang="en">
                <a:solidFill>
                  <a:schemeClr val="dk1"/>
                </a:solidFill>
              </a:rPr>
              <a:t>DREAD</a:t>
            </a:r>
            <a:r>
              <a:rPr lang="en">
                <a:solidFill>
                  <a:schemeClr val="dk1"/>
                </a:solidFill>
              </a:rPr>
              <a:t>. It assigns numerical scores to five factors to help quantify and prioritize threats quickly. For a more 'in-depth' and standardized approach, we use </a:t>
            </a:r>
            <a:r>
              <a:rPr b="1" lang="en">
                <a:solidFill>
                  <a:schemeClr val="dk1"/>
                </a:solidFill>
              </a:rPr>
              <a:t>CVSS</a:t>
            </a:r>
            <a:r>
              <a:rPr lang="en">
                <a:solidFill>
                  <a:schemeClr val="dk1"/>
                </a:solidFill>
              </a:rPr>
              <a:t>, the Common Vulnerability Scoring System. It's an industry standard that provides a score from 0 to 10, making it easy to compare severity across different systems and organizations. Let's look at DREAD first.</a:t>
            </a:r>
            <a:br>
              <a:rPr lang="en">
                <a:solidFill>
                  <a:schemeClr val="dk1"/>
                </a:solidFill>
              </a:rPr>
            </a:br>
            <a:r>
              <a:rPr lang="en">
                <a:solidFill>
                  <a:schemeClr val="dk1"/>
                </a:solidFill>
              </a:rPr>
              <a:t>DREAD is a valuable tool for quick assessments, especially in agile environments. The scores are based on 5 factors: Damage Potential, Reproducibility, Exploitability, Affected Users, and Discoverability. However, it's worth noting that the 'Discoverability' element has been criticized for potentially promoting 'security through obscurity'—the flawed idea that a system is secure if its flaws are hard to find. Because of this, some teams prefer a </a:t>
            </a:r>
            <a:r>
              <a:rPr b="1" lang="en">
                <a:solidFill>
                  <a:schemeClr val="dk1"/>
                </a:solidFill>
              </a:rPr>
              <a:t>DREAD-D</a:t>
            </a:r>
            <a:r>
              <a:rPr lang="en">
                <a:solidFill>
                  <a:schemeClr val="dk1"/>
                </a:solidFill>
              </a:rPr>
              <a:t> scale, which simply omits the Discoverability factor from the calculation.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DREAD: However for a quick fast and good approach DREAD or DREAD-D can be a valuable tool once the downsides are understood and appreciated. - </a:t>
            </a:r>
            <a:r>
              <a:rPr lang="en" u="sng">
                <a:solidFill>
                  <a:schemeClr val="hlink"/>
                </a:solidFill>
                <a:hlinkClick r:id="rId2"/>
              </a:rPr>
              <a:t>https://en.wikipedia.org/wiki/DREAD_(risk_assessment_model)#:~:text=DREAD%20(Damage%2C%20Reproducibility%2C%20Exploitability,%22%20scale%2C%20which%20omits%20Discoverability</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CVSS: </a:t>
            </a:r>
            <a:r>
              <a:rPr lang="en" u="sng">
                <a:solidFill>
                  <a:schemeClr val="hlink"/>
                </a:solidFill>
                <a:hlinkClick r:id="rId3"/>
              </a:rPr>
              <a:t>http://balbix.com/insights/understanding-cvss-scores/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37" name="Google Shape;1037;g383eb3a1916_0_1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383eb3a1916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7" name="Google Shape;1047;g383eb3a1916_0_1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(Deeheem)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Let’s take an example in the logic form - where a user-provided input is converted directly in its SQL query without proper sanitization or parameterization. If an attacker uses this form, he can input malicious SQL code as well! So, how would we assess this threat with DREAD?</a:t>
            </a:r>
            <a:br>
              <a:rPr lang="en">
                <a:solidFill>
                  <a:schemeClr val="dk1"/>
                </a:solidFill>
              </a:rPr>
            </a:b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048" name="Google Shape;1048;g383eb3a1916_0_1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1220a3ceb3_2_3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31220a3ceb3_2_3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en">
                <a:solidFill>
                  <a:schemeClr val="dk1"/>
                </a:solidFill>
              </a:rPr>
              <a:t>(Deeheem)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its core, </a:t>
            </a:r>
            <a:r>
              <a:rPr b="1" lang="en">
                <a:solidFill>
                  <a:schemeClr val="dk1"/>
                </a:solidFill>
              </a:rPr>
              <a:t>threat modeling is a structured way of thinking about what can go wrong with the system you're building</a:t>
            </a:r>
            <a:r>
              <a:rPr lang="en">
                <a:solidFill>
                  <a:schemeClr val="dk1"/>
                </a:solidFill>
              </a:rPr>
              <a:t>. It's about being proactive. Instead of waiting for a security incident to happen, you systematically look for weaknesses and threats before they can be exploited.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Think of it like being an architect for a medieval castle. You wouldn't just build the walls; you'd think, 'Where could an enemy attack? Could they scale this wall? What if they try to break down the gate?' Threat modeling applies that same critical mindset to software.</a:t>
            </a:r>
            <a:endParaRPr>
              <a:solidFill>
                <a:schemeClr val="dk1"/>
              </a:solidFill>
            </a:endParaRPr>
          </a:p>
          <a:p>
            <a:pPr indent="0" lvl="0" marL="0" rtl="0" algn="l">
              <a:spcBef>
                <a:spcPts val="1200"/>
              </a:spcBef>
              <a:spcAft>
                <a:spcPts val="0"/>
              </a:spcAft>
              <a:buNone/>
            </a:pPr>
            <a:r>
              <a:t/>
            </a:r>
            <a:endParaRPr/>
          </a:p>
        </p:txBody>
      </p:sp>
      <p:sp>
        <p:nvSpPr>
          <p:cNvPr id="449" name="Google Shape;449;g31220a3ceb3_2_3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383eb3a1916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8" name="Google Shape;1058;g383eb3a1916_0_1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(Deeheem)</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Here’s how DREAD works in practice.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Damage Potential</a:t>
            </a:r>
            <a:r>
              <a:rPr lang="en">
                <a:solidFill>
                  <a:schemeClr val="dk1"/>
                </a:solidFill>
              </a:rPr>
              <a:t> is a 10 – a successful injection could compromise the entire database.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Reproducibility</a:t>
            </a:r>
            <a:r>
              <a:rPr lang="en">
                <a:solidFill>
                  <a:schemeClr val="dk1"/>
                </a:solidFill>
              </a:rPr>
              <a:t> is a 10 – SQL injection is a well-known, reliable attack.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Exploitability</a:t>
            </a:r>
            <a:r>
              <a:rPr lang="en">
                <a:solidFill>
                  <a:schemeClr val="dk1"/>
                </a:solidFill>
              </a:rPr>
              <a:t> is a 9 – numerous tutorials and automated tools make this easy for attackers.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Affected Users</a:t>
            </a:r>
            <a:r>
              <a:rPr lang="en">
                <a:solidFill>
                  <a:schemeClr val="dk1"/>
                </a:solidFill>
              </a:rPr>
              <a:t> is a 10 – a full data breach would impact all registered users.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a:t>
            </a:r>
            <a:r>
              <a:rPr b="1" lang="en">
                <a:solidFill>
                  <a:schemeClr val="dk1"/>
                </a:solidFill>
              </a:rPr>
              <a:t>Discoverability</a:t>
            </a:r>
            <a:r>
              <a:rPr lang="en">
                <a:solidFill>
                  <a:schemeClr val="dk1"/>
                </a:solidFill>
              </a:rPr>
              <a:t> is an 8 – an attacker can find it with simple tests. "The tool here averages these to get a DREAD score of 9.4, which is clearly a critical risk that needs to be fixed immediately. Now, let's try scoring our actual WCorp vulnerabilities using the industry-standard CVSS model.</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https://magic-threats.lovable.app/</a:t>
            </a:r>
            <a:endParaRPr/>
          </a:p>
          <a:p>
            <a:pPr indent="0" lvl="0" marL="0" rtl="0" algn="l">
              <a:spcBef>
                <a:spcPts val="0"/>
              </a:spcBef>
              <a:spcAft>
                <a:spcPts val="0"/>
              </a:spcAft>
              <a:buNone/>
            </a:pPr>
            <a:r>
              <a:t/>
            </a:r>
            <a:endParaRPr/>
          </a:p>
        </p:txBody>
      </p:sp>
      <p:sp>
        <p:nvSpPr>
          <p:cNvPr id="1059" name="Google Shape;1059;g383eb3a1916_0_1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383eb3a1916_0_3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5" name="Google Shape;1075;g383eb3a1916_0_3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(Deeheem)</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While DREAD is great for quick internal ranking, the industry standard for scoring vulnerabilities is </a:t>
            </a:r>
            <a:r>
              <a:rPr b="1" lang="en">
                <a:solidFill>
                  <a:schemeClr val="dk1"/>
                </a:solidFill>
              </a:rPr>
              <a:t>CVSS</a:t>
            </a:r>
            <a:r>
              <a:rPr lang="en">
                <a:solidFill>
                  <a:schemeClr val="dk1"/>
                </a:solidFill>
              </a:rPr>
              <a:t>, the Common Vulnerability Scoring System. It provides a more objective and detailed score that is recognized globally.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As you can see on the left, CVSS scoring is broken down into three metric groups: </a:t>
            </a:r>
            <a:r>
              <a:rPr b="1" lang="en">
                <a:solidFill>
                  <a:schemeClr val="dk1"/>
                </a:solidFill>
              </a:rPr>
              <a:t>Base, Temporal, and Environmental</a:t>
            </a:r>
            <a:r>
              <a:rPr lang="en">
                <a:solidFill>
                  <a:schemeClr val="dk1"/>
                </a:solidFill>
              </a:rPr>
              <a:t>. For our workshop, and for most common use cases, we're going to focus on calculating the </a:t>
            </a:r>
            <a:r>
              <a:rPr b="1" lang="en">
                <a:solidFill>
                  <a:schemeClr val="dk1"/>
                </a:solidFill>
              </a:rPr>
              <a:t>Base Score</a:t>
            </a:r>
            <a:r>
              <a:rPr lang="en">
                <a:solidFill>
                  <a:schemeClr val="dk1"/>
                </a:solidFill>
              </a:rPr>
              <a:t>. This score is based on the intrinsic qualities of a vulnerability that are constant over time and across user environments.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Base Score itself is made up of five key metrics: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Attack Vector</a:t>
            </a:r>
            <a:r>
              <a:rPr lang="en">
                <a:solidFill>
                  <a:schemeClr val="dk1"/>
                </a:solidFill>
              </a:rPr>
              <a:t>: </a:t>
            </a:r>
            <a:r>
              <a:rPr i="1" lang="en">
                <a:solidFill>
                  <a:schemeClr val="dk1"/>
                </a:solidFill>
              </a:rPr>
              <a:t>Where</a:t>
            </a:r>
            <a:r>
              <a:rPr lang="en">
                <a:solidFill>
                  <a:schemeClr val="dk1"/>
                </a:solidFill>
              </a:rPr>
              <a:t> the attack comes from.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Attack Complexity</a:t>
            </a:r>
            <a:r>
              <a:rPr lang="en">
                <a:solidFill>
                  <a:schemeClr val="dk1"/>
                </a:solidFill>
              </a:rPr>
              <a:t>: How </a:t>
            </a:r>
            <a:r>
              <a:rPr i="1" lang="en">
                <a:solidFill>
                  <a:schemeClr val="dk1"/>
                </a:solidFill>
              </a:rPr>
              <a:t>hard</a:t>
            </a:r>
            <a:r>
              <a:rPr lang="en">
                <a:solidFill>
                  <a:schemeClr val="dk1"/>
                </a:solidFill>
              </a:rPr>
              <a:t> it is to execute.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Privileges Required</a:t>
            </a:r>
            <a:r>
              <a:rPr lang="en">
                <a:solidFill>
                  <a:schemeClr val="dk1"/>
                </a:solidFill>
              </a:rPr>
              <a:t>: What access the attacker needs </a:t>
            </a:r>
            <a:r>
              <a:rPr i="1" lang="en">
                <a:solidFill>
                  <a:schemeClr val="dk1"/>
                </a:solidFill>
              </a:rPr>
              <a:t>beforehand</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User Interaction</a:t>
            </a:r>
            <a:r>
              <a:rPr lang="en">
                <a:solidFill>
                  <a:schemeClr val="dk1"/>
                </a:solidFill>
              </a:rPr>
              <a:t>: Does a user need to be tricked into participating?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finally, the </a:t>
            </a:r>
            <a:r>
              <a:rPr b="1" lang="en">
                <a:solidFill>
                  <a:schemeClr val="dk1"/>
                </a:solidFill>
              </a:rPr>
              <a:t>Impact</a:t>
            </a:r>
            <a:r>
              <a:rPr lang="en">
                <a:solidFill>
                  <a:schemeClr val="dk1"/>
                </a:solidFill>
              </a:rPr>
              <a:t>, which is measured across Scope, Confidentiality, Integrity, and Availability.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see how this works, let's look at the example on the right: a classic SQL Injection. An attacker can input malicious code into a login form to bypass authentication. Now, let's apply these metrics to the real vulnerabilities we found in WCorp.</a:t>
            </a:r>
            <a:endParaRPr>
              <a:solidFill>
                <a:schemeClr val="dk1"/>
              </a:solidFill>
            </a:endParaRPr>
          </a:p>
          <a:p>
            <a:pPr indent="0" lvl="0" marL="0" rtl="0" algn="l">
              <a:spcBef>
                <a:spcPts val="1200"/>
              </a:spcBef>
              <a:spcAft>
                <a:spcPts val="0"/>
              </a:spcAft>
              <a:buNone/>
            </a:pPr>
            <a:r>
              <a:t/>
            </a:r>
            <a:endParaRPr/>
          </a:p>
        </p:txBody>
      </p:sp>
      <p:sp>
        <p:nvSpPr>
          <p:cNvPr id="1076" name="Google Shape;1076;g383eb3a1916_0_3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383eb3a1916_0_3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6" name="Google Shape;1086;g383eb3a1916_0_3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rPr>
              <a:t>(Deeheem)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make this interactive, you can follow along with me. Please scan the QR code or go to the URL on the screen. This will take you to a tool where we can calculate the CVSS score for the IDOR threat together.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2"/>
              </a:rPr>
              <a:t>https://magic-threats.lovable.app/</a:t>
            </a:r>
            <a:endParaRPr/>
          </a:p>
          <a:p>
            <a:pPr indent="0" lvl="0" marL="0" rtl="0" algn="l">
              <a:spcBef>
                <a:spcPts val="0"/>
              </a:spcBef>
              <a:spcAft>
                <a:spcPts val="0"/>
              </a:spcAft>
              <a:buNone/>
            </a:pPr>
            <a:r>
              <a:t/>
            </a:r>
            <a:endParaRPr/>
          </a:p>
        </p:txBody>
      </p:sp>
      <p:sp>
        <p:nvSpPr>
          <p:cNvPr id="1087" name="Google Shape;1087;g383eb3a1916_0_3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388d92ea390_2_6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0" name="Google Shape;1110;g388d92ea390_2_6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rPr>
              <a:t>(Deeheem)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Alright, let's walk through the scoring for our IDOR threat.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Attack Vector is Network</a:t>
            </a:r>
            <a:r>
              <a:rPr lang="en">
                <a:solidFill>
                  <a:schemeClr val="dk1"/>
                </a:solidFill>
              </a:rPr>
              <a:t> because it's exploitable over the internet.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Attack Complexity is Low</a:t>
            </a:r>
            <a:r>
              <a:rPr lang="en">
                <a:solidFill>
                  <a:schemeClr val="dk1"/>
                </a:solidFill>
              </a:rPr>
              <a:t>. It’s incredibly straightforward; the attacker just changes a number in the URL.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Privileges Required is Low</a:t>
            </a:r>
            <a:r>
              <a:rPr lang="en">
                <a:solidFill>
                  <a:schemeClr val="dk1"/>
                </a:solidFill>
              </a:rPr>
              <a:t>. The attacker doesn't need a special account, just a basic one they can register themselves.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User Interaction is None</a:t>
            </a:r>
            <a:r>
              <a:rPr lang="en">
                <a:solidFill>
                  <a:schemeClr val="dk1"/>
                </a:solidFill>
              </a:rPr>
              <a:t>. No user needs to be tricked into doing anything.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Impact, the </a:t>
            </a:r>
            <a:r>
              <a:rPr b="1" lang="en">
                <a:solidFill>
                  <a:schemeClr val="dk1"/>
                </a:solidFill>
              </a:rPr>
              <a:t>Scope is Unchanged</a:t>
            </a:r>
            <a:r>
              <a:rPr lang="en">
                <a:solidFill>
                  <a:schemeClr val="dk1"/>
                </a:solidFill>
              </a:rPr>
              <a:t>, but </a:t>
            </a:r>
            <a:r>
              <a:rPr b="1" lang="en">
                <a:solidFill>
                  <a:schemeClr val="dk1"/>
                </a:solidFill>
              </a:rPr>
              <a:t>Confidentiality is High</a:t>
            </a:r>
            <a:r>
              <a:rPr lang="en">
                <a:solidFill>
                  <a:schemeClr val="dk1"/>
                </a:solidFill>
              </a:rPr>
              <a:t>, since all other users' sensitive data can be viewed. However, </a:t>
            </a:r>
            <a:r>
              <a:rPr b="1" lang="en">
                <a:solidFill>
                  <a:schemeClr val="dk1"/>
                </a:solidFill>
              </a:rPr>
              <a:t>Integrity</a:t>
            </a:r>
            <a:r>
              <a:rPr lang="en">
                <a:solidFill>
                  <a:schemeClr val="dk1"/>
                </a:solidFill>
              </a:rPr>
              <a:t> and </a:t>
            </a:r>
            <a:r>
              <a:rPr b="1" lang="en">
                <a:solidFill>
                  <a:schemeClr val="dk1"/>
                </a:solidFill>
              </a:rPr>
              <a:t>Availability</a:t>
            </a:r>
            <a:r>
              <a:rPr lang="en">
                <a:solidFill>
                  <a:schemeClr val="dk1"/>
                </a:solidFill>
              </a:rPr>
              <a:t> are </a:t>
            </a:r>
            <a:r>
              <a:rPr b="1" lang="en">
                <a:solidFill>
                  <a:schemeClr val="dk1"/>
                </a:solidFill>
              </a:rPr>
              <a:t>None</a:t>
            </a:r>
            <a:r>
              <a:rPr lang="en">
                <a:solidFill>
                  <a:schemeClr val="dk1"/>
                </a:solidFill>
              </a:rPr>
              <a:t>, as the attacker can only read data, not change it or take the system down.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As you can see in the tool, this gives us a CVSS Base Score of </a:t>
            </a:r>
            <a:r>
              <a:rPr b="1" lang="en">
                <a:solidFill>
                  <a:schemeClr val="dk1"/>
                </a:solidFill>
              </a:rPr>
              <a:t>6.5</a:t>
            </a:r>
            <a:r>
              <a:rPr lang="en">
                <a:solidFill>
                  <a:schemeClr val="dk1"/>
                </a:solidFill>
              </a:rPr>
              <a:t>, which is rated as </a:t>
            </a:r>
            <a:r>
              <a:rPr b="1" lang="en">
                <a:solidFill>
                  <a:schemeClr val="dk1"/>
                </a:solidFill>
              </a:rPr>
              <a:t>Medium</a:t>
            </a:r>
            <a:r>
              <a:rPr lang="en">
                <a:solidFill>
                  <a:schemeClr val="dk1"/>
                </a:solidFill>
              </a:rPr>
              <a:t>. So, while it's a serious data leak, it's not the most critical type of flaw. Let's see if we can find something worse.</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2"/>
              </a:rPr>
              <a:t>https://magic-threats.lovable.app/</a:t>
            </a:r>
            <a:endParaRPr/>
          </a:p>
          <a:p>
            <a:pPr indent="0" lvl="0" marL="0" rtl="0" algn="l">
              <a:spcBef>
                <a:spcPts val="0"/>
              </a:spcBef>
              <a:spcAft>
                <a:spcPts val="0"/>
              </a:spcAft>
              <a:buNone/>
            </a:pPr>
            <a:r>
              <a:t/>
            </a:r>
            <a:endParaRPr/>
          </a:p>
        </p:txBody>
      </p:sp>
      <p:sp>
        <p:nvSpPr>
          <p:cNvPr id="1111" name="Google Shape;1111;g388d92ea390_2_6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388d92ea390_2_7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1" name="Google Shape;1131;g388d92ea390_2_7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rPr>
              <a:t>(Deeheem)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go back to the user registration flow. When you create a new user, your browser sends a simple POST request with a JSON payload containing the username, email, and password. But what would happen if we added another field to that payload? What if we guessed that the system uses a field called 'role' to determine user permissions, and we just added </a:t>
            </a:r>
            <a:r>
              <a:rPr lang="en">
                <a:solidFill>
                  <a:srgbClr val="188038"/>
                </a:solidFill>
                <a:latin typeface="Roboto Mono"/>
                <a:ea typeface="Roboto Mono"/>
                <a:cs typeface="Roboto Mono"/>
                <a:sym typeface="Roboto Mono"/>
              </a:rPr>
              <a:t>"role": "admin"</a:t>
            </a:r>
            <a:r>
              <a:rPr lang="en">
                <a:solidFill>
                  <a:schemeClr val="dk1"/>
                </a:solidFill>
              </a:rPr>
              <a:t> to the request before sending it?</a:t>
            </a:r>
            <a:endParaRPr>
              <a:solidFill>
                <a:schemeClr val="dk1"/>
              </a:solidFill>
            </a:endParaRPr>
          </a:p>
          <a:p>
            <a:pPr indent="0" lvl="0" marL="0" rtl="0" algn="l">
              <a:spcBef>
                <a:spcPts val="0"/>
              </a:spcBef>
              <a:spcAft>
                <a:spcPts val="0"/>
              </a:spcAft>
              <a:buNone/>
            </a:pPr>
            <a:r>
              <a:t/>
            </a:r>
            <a:endParaRPr/>
          </a:p>
        </p:txBody>
      </p:sp>
      <p:sp>
        <p:nvSpPr>
          <p:cNvPr id="1132" name="Google Shape;1132;g388d92ea390_2_7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388d92ea390_2_7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5" name="Google Shape;1145;g388d92ea390_2_7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rPr>
              <a:t>(Deeheem)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We can test this theory easily using a tool like cURL. As you can see in this command, we're sending a POST request to the </a:t>
            </a:r>
            <a:r>
              <a:rPr lang="en">
                <a:solidFill>
                  <a:srgbClr val="188038"/>
                </a:solidFill>
                <a:latin typeface="Roboto Mono"/>
                <a:ea typeface="Roboto Mono"/>
                <a:cs typeface="Roboto Mono"/>
                <a:sym typeface="Roboto Mono"/>
              </a:rPr>
              <a:t>/register</a:t>
            </a:r>
            <a:r>
              <a:rPr lang="en">
                <a:solidFill>
                  <a:schemeClr val="dk1"/>
                </a:solidFill>
              </a:rPr>
              <a:t> endpoint, but this time we've added </a:t>
            </a:r>
            <a:r>
              <a:rPr lang="en">
                <a:solidFill>
                  <a:srgbClr val="188038"/>
                </a:solidFill>
                <a:latin typeface="Roboto Mono"/>
                <a:ea typeface="Roboto Mono"/>
                <a:cs typeface="Roboto Mono"/>
                <a:sym typeface="Roboto Mono"/>
              </a:rPr>
              <a:t>"role": "admin"</a:t>
            </a:r>
            <a:r>
              <a:rPr lang="en">
                <a:solidFill>
                  <a:schemeClr val="dk1"/>
                </a:solidFill>
              </a:rPr>
              <a:t> to the JSON body. Because the backend developers didn't properly validate the incoming data, the application just accepts this extra parameter and creates a new user, 'adminhacker,' with full admin privileges. This is known as </a:t>
            </a:r>
            <a:r>
              <a:rPr b="1" lang="en">
                <a:solidFill>
                  <a:schemeClr val="dk1"/>
                </a:solidFill>
              </a:rPr>
              <a:t>Mass Assignment</a:t>
            </a:r>
            <a:r>
              <a:rPr lang="en">
                <a:solidFill>
                  <a:schemeClr val="dk1"/>
                </a:solidFill>
              </a:rPr>
              <a:t> or </a:t>
            </a:r>
            <a:r>
              <a:rPr b="1" lang="en">
                <a:solidFill>
                  <a:schemeClr val="dk1"/>
                </a:solidFill>
              </a:rPr>
              <a:t>Parameter Tampering</a:t>
            </a:r>
            <a:r>
              <a:rPr lang="en">
                <a:solidFill>
                  <a:schemeClr val="dk1"/>
                </a:solidFill>
              </a:rPr>
              <a:t>. We've just elevated our privileges from nothing to the highest level.</a:t>
            </a:r>
            <a:endParaRPr/>
          </a:p>
        </p:txBody>
      </p:sp>
      <p:sp>
        <p:nvSpPr>
          <p:cNvPr id="1146" name="Google Shape;1146;g388d92ea390_2_7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88d92ea390_2_7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0" name="Google Shape;1160;g388d92ea390_2_7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rPr>
              <a:t>(Deeheem)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Now, let's score this new threat using the same CVSS calculator.</a:t>
            </a:r>
            <a:endParaRPr>
              <a:solidFill>
                <a:schemeClr val="dk1"/>
              </a:solidFill>
            </a:endParaRPr>
          </a:p>
          <a:p>
            <a:pPr indent="0" lvl="0" marL="0" rtl="0" algn="l">
              <a:spcBef>
                <a:spcPts val="1200"/>
              </a:spcBef>
              <a:spcAft>
                <a:spcPts val="0"/>
              </a:spcAft>
              <a:buNone/>
            </a:pPr>
            <a:r>
              <a:rPr lang="en" u="sng">
                <a:solidFill>
                  <a:schemeClr val="hlink"/>
                </a:solidFill>
                <a:hlinkClick r:id="rId2"/>
              </a:rPr>
              <a:t>https://magic-threats.lovable.app/</a:t>
            </a:r>
            <a:endParaRPr/>
          </a:p>
          <a:p>
            <a:pPr indent="0" lvl="0" marL="0" rtl="0" algn="l">
              <a:spcBef>
                <a:spcPts val="0"/>
              </a:spcBef>
              <a:spcAft>
                <a:spcPts val="0"/>
              </a:spcAft>
              <a:buNone/>
            </a:pPr>
            <a:r>
              <a:t/>
            </a:r>
            <a:endParaRPr/>
          </a:p>
        </p:txBody>
      </p:sp>
      <p:sp>
        <p:nvSpPr>
          <p:cNvPr id="1161" name="Google Shape;1161;g388d92ea390_2_7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388d92ea390_2_7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0" name="Google Shape;1180;g388d92ea390_2_7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rPr>
              <a:t>(Deeheem)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Attack Vector is still Network</a:t>
            </a:r>
            <a:r>
              <a:rPr lang="en">
                <a:solidFill>
                  <a:schemeClr val="dk1"/>
                </a:solidFill>
              </a:rPr>
              <a:t>, and </a:t>
            </a:r>
            <a:r>
              <a:rPr b="1" lang="en">
                <a:solidFill>
                  <a:schemeClr val="dk1"/>
                </a:solidFill>
              </a:rPr>
              <a:t>Attack Complexity is still Low</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But </a:t>
            </a:r>
            <a:r>
              <a:rPr b="1" lang="en">
                <a:solidFill>
                  <a:schemeClr val="dk1"/>
                </a:solidFill>
              </a:rPr>
              <a:t>Privileges Required is now None</a:t>
            </a:r>
            <a:r>
              <a:rPr lang="en">
                <a:solidFill>
                  <a:schemeClr val="dk1"/>
                </a:solidFill>
              </a:rPr>
              <a:t>. We don't need any account to perform this attack; we do it during registration.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User Interaction is also None</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Now for the impact, and this is where it gets serious. Because we've gained admin privileges, the </a:t>
            </a:r>
            <a:r>
              <a:rPr b="1" lang="en">
                <a:solidFill>
                  <a:schemeClr val="dk1"/>
                </a:solidFill>
              </a:rPr>
              <a:t>Scope has Changed</a:t>
            </a:r>
            <a:r>
              <a:rPr lang="en">
                <a:solidFill>
                  <a:schemeClr val="dk1"/>
                </a:solidFill>
              </a:rPr>
              <a:t>. This means the attacker can now affect components beyond their own user account. The impact to both </a:t>
            </a:r>
            <a:r>
              <a:rPr b="1" lang="en">
                <a:solidFill>
                  <a:schemeClr val="dk1"/>
                </a:solidFill>
              </a:rPr>
              <a:t>Confidentiality and Integrity is High</a:t>
            </a:r>
            <a:r>
              <a:rPr lang="en">
                <a:solidFill>
                  <a:schemeClr val="dk1"/>
                </a:solidFill>
              </a:rPr>
              <a:t>, as an admin can view and modify all data.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gives us a CVSS Base Score of </a:t>
            </a:r>
            <a:r>
              <a:rPr b="1" lang="en">
                <a:solidFill>
                  <a:schemeClr val="dk1"/>
                </a:solidFill>
              </a:rPr>
              <a:t>10.0—Critical</a:t>
            </a:r>
            <a:r>
              <a:rPr lang="en">
                <a:solidFill>
                  <a:schemeClr val="dk1"/>
                </a:solidFill>
              </a:rPr>
              <a:t>. Now we have a clear priority. The Parameter Tampering vulnerability is far more severe than the IDOR, and it must be fixed first.</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2"/>
              </a:rPr>
              <a:t>https://magic-threats.lovable.app/</a:t>
            </a:r>
            <a:endParaRPr/>
          </a:p>
          <a:p>
            <a:pPr indent="0" lvl="0" marL="0" rtl="0" algn="l">
              <a:spcBef>
                <a:spcPts val="0"/>
              </a:spcBef>
              <a:spcAft>
                <a:spcPts val="0"/>
              </a:spcAft>
              <a:buNone/>
            </a:pPr>
            <a:r>
              <a:t/>
            </a:r>
            <a:endParaRPr/>
          </a:p>
        </p:txBody>
      </p:sp>
      <p:sp>
        <p:nvSpPr>
          <p:cNvPr id="1181" name="Google Shape;1181;g388d92ea390_2_7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388d92ea390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1" name="Google Shape;1201;g388d92ea390_2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rPr>
              <a:t>(Deeheem)</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So to summarise - we just focused on the Base Score as it provides the fundamental assessment of a vulnerability's severity.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u="sng">
                <a:solidFill>
                  <a:schemeClr val="hlink"/>
                </a:solidFill>
                <a:hlinkClick r:id="rId2"/>
              </a:rPr>
              <a:t>https://www.first.org/cvss/v3-1/specification-document</a:t>
            </a:r>
            <a:endParaRPr/>
          </a:p>
          <a:p>
            <a:pPr indent="0" lvl="0" marL="0" rtl="0" algn="l">
              <a:spcBef>
                <a:spcPts val="0"/>
              </a:spcBef>
              <a:spcAft>
                <a:spcPts val="0"/>
              </a:spcAft>
              <a:buNone/>
            </a:pPr>
            <a:r>
              <a:t/>
            </a:r>
            <a:endParaRPr/>
          </a:p>
        </p:txBody>
      </p:sp>
      <p:sp>
        <p:nvSpPr>
          <p:cNvPr id="1202" name="Google Shape;1202;g388d92ea390_2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388d92ea390_2_4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1" name="Google Shape;1251;g388d92ea390_2_4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rPr>
              <a:t>(Deeheem)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SzPts val="1100"/>
              <a:buNone/>
            </a:pPr>
            <a:r>
              <a:rPr lang="en">
                <a:solidFill>
                  <a:schemeClr val="dk1"/>
                </a:solidFill>
              </a:rPr>
              <a:t>However, the full CVSS model also includes </a:t>
            </a:r>
            <a:r>
              <a:rPr b="1" lang="en">
                <a:solidFill>
                  <a:schemeClr val="dk1"/>
                </a:solidFill>
              </a:rPr>
              <a:t>Temporal</a:t>
            </a:r>
            <a:r>
              <a:rPr lang="en">
                <a:solidFill>
                  <a:schemeClr val="dk1"/>
                </a:solidFill>
              </a:rPr>
              <a:t> and </a:t>
            </a:r>
            <a:r>
              <a:rPr b="1" lang="en">
                <a:solidFill>
                  <a:schemeClr val="dk1"/>
                </a:solidFill>
              </a:rPr>
              <a:t>Environmental</a:t>
            </a:r>
            <a:r>
              <a:rPr lang="en">
                <a:solidFill>
                  <a:schemeClr val="dk1"/>
                </a:solidFill>
              </a:rPr>
              <a:t> metrics. Temporal metrics account for factors that change over time, like the availability of an exploit. Environmental metrics allow you to customize the score based on your specific application and business context. We won't be covering these in detail today, but it's good to know they exist for more advanced risk assessments.</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Now, let's move on to what we're going to do about the critical threat we've found.</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2"/>
              </a:rPr>
              <a:t>https://www.first.org/cvss/v3-1/specification-document</a:t>
            </a:r>
            <a:endParaRPr/>
          </a:p>
          <a:p>
            <a:pPr indent="0" lvl="0" marL="0" rtl="0" algn="l">
              <a:spcBef>
                <a:spcPts val="0"/>
              </a:spcBef>
              <a:spcAft>
                <a:spcPts val="0"/>
              </a:spcAft>
              <a:buNone/>
            </a:pPr>
            <a:r>
              <a:t/>
            </a:r>
            <a:endParaRPr/>
          </a:p>
        </p:txBody>
      </p:sp>
      <p:sp>
        <p:nvSpPr>
          <p:cNvPr id="1252" name="Google Shape;1252;g388d92ea390_2_4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8dcbf016c6_1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g38dcbf016c6_1_2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en">
                <a:solidFill>
                  <a:schemeClr val="dk1"/>
                </a:solidFill>
              </a:rPr>
              <a:t>(Deeheem)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make this practical, we need a system to analyze. Meet </a:t>
            </a:r>
            <a:r>
              <a:rPr b="1" lang="en">
                <a:solidFill>
                  <a:schemeClr val="dk1"/>
                </a:solidFill>
              </a:rPr>
              <a:t>WCorp</a:t>
            </a:r>
            <a:r>
              <a:rPr lang="en">
                <a:solidFill>
                  <a:schemeClr val="dk1"/>
                </a:solidFill>
              </a:rPr>
              <a:t>. WCorp is our fictional case study—a typical tech company that has done what many of us have seen or done: they </a:t>
            </a:r>
            <a:r>
              <a:rPr b="1" lang="en">
                <a:solidFill>
                  <a:schemeClr val="dk1"/>
                </a:solidFill>
              </a:rPr>
              <a:t>rushed their new web application to market to meet a deadline</a:t>
            </a:r>
            <a:r>
              <a:rPr lang="en">
                <a:solidFill>
                  <a:schemeClr val="dk1"/>
                </a:solidFill>
              </a:rPr>
              <a:t>.</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Unfortunately, this meant they skipped proper security reviews and, as a result, have left some common but critical vulnerabilities in their production environment. We've been brought in as security consultants to help them threat model this application. </a:t>
            </a:r>
            <a:endParaRPr>
              <a:solidFill>
                <a:schemeClr val="dk1"/>
              </a:solidFill>
            </a:endParaRPr>
          </a:p>
          <a:p>
            <a:pPr indent="0" lvl="0" marL="0" rtl="0" algn="l">
              <a:spcBef>
                <a:spcPts val="1200"/>
              </a:spcBef>
              <a:spcAft>
                <a:spcPts val="0"/>
              </a:spcAft>
              <a:buNone/>
            </a:pPr>
            <a:r>
              <a:t/>
            </a:r>
            <a:endParaRPr/>
          </a:p>
        </p:txBody>
      </p:sp>
      <p:sp>
        <p:nvSpPr>
          <p:cNvPr id="461" name="Google Shape;461;g38dcbf016c6_1_2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388d92ea390_2_4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6" name="Google Shape;1296;g388d92ea390_2_4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u="sng">
                <a:solidFill>
                  <a:schemeClr val="hlink"/>
                </a:solidFill>
                <a:hlinkClick r:id="rId2"/>
              </a:rPr>
              <a:t>https://www.first.org/cvss/v3-1/specification-document</a:t>
            </a:r>
            <a:endParaRPr/>
          </a:p>
          <a:p>
            <a:pPr indent="0" lvl="0" marL="0" rtl="0" algn="l">
              <a:spcBef>
                <a:spcPts val="0"/>
              </a:spcBef>
              <a:spcAft>
                <a:spcPts val="0"/>
              </a:spcAft>
              <a:buNone/>
            </a:pPr>
            <a:r>
              <a:t/>
            </a:r>
            <a:endParaRPr/>
          </a:p>
        </p:txBody>
      </p:sp>
      <p:sp>
        <p:nvSpPr>
          <p:cNvPr id="1297" name="Google Shape;1297;g388d92ea390_2_4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38dcbf016c6_0_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4" name="Google Shape;1384;g38dcbf016c6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(Adam)</a:t>
            </a:r>
            <a:endParaRPr/>
          </a:p>
        </p:txBody>
      </p:sp>
      <p:sp>
        <p:nvSpPr>
          <p:cNvPr id="1385" name="Google Shape;1385;g38dcbf016c6_0_27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3872e9ea5a6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7" name="Google Shape;1397;g3872e9ea5a6_0_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2"/>
              </a:rPr>
              <a:t>https://magic-threats.lovable.app/</a:t>
            </a:r>
            <a:endParaRPr/>
          </a:p>
          <a:p>
            <a:pPr indent="0" lvl="0" marL="0" rtl="0" algn="l">
              <a:spcBef>
                <a:spcPts val="0"/>
              </a:spcBef>
              <a:spcAft>
                <a:spcPts val="0"/>
              </a:spcAft>
              <a:buNone/>
            </a:pPr>
            <a:r>
              <a:t/>
            </a:r>
            <a:endParaRPr/>
          </a:p>
        </p:txBody>
      </p:sp>
      <p:sp>
        <p:nvSpPr>
          <p:cNvPr id="1398" name="Google Shape;1398;g3872e9ea5a6_0_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872e9ea5a6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4" name="Google Shape;1404;g3872e9ea5a6_0_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a:p>
        </p:txBody>
      </p:sp>
      <p:sp>
        <p:nvSpPr>
          <p:cNvPr id="1405" name="Google Shape;1405;g3872e9ea5a6_0_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3872e9ea5a6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5" name="Google Shape;1415;g3872e9ea5a6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a:p>
        </p:txBody>
      </p:sp>
      <p:sp>
        <p:nvSpPr>
          <p:cNvPr id="1416" name="Google Shape;1416;g3872e9ea5a6_0_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38dcbf016c6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6" name="Google Shape;1426;g38dcbf016c6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(Deeheem)</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solidFill>
                  <a:schemeClr val="dk1"/>
                </a:solidFill>
              </a:rPr>
              <a:t>We've identified threats, assessed their risk, and planned our fixes. This brings us to the final question in our framework: </a:t>
            </a:r>
            <a:r>
              <a:rPr b="1" lang="en">
                <a:solidFill>
                  <a:schemeClr val="dk1"/>
                </a:solidFill>
              </a:rPr>
              <a:t>'Did we do a good job?'</a:t>
            </a:r>
            <a:r>
              <a:rPr lang="en">
                <a:solidFill>
                  <a:schemeClr val="dk1"/>
                </a:solidFill>
              </a:rPr>
              <a:t>. A threat model isn't a one-and-done document you create and then forget. To provide lasting value, it needs to be treated as a living part of your system's lifecycle.</a:t>
            </a:r>
            <a:endParaRPr/>
          </a:p>
        </p:txBody>
      </p:sp>
      <p:sp>
        <p:nvSpPr>
          <p:cNvPr id="1427" name="Google Shape;1427;g38dcbf016c6_0_28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87d9f5024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9" name="Google Shape;1439;g387d9f50246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(Deeheem)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SzPts val="1100"/>
              <a:buNone/>
            </a:pPr>
            <a:r>
              <a:rPr lang="en">
                <a:solidFill>
                  <a:schemeClr val="dk1"/>
                </a:solidFill>
              </a:rPr>
              <a:t>Keeping a threat model effective over time comes down to three continuous actions. </a:t>
            </a:r>
            <a:endParaRPr>
              <a:solidFill>
                <a:schemeClr val="dk1"/>
              </a:solidFill>
            </a:endParaRPr>
          </a:p>
          <a:p>
            <a:pPr indent="0" lvl="0" marL="0" rtl="0" algn="l">
              <a:spcBef>
                <a:spcPts val="0"/>
              </a:spcBef>
              <a:spcAft>
                <a:spcPts val="0"/>
              </a:spcAft>
              <a:buSzPts val="1100"/>
              <a:buNone/>
            </a:pPr>
            <a:r>
              <a:rPr lang="en">
                <a:solidFill>
                  <a:schemeClr val="dk1"/>
                </a:solidFill>
              </a:rPr>
              <a:t>First, we need to ensure our </a:t>
            </a:r>
            <a:r>
              <a:rPr b="1" lang="en">
                <a:solidFill>
                  <a:schemeClr val="dk1"/>
                </a:solidFill>
              </a:rPr>
              <a:t>Model</a:t>
            </a:r>
            <a:r>
              <a:rPr lang="en">
                <a:solidFill>
                  <a:schemeClr val="dk1"/>
                </a:solidFill>
              </a:rPr>
              <a:t> is accurate. </a:t>
            </a:r>
            <a:endParaRPr>
              <a:solidFill>
                <a:schemeClr val="dk1"/>
              </a:solidFill>
            </a:endParaRPr>
          </a:p>
          <a:p>
            <a:pPr indent="0" lvl="0" marL="0" rtl="0" algn="l">
              <a:spcBef>
                <a:spcPts val="0"/>
              </a:spcBef>
              <a:spcAft>
                <a:spcPts val="0"/>
              </a:spcAft>
              <a:buSzPts val="1100"/>
              <a:buNone/>
            </a:pPr>
            <a:r>
              <a:rPr lang="en">
                <a:solidFill>
                  <a:schemeClr val="dk1"/>
                </a:solidFill>
              </a:rPr>
              <a:t>Second, we need to periodically </a:t>
            </a:r>
            <a:r>
              <a:rPr b="1" lang="en">
                <a:solidFill>
                  <a:schemeClr val="dk1"/>
                </a:solidFill>
              </a:rPr>
              <a:t>Review</a:t>
            </a:r>
            <a:r>
              <a:rPr lang="en">
                <a:solidFill>
                  <a:schemeClr val="dk1"/>
                </a:solidFill>
              </a:rPr>
              <a:t> the threats and our mitigations. </a:t>
            </a:r>
            <a:endParaRPr>
              <a:solidFill>
                <a:schemeClr val="dk1"/>
              </a:solidFill>
            </a:endParaRPr>
          </a:p>
          <a:p>
            <a:pPr indent="0" lvl="0" marL="0" rtl="0" algn="l">
              <a:spcBef>
                <a:spcPts val="0"/>
              </a:spcBef>
              <a:spcAft>
                <a:spcPts val="0"/>
              </a:spcAft>
              <a:buSzPts val="1100"/>
              <a:buNone/>
            </a:pPr>
            <a:r>
              <a:rPr lang="en">
                <a:solidFill>
                  <a:schemeClr val="dk1"/>
                </a:solidFill>
              </a:rPr>
              <a:t>And third, we must </a:t>
            </a:r>
            <a:r>
              <a:rPr b="1" lang="en">
                <a:solidFill>
                  <a:schemeClr val="dk1"/>
                </a:solidFill>
              </a:rPr>
              <a:t>Iterate</a:t>
            </a:r>
            <a:r>
              <a:rPr lang="en">
                <a:solidFill>
                  <a:schemeClr val="dk1"/>
                </a:solidFill>
              </a:rPr>
              <a:t> on the model, updating it as our system changes.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break each of these down.</a:t>
            </a:r>
            <a:endParaRPr>
              <a:solidFill>
                <a:schemeClr val="dk1"/>
              </a:solidFill>
            </a:endParaRPr>
          </a:p>
          <a:p>
            <a:pPr indent="0" lvl="0" marL="0" rtl="0" algn="l">
              <a:spcBef>
                <a:spcPts val="0"/>
              </a:spcBef>
              <a:spcAft>
                <a:spcPts val="0"/>
              </a:spcAft>
              <a:buNone/>
            </a:pPr>
            <a:r>
              <a:t/>
            </a:r>
            <a:endParaRPr/>
          </a:p>
        </p:txBody>
      </p:sp>
      <p:sp>
        <p:nvSpPr>
          <p:cNvPr id="1440" name="Google Shape;1440;g387d9f50246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387d9f50246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7" name="Google Shape;1457;g387d9f50246_0_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(Deeheem)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 let's talk about the model itself. The most important question you can ask is, </a:t>
            </a:r>
            <a:r>
              <a:rPr b="1" lang="en">
                <a:solidFill>
                  <a:schemeClr val="dk1"/>
                </a:solidFill>
              </a:rPr>
              <a:t>'Is my model accurate?'</a:t>
            </a:r>
            <a:r>
              <a:rPr lang="en">
                <a:solidFill>
                  <a:schemeClr val="dk1"/>
                </a:solidFill>
              </a:rPr>
              <a:t>. Does the diagram you're analyzing actually map to the reality of what's running in production? If there are incorrect or out-of-date parts, the threats you identify won't be real, and you'll miss the actual vulnerabilities. The value of your threat model is directly correlated with the accuracy of your system diagrams. This is why using tools like the C4 model and updating them regularly is so crucial.</a:t>
            </a:r>
            <a:endParaRPr>
              <a:solidFill>
                <a:schemeClr val="dk1"/>
              </a:solidFill>
            </a:endParaRPr>
          </a:p>
          <a:p>
            <a:pPr indent="0" lvl="0" marL="0" rtl="0" algn="l">
              <a:spcBef>
                <a:spcPts val="0"/>
              </a:spcBef>
              <a:spcAft>
                <a:spcPts val="0"/>
              </a:spcAft>
              <a:buNone/>
            </a:pPr>
            <a:r>
              <a:t/>
            </a:r>
            <a:endParaRPr/>
          </a:p>
        </p:txBody>
      </p:sp>
      <p:sp>
        <p:nvSpPr>
          <p:cNvPr id="1458" name="Google Shape;1458;g387d9f50246_0_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387d9f50246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8" name="Google Shape;1468;g387d9f50246_0_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(Deeheem)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Next, you need to review your progress. The main question here is, </a:t>
            </a:r>
            <a:r>
              <a:rPr b="1" lang="en">
                <a:solidFill>
                  <a:schemeClr val="dk1"/>
                </a:solidFill>
              </a:rPr>
              <a:t>'Did you remediate everything?'</a:t>
            </a:r>
            <a:r>
              <a:rPr lang="en">
                <a:solidFill>
                  <a:schemeClr val="dk1"/>
                </a:solidFill>
              </a:rPr>
              <a:t>. For the vulnerabilities you chose to fix, were they patched appropriately? Are there any follow-up actions needed? It's also critical to review threats you </a:t>
            </a:r>
            <a:r>
              <a:rPr i="1" lang="en">
                <a:solidFill>
                  <a:schemeClr val="dk1"/>
                </a:solidFill>
              </a:rPr>
              <a:t>didn't</a:t>
            </a:r>
            <a:r>
              <a:rPr lang="en">
                <a:solidFill>
                  <a:schemeClr val="dk1"/>
                </a:solidFill>
              </a:rPr>
              <a:t> fix. If you transferred a threat to another team, what's the timeline for resolution? A transferred threat is still a threat to your system until it's fixed. And if you formally accepted a risk, it's good practice to document </a:t>
            </a:r>
            <a:r>
              <a:rPr i="1" lang="en">
                <a:solidFill>
                  <a:schemeClr val="dk1"/>
                </a:solidFill>
              </a:rPr>
              <a:t>why</a:t>
            </a:r>
            <a:r>
              <a:rPr lang="en">
                <a:solidFill>
                  <a:schemeClr val="dk1"/>
                </a:solidFill>
              </a:rPr>
              <a:t> it was accepted, so the context isn't lost over time.</a:t>
            </a:r>
            <a:endParaRPr>
              <a:solidFill>
                <a:schemeClr val="dk1"/>
              </a:solidFill>
            </a:endParaRPr>
          </a:p>
          <a:p>
            <a:pPr indent="0" lvl="0" marL="0" rtl="0" algn="l">
              <a:spcBef>
                <a:spcPts val="0"/>
              </a:spcBef>
              <a:spcAft>
                <a:spcPts val="0"/>
              </a:spcAft>
              <a:buNone/>
            </a:pPr>
            <a:r>
              <a:t/>
            </a:r>
            <a:endParaRPr/>
          </a:p>
        </p:txBody>
      </p:sp>
      <p:sp>
        <p:nvSpPr>
          <p:cNvPr id="1469" name="Google Shape;1469;g387d9f50246_0_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387d9f50246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9" name="Google Shape;1479;g387d9f50246_0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(Deeheem)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Finally, and most importantly, you must iterate. A software system is never static, which means </a:t>
            </a:r>
            <a:r>
              <a:rPr b="1" lang="en">
                <a:solidFill>
                  <a:schemeClr val="dk1"/>
                </a:solidFill>
              </a:rPr>
              <a:t>as your system evolves, so should your threat model.</a:t>
            </a:r>
            <a:r>
              <a:rPr lang="en">
                <a:solidFill>
                  <a:schemeClr val="dk1"/>
                </a:solidFill>
              </a:rPr>
              <a:t>. Every new feature or change introduces the potential for new threats. To maintain an accurate security posture, it is essential to update your system model and threat model with every significant change. By continuously iterating, you ensure that threat modeling is an integral part of your Secure Software Development Lifecycle, keeping you ahead of new threats as they are introduced.</a:t>
            </a:r>
            <a:endParaRPr>
              <a:solidFill>
                <a:schemeClr val="dk1"/>
              </a:solidFill>
            </a:endParaRPr>
          </a:p>
          <a:p>
            <a:pPr indent="0" lvl="0" marL="0" rtl="0" algn="l">
              <a:spcBef>
                <a:spcPts val="0"/>
              </a:spcBef>
              <a:spcAft>
                <a:spcPts val="0"/>
              </a:spcAft>
              <a:buNone/>
            </a:pPr>
            <a:r>
              <a:t/>
            </a:r>
            <a:endParaRPr/>
          </a:p>
        </p:txBody>
      </p:sp>
      <p:sp>
        <p:nvSpPr>
          <p:cNvPr id="1480" name="Google Shape;1480;g387d9f50246_0_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88d92ea390_2_7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388d92ea390_2_7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en">
                <a:solidFill>
                  <a:schemeClr val="dk1"/>
                </a:solidFill>
              </a:rPr>
              <a:t>(Deeheem)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 can follow along by visiting the URL or scanning the QR code on the screen</a:t>
            </a:r>
            <a:endParaRPr>
              <a:solidFill>
                <a:schemeClr val="dk1"/>
              </a:solidFill>
            </a:endParaRPr>
          </a:p>
          <a:p>
            <a:pPr indent="0" lvl="0" marL="0" rtl="0" algn="l">
              <a:spcBef>
                <a:spcPts val="1200"/>
              </a:spcBef>
              <a:spcAft>
                <a:spcPts val="0"/>
              </a:spcAft>
              <a:buNone/>
            </a:pPr>
            <a:r>
              <a:t/>
            </a:r>
            <a:endParaRPr>
              <a:solidFill>
                <a:schemeClr val="dk1"/>
              </a:solidFill>
            </a:endParaRPr>
          </a:p>
        </p:txBody>
      </p:sp>
      <p:sp>
        <p:nvSpPr>
          <p:cNvPr id="483" name="Google Shape;483;g388d92ea390_2_7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38dcbf016c6_0_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0" name="Google Shape;1490;g38dcbf016c6_0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(Deeheem)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None/>
            </a:pPr>
            <a:r>
              <a:rPr lang="en"/>
              <a:t>We've walked through the entire five-question framework, from understanding the system to iterating on the model. To show you how this works in a real-world, large-scale environment, I want to briefly talk about our process at Workday and how we use these exact techniques to secure WQL, which is the Workday Query Language.</a:t>
            </a:r>
            <a:endParaRPr/>
          </a:p>
        </p:txBody>
      </p:sp>
      <p:sp>
        <p:nvSpPr>
          <p:cNvPr id="1491" name="Google Shape;1491;g38dcbf016c6_0_29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38dcbf016c6_1_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(Deeheem)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Workday, we've turned this theory into a streamlined and actionable process that takes us from an idea to a concrete set of tasks.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It starts with </a:t>
            </a:r>
            <a:r>
              <a:rPr b="1" lang="en">
                <a:solidFill>
                  <a:schemeClr val="dk1"/>
                </a:solidFill>
              </a:rPr>
              <a:t>Preparation &amp; Learning</a:t>
            </a:r>
            <a:r>
              <a:rPr lang="en">
                <a:solidFill>
                  <a:schemeClr val="dk1"/>
                </a:solidFill>
              </a:rPr>
              <a:t>. Before we even meet, the development team completes what we call a 'Cybersecurity 30' and creates Data Flow Diagrams. This ensures everyone comes to the table with a shared understanding of the system.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Next is </a:t>
            </a:r>
            <a:r>
              <a:rPr b="1" lang="en">
                <a:solidFill>
                  <a:schemeClr val="dk1"/>
                </a:solidFill>
              </a:rPr>
              <a:t>Collaborative Brainstorming</a:t>
            </a:r>
            <a:r>
              <a:rPr lang="en">
                <a:solidFill>
                  <a:schemeClr val="dk1"/>
                </a:solidFill>
              </a:rPr>
              <a:t>. We hold dedicated sessions with the entire team—developers, QA, product—and use the STRIDE methodology to systematically hunt for threats.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Then comes </a:t>
            </a:r>
            <a:r>
              <a:rPr b="1" lang="en">
                <a:solidFill>
                  <a:schemeClr val="dk1"/>
                </a:solidFill>
              </a:rPr>
              <a:t>Documentation &amp; Review</a:t>
            </a:r>
            <a:r>
              <a:rPr lang="en">
                <a:solidFill>
                  <a:schemeClr val="dk1"/>
                </a:solidFill>
              </a:rPr>
              <a:t>. The findings are captured in a </a:t>
            </a:r>
            <a:r>
              <a:rPr lang="en">
                <a:solidFill>
                  <a:srgbClr val="188038"/>
                </a:solidFill>
                <a:latin typeface="Roboto Mono"/>
                <a:ea typeface="Roboto Mono"/>
                <a:cs typeface="Roboto Mono"/>
                <a:sym typeface="Roboto Mono"/>
              </a:rPr>
              <a:t>threat_model.yaml</a:t>
            </a:r>
            <a:r>
              <a:rPr lang="en">
                <a:solidFill>
                  <a:schemeClr val="dk1"/>
                </a:solidFill>
              </a:rPr>
              <a:t> file that lives right alongside the code in the repository. This document is then reviewed by a Security Partner to ensure completeness and accuracy.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most importantly, we create </a:t>
            </a:r>
            <a:r>
              <a:rPr b="1" lang="en">
                <a:solidFill>
                  <a:schemeClr val="dk1"/>
                </a:solidFill>
              </a:rPr>
              <a:t>Actionable Outcomes</a:t>
            </a:r>
            <a:r>
              <a:rPr lang="en">
                <a:solidFill>
                  <a:schemeClr val="dk1"/>
                </a:solidFill>
              </a:rPr>
              <a:t>. The goal isn't just a document. We create Jira tickets for each mitigation, score them, and prioritize them in the team's backlog. This is how we turn a threat modeling exercise into real security improvements.</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t/>
            </a:r>
            <a:endParaRPr b="1"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t/>
            </a:r>
            <a:endParaRPr b="1"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Title: Threat Modeling in Action: Securing WQL at Workday</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 case study on the end-to-end process of identifying, documenting, and mitigating risks in a real-world enterprise tool.</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Our Process: From Theory to Actionable Tasks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approach followed a structured, multi-phase process to ensure comprehensive coverage and real-world impact.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1. Preparation &amp; Learning:</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process began with a focused learning phase as part of a company-wide "Cybersecurity 30" initiative.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 prepared a preliminary Data Flow Diagram and a version 1 of the threat model to kickstart the sessions.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2. Collaborative Brainstorming:</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 conducted a series of dedicated threat modeling sessions with the entire team.</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Risks were identified and categorized using the </a:t>
            </a:r>
            <a:r>
              <a:rPr b="1" lang="en">
                <a:solidFill>
                  <a:schemeClr val="dk1"/>
                </a:solidFill>
              </a:rPr>
              <a:t>STRIDE methodology</a:t>
            </a:r>
            <a:r>
              <a:rPr lang="en">
                <a:solidFill>
                  <a:schemeClr val="dk1"/>
                </a:solidFill>
              </a:rPr>
              <a:t> (Spoofing, Tampering, Repudiation, Information Disclosure, Denial of Service, Elevation of Privilege).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3. Documentation &amp; Review:</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All findings were captured in a formal </a:t>
            </a:r>
            <a:r>
              <a:rPr lang="en">
                <a:solidFill>
                  <a:srgbClr val="188038"/>
                </a:solidFill>
                <a:latin typeface="Roboto Mono"/>
                <a:ea typeface="Roboto Mono"/>
                <a:cs typeface="Roboto Mono"/>
                <a:sym typeface="Roboto Mono"/>
              </a:rPr>
              <a:t>threat_model.yaml</a:t>
            </a:r>
            <a:r>
              <a:rPr lang="en">
                <a:solidFill>
                  <a:schemeClr val="dk1"/>
                </a:solidFill>
              </a:rPr>
              <a:t> file, which was committed to the codebase.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model underwent a formal </a:t>
            </a:r>
            <a:r>
              <a:rPr b="1" lang="en">
                <a:solidFill>
                  <a:schemeClr val="dk1"/>
                </a:solidFill>
              </a:rPr>
              <a:t>Security Partner review</a:t>
            </a:r>
            <a:r>
              <a:rPr lang="en">
                <a:solidFill>
                  <a:schemeClr val="dk1"/>
                </a:solidFill>
              </a:rPr>
              <a:t> to validate findings and mitigation strategies. A consultation Jira (</a:t>
            </a:r>
            <a:r>
              <a:rPr lang="en">
                <a:solidFill>
                  <a:srgbClr val="188038"/>
                </a:solidFill>
                <a:latin typeface="Roboto Mono"/>
                <a:ea typeface="Roboto Mono"/>
                <a:cs typeface="Roboto Mono"/>
                <a:sym typeface="Roboto Mono"/>
              </a:rPr>
              <a:t>SECAE-2864</a:t>
            </a:r>
            <a:r>
              <a:rPr lang="en">
                <a:solidFill>
                  <a:schemeClr val="dk1"/>
                </a:solidFill>
              </a:rPr>
              <a:t>) tracked this entire process.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4. Actionable Outcomes &amp; Prioritization: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Identified risks were not just listed; they were converted into </a:t>
            </a:r>
            <a:r>
              <a:rPr b="1" lang="en">
                <a:solidFill>
                  <a:schemeClr val="dk1"/>
                </a:solidFill>
              </a:rPr>
              <a:t>Jira tickets</a:t>
            </a:r>
            <a:r>
              <a:rPr lang="en">
                <a:solidFill>
                  <a:schemeClr val="dk1"/>
                </a:solidFill>
              </a:rPr>
              <a:t> (e.g., </a:t>
            </a:r>
            <a:r>
              <a:rPr lang="en">
                <a:solidFill>
                  <a:srgbClr val="188038"/>
                </a:solidFill>
                <a:latin typeface="Roboto Mono"/>
                <a:ea typeface="Roboto Mono"/>
                <a:cs typeface="Roboto Mono"/>
                <a:sym typeface="Roboto Mono"/>
              </a:rPr>
              <a:t>ANABIDATA-4416</a:t>
            </a:r>
            <a:r>
              <a:rPr lang="en">
                <a:solidFill>
                  <a:schemeClr val="dk1"/>
                </a:solidFill>
              </a:rPr>
              <a:t>, </a:t>
            </a:r>
            <a:r>
              <a:rPr lang="en">
                <a:solidFill>
                  <a:srgbClr val="188038"/>
                </a:solidFill>
                <a:latin typeface="Roboto Mono"/>
                <a:ea typeface="Roboto Mono"/>
                <a:cs typeface="Roboto Mono"/>
                <a:sym typeface="Roboto Mono"/>
              </a:rPr>
              <a:t>ANABIDATA-4447</a:t>
            </a:r>
            <a:r>
              <a:rPr lang="en">
                <a:solidFill>
                  <a:schemeClr val="dk1"/>
                </a:solidFill>
              </a:rPr>
              <a:t>) to be tracked as engineering work.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Mitigations were scored, prioritized (</a:t>
            </a:r>
            <a:r>
              <a:rPr b="1" lang="en">
                <a:solidFill>
                  <a:schemeClr val="dk1"/>
                </a:solidFill>
              </a:rPr>
              <a:t>High, Medium, Low</a:t>
            </a:r>
            <a:r>
              <a:rPr lang="en">
                <a:solidFill>
                  <a:schemeClr val="dk1"/>
                </a:solidFill>
              </a:rPr>
              <a:t>), and scheduled for specific product releases, ensuring accountability. For example, two high-priority items were scheduled for the </a:t>
            </a:r>
            <a:r>
              <a:rPr lang="en">
                <a:solidFill>
                  <a:srgbClr val="188038"/>
                </a:solidFill>
                <a:latin typeface="Roboto Mono"/>
                <a:ea typeface="Roboto Mono"/>
                <a:cs typeface="Roboto Mono"/>
                <a:sym typeface="Roboto Mono"/>
              </a:rPr>
              <a:t>25R1</a:t>
            </a:r>
            <a:r>
              <a:rPr lang="en">
                <a:solidFill>
                  <a:schemeClr val="dk1"/>
                </a:solidFill>
              </a:rPr>
              <a:t> release.</a:t>
            </a:r>
            <a:endParaRPr>
              <a:solidFill>
                <a:schemeClr val="dk1"/>
              </a:solidFill>
            </a:endParaRPr>
          </a:p>
          <a:p>
            <a:pPr indent="0" lvl="0" marL="0" rtl="0" algn="l">
              <a:spcBef>
                <a:spcPts val="1200"/>
              </a:spcBef>
              <a:spcAft>
                <a:spcPts val="0"/>
              </a:spcAft>
              <a:buClr>
                <a:schemeClr val="dk1"/>
              </a:buClr>
              <a:buSzPts val="1200"/>
              <a:buFont typeface="Archivo"/>
              <a:buNone/>
            </a:pPr>
            <a:r>
              <a:t/>
            </a:r>
            <a:endParaRPr/>
          </a:p>
        </p:txBody>
      </p:sp>
      <p:sp>
        <p:nvSpPr>
          <p:cNvPr id="1498" name="Google Shape;1498;g38dcbf016c6_1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38dcbf016c6_1_4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5" name="Google Shape;1525;g38dcbf016c6_1_4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(Deeheem)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So, to wrap up, if you remember nothing else from today, please remember these three things.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First, </a:t>
            </a:r>
            <a:r>
              <a:rPr b="1" lang="en">
                <a:solidFill>
                  <a:schemeClr val="dk1"/>
                </a:solidFill>
              </a:rPr>
              <a:t>Structure is Crucial</a:t>
            </a:r>
            <a:r>
              <a:rPr lang="en">
                <a:solidFill>
                  <a:schemeClr val="dk1"/>
                </a:solidFill>
              </a:rPr>
              <a:t>. A formal, phased approach ensures that threat modeling moves from a theoretical exercise to a practical security improvement plan.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Second, </a:t>
            </a:r>
            <a:r>
              <a:rPr b="1" lang="en">
                <a:solidFill>
                  <a:schemeClr val="dk1"/>
                </a:solidFill>
              </a:rPr>
              <a:t>Collaboration is Key</a:t>
            </a:r>
            <a:r>
              <a:rPr lang="en">
                <a:solidFill>
                  <a:schemeClr val="dk1"/>
                </a:solidFill>
              </a:rPr>
              <a:t>. This isn't just a job for the security team. Involving the entire development team alongside security partners fosters a sense of ownership and builds a much stronger security culture.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finally, </a:t>
            </a:r>
            <a:r>
              <a:rPr b="1" lang="en">
                <a:solidFill>
                  <a:schemeClr val="dk1"/>
                </a:solidFill>
              </a:rPr>
              <a:t>Make it Actionable</a:t>
            </a:r>
            <a:r>
              <a:rPr lang="en">
                <a:solidFill>
                  <a:schemeClr val="dk1"/>
                </a:solidFill>
              </a:rPr>
              <a:t>. The ultimate goal is to create a prioritized backlog of concrete tasks, not just a document. Tying risks to Jira tickets and releases is what drives real, measurable impact.</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526" name="Google Shape;1526;g38dcbf016c6_1_4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38dcbf016c6_0_2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3" name="Google Shape;1543;g38dcbf016c6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(Adam)</a:t>
            </a:r>
            <a:endParaRPr/>
          </a:p>
        </p:txBody>
      </p:sp>
      <p:sp>
        <p:nvSpPr>
          <p:cNvPr id="1544" name="Google Shape;1544;g38dcbf016c6_0_29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387d9f50246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1" name="Google Shape;1551;g387d9f50246_0_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(Adam)</a:t>
            </a:r>
            <a:endParaRPr>
              <a:solidFill>
                <a:schemeClr val="dk1"/>
              </a:solidFill>
            </a:endParaRPr>
          </a:p>
          <a:p>
            <a:pPr indent="0" lvl="0" marL="0" rtl="0" algn="l">
              <a:spcBef>
                <a:spcPts val="0"/>
              </a:spcBef>
              <a:spcAft>
                <a:spcPts val="0"/>
              </a:spcAft>
              <a:buNone/>
            </a:pPr>
            <a:r>
              <a:t/>
            </a:r>
            <a:endParaRPr/>
          </a:p>
        </p:txBody>
      </p:sp>
      <p:sp>
        <p:nvSpPr>
          <p:cNvPr id="1552" name="Google Shape;1552;g387d9f50246_0_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39b78cc8fd9_1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1" name="Google Shape;1561;g39b78cc8fd9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8dcbf016c6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(Deeheem)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Threat modeling isn't a one-size-fits-all process. The approach you take depends on your needs. For quick, agile development cycles, you can use a </a:t>
            </a:r>
            <a:r>
              <a:rPr b="1" lang="en">
                <a:solidFill>
                  <a:schemeClr val="dk1"/>
                </a:solidFill>
              </a:rPr>
              <a:t>'Fast, Cheap, and Good'</a:t>
            </a:r>
            <a:r>
              <a:rPr lang="en">
                <a:solidFill>
                  <a:schemeClr val="dk1"/>
                </a:solidFill>
              </a:rPr>
              <a:t> approach. This means focusing on a small scope, using lightweight frameworks like STRIDE, and integrating it directly into your sprints. The goal is to find vulnerabilities early, not perfectly.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 the other hand, for critical systems, you might conduct an </a:t>
            </a:r>
            <a:r>
              <a:rPr b="1" lang="en">
                <a:solidFill>
                  <a:schemeClr val="dk1"/>
                </a:solidFill>
              </a:rPr>
              <a:t>'In depth'</a:t>
            </a:r>
            <a:r>
              <a:rPr lang="en">
                <a:solidFill>
                  <a:schemeClr val="dk1"/>
                </a:solidFill>
              </a:rPr>
              <a:t> threat model, which involves dedicated security experts, aims for full coverage, and includes detailed risk assessments like a full CVSS score. </a:t>
            </a:r>
            <a:endParaRPr>
              <a:solidFill>
                <a:schemeClr val="dk1"/>
              </a:solidFill>
            </a:endParaRPr>
          </a:p>
          <a:p>
            <a:pPr indent="0" lvl="0" marL="0" rtl="0" algn="l">
              <a:spcBef>
                <a:spcPts val="1200"/>
              </a:spcBef>
              <a:spcAft>
                <a:spcPts val="0"/>
              </a:spcAft>
              <a:buClr>
                <a:schemeClr val="dk1"/>
              </a:buClr>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Adam Shostack on Quick fast and good - </a:t>
            </a:r>
            <a:r>
              <a:rPr lang="en" u="sng">
                <a:solidFill>
                  <a:schemeClr val="hlink"/>
                </a:solidFill>
                <a:hlinkClick r:id="rId2"/>
              </a:rPr>
              <a:t>https://www.youtube.com/watch?v=htX43oIKP0c&amp;t=112s</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Fast Cheap and Good white paper - </a:t>
            </a:r>
            <a:r>
              <a:rPr lang="en" u="sng">
                <a:solidFill>
                  <a:schemeClr val="hlink"/>
                </a:solidFill>
                <a:hlinkClick r:id="rId3"/>
              </a:rPr>
              <a:t>https://shostack.org/files/papers/Fast-Cheap-and-Good.pdf</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None/>
            </a:pPr>
            <a:r>
              <a:t/>
            </a:r>
            <a:endParaRPr/>
          </a:p>
        </p:txBody>
      </p:sp>
      <p:sp>
        <p:nvSpPr>
          <p:cNvPr id="498" name="Google Shape;498;g38dcbf016c6_1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11.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11.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p:cSld name="TITLE_1_1">
    <p:bg>
      <p:bgPr>
        <a:solidFill>
          <a:schemeClr val="dk1"/>
        </a:solidFill>
      </p:bgPr>
    </p:bg>
    <p:spTree>
      <p:nvGrpSpPr>
        <p:cNvPr id="50" name="Shape 50"/>
        <p:cNvGrpSpPr/>
        <p:nvPr/>
      </p:nvGrpSpPr>
      <p:grpSpPr>
        <a:xfrm>
          <a:off x="0" y="0"/>
          <a:ext cx="0" cy="0"/>
          <a:chOff x="0" y="0"/>
          <a:chExt cx="0" cy="0"/>
        </a:xfrm>
      </p:grpSpPr>
      <p:pic>
        <p:nvPicPr>
          <p:cNvPr id="51" name="Google Shape;51;p13" title="Untitled-10Artboard 1.png"/>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2" name="Google Shape;52;p13"/>
          <p:cNvSpPr txBox="1"/>
          <p:nvPr>
            <p:ph idx="12" type="sldNum"/>
          </p:nvPr>
        </p:nvSpPr>
        <p:spPr>
          <a:xfrm>
            <a:off x="8366708" y="4423042"/>
            <a:ext cx="548700" cy="393600"/>
          </a:xfrm>
          <a:prstGeom prst="rect">
            <a:avLst/>
          </a:prstGeom>
          <a:noFill/>
          <a:ln>
            <a:noFill/>
          </a:ln>
        </p:spPr>
        <p:txBody>
          <a:bodyPr anchorCtr="0" anchor="b" bIns="0" lIns="0" spcFirstLastPara="1" rIns="0" wrap="square" tIns="0">
            <a:noAutofit/>
          </a:bodyPr>
          <a:lstStyle>
            <a:lvl1pPr indent="0" lvl="0" marL="0" algn="r">
              <a:lnSpc>
                <a:spcPct val="100000"/>
              </a:lnSpc>
              <a:spcBef>
                <a:spcPts val="0"/>
              </a:spcBef>
              <a:spcAft>
                <a:spcPts val="0"/>
              </a:spcAft>
              <a:buSzPts val="500"/>
              <a:buNone/>
              <a:defRPr b="0" i="0" sz="500"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SzPts val="500"/>
              <a:buNone/>
              <a:defRPr b="0" i="0" sz="500"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SzPts val="500"/>
              <a:buNone/>
              <a:defRPr b="0" i="0" sz="500"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SzPts val="500"/>
              <a:buNone/>
              <a:defRPr b="0" i="0" sz="500"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SzPts val="500"/>
              <a:buNone/>
              <a:defRPr b="0" i="0" sz="500"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SzPts val="500"/>
              <a:buNone/>
              <a:defRPr b="0" i="0" sz="500"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SzPts val="500"/>
              <a:buNone/>
              <a:defRPr b="0" i="0" sz="500"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SzPts val="500"/>
              <a:buNone/>
              <a:defRPr b="0" i="0" sz="500"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SzPts val="500"/>
              <a:buNone/>
              <a:defRPr b="0" i="0" sz="5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nvSpPr>
        <p:spPr>
          <a:xfrm rot="5400000">
            <a:off x="8210175" y="3564750"/>
            <a:ext cx="1511400" cy="2052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 sz="500" u="none" cap="none" strike="noStrike">
                <a:solidFill>
                  <a:schemeClr val="lt2"/>
                </a:solidFill>
                <a:latin typeface="Arial"/>
                <a:ea typeface="Arial"/>
                <a:cs typeface="Arial"/>
                <a:sym typeface="Arial"/>
              </a:rPr>
              <a:t>Confidential &amp; Proprietary. For internal use only.</a:t>
            </a:r>
            <a:endParaRPr b="0" i="0" sz="500" u="none" cap="none" strike="noStrike">
              <a:solidFill>
                <a:schemeClr val="lt2"/>
              </a:solidFill>
              <a:latin typeface="Arial"/>
              <a:ea typeface="Arial"/>
              <a:cs typeface="Arial"/>
              <a:sym typeface="Arial"/>
            </a:endParaRPr>
          </a:p>
        </p:txBody>
      </p:sp>
      <p:pic>
        <p:nvPicPr>
          <p:cNvPr id="54" name="Google Shape;54;p13" title="AnitaB_org Logo for Dark Bkgds.png"/>
          <p:cNvPicPr preferRelativeResize="0"/>
          <p:nvPr/>
        </p:nvPicPr>
        <p:blipFill rotWithShape="1">
          <a:blip r:embed="rId3">
            <a:alphaModFix/>
          </a:blip>
          <a:srcRect b="0" l="0" r="0" t="0"/>
          <a:stretch/>
        </p:blipFill>
        <p:spPr>
          <a:xfrm>
            <a:off x="8229575" y="4669025"/>
            <a:ext cx="493389" cy="131575"/>
          </a:xfrm>
          <a:prstGeom prst="rect">
            <a:avLst/>
          </a:prstGeom>
          <a:noFill/>
          <a:ln>
            <a:noFill/>
          </a:ln>
        </p:spPr>
      </p:pic>
      <p:pic>
        <p:nvPicPr>
          <p:cNvPr id="55" name="Google Shape;55;p13" title="Unbound_GHC.png"/>
          <p:cNvPicPr preferRelativeResize="0"/>
          <p:nvPr/>
        </p:nvPicPr>
        <p:blipFill rotWithShape="1">
          <a:blip r:embed="rId4">
            <a:alphaModFix/>
          </a:blip>
          <a:srcRect b="0" l="0" r="0" t="0"/>
          <a:stretch/>
        </p:blipFill>
        <p:spPr>
          <a:xfrm>
            <a:off x="2296625" y="1834150"/>
            <a:ext cx="4986600" cy="1283500"/>
          </a:xfrm>
          <a:prstGeom prst="rect">
            <a:avLst/>
          </a:prstGeom>
          <a:noFill/>
          <a:ln>
            <a:noFill/>
          </a:ln>
        </p:spPr>
      </p:pic>
      <p:sp>
        <p:nvSpPr>
          <p:cNvPr id="56" name="Google Shape;56;p13"/>
          <p:cNvSpPr txBox="1"/>
          <p:nvPr>
            <p:ph idx="1" type="subTitle"/>
          </p:nvPr>
        </p:nvSpPr>
        <p:spPr>
          <a:xfrm>
            <a:off x="5320150" y="228600"/>
            <a:ext cx="1413300" cy="258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600"/>
              <a:buFont typeface="Proxima Nova Semibold"/>
              <a:buNone/>
              <a:defRPr b="0" i="0" sz="600">
                <a:solidFill>
                  <a:schemeClr val="lt1"/>
                </a:solidFill>
                <a:latin typeface="Arial"/>
                <a:ea typeface="Arial"/>
                <a:cs typeface="Arial"/>
                <a:sym typeface="Arial"/>
              </a:defRPr>
            </a:lvl1pPr>
            <a:lvl2pPr lvl="1"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p:txBody>
      </p:sp>
      <p:sp>
        <p:nvSpPr>
          <p:cNvPr id="57" name="Google Shape;57;p13"/>
          <p:cNvSpPr txBox="1"/>
          <p:nvPr>
            <p:ph idx="2" type="subTitle"/>
          </p:nvPr>
        </p:nvSpPr>
        <p:spPr>
          <a:xfrm>
            <a:off x="7502225" y="228600"/>
            <a:ext cx="1413300" cy="258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600"/>
              <a:buFont typeface="Proxima Nova Semibold"/>
              <a:buNone/>
              <a:defRPr b="0" i="0" sz="600">
                <a:solidFill>
                  <a:schemeClr val="lt1"/>
                </a:solidFill>
                <a:latin typeface="Arial"/>
                <a:ea typeface="Arial"/>
                <a:cs typeface="Arial"/>
                <a:sym typeface="Arial"/>
              </a:defRPr>
            </a:lvl1pPr>
            <a:lvl2pPr lvl="1"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p:txBody>
      </p:sp>
    </p:spTree>
  </p:cSld>
  <p:clrMapOvr>
    <a:masterClrMapping/>
  </p:clrMapOvr>
  <p:extLst>
    <p:ext uri="{DCECCB84-F9BA-43D5-87BE-67443E8EF086}">
      <p15:sldGuideLst>
        <p15:guide id="1" pos="144">
          <p15:clr>
            <a:srgbClr val="E46962"/>
          </p15:clr>
        </p15:guide>
        <p15:guide id="2" pos="5616">
          <p15:clr>
            <a:srgbClr val="E46962"/>
          </p15:clr>
        </p15:guide>
        <p15:guide id="3" orient="horz" pos="3096">
          <p15:clr>
            <a:srgbClr val="E46962"/>
          </p15:clr>
        </p15:guide>
        <p15:guide id="4" orient="horz" pos="144">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Option Gradient">
  <p:cSld name="TITLE_1">
    <p:bg>
      <p:bgPr>
        <a:solidFill>
          <a:schemeClr val="dk1"/>
        </a:solidFill>
      </p:bgPr>
    </p:bg>
    <p:spTree>
      <p:nvGrpSpPr>
        <p:cNvPr id="58" name="Shape 58"/>
        <p:cNvGrpSpPr/>
        <p:nvPr/>
      </p:nvGrpSpPr>
      <p:grpSpPr>
        <a:xfrm>
          <a:off x="0" y="0"/>
          <a:ext cx="0" cy="0"/>
          <a:chOff x="0" y="0"/>
          <a:chExt cx="0" cy="0"/>
        </a:xfrm>
      </p:grpSpPr>
      <p:pic>
        <p:nvPicPr>
          <p:cNvPr id="59" name="Google Shape;59;p14" title="GettyImages-1338585279.jpg"/>
          <p:cNvPicPr preferRelativeResize="0"/>
          <p:nvPr/>
        </p:nvPicPr>
        <p:blipFill rotWithShape="1">
          <a:blip r:embed="rId2">
            <a:alphaModFix/>
          </a:blip>
          <a:srcRect b="14196" l="794" r="1165" t="3363"/>
          <a:stretch/>
        </p:blipFill>
        <p:spPr>
          <a:xfrm>
            <a:off x="-200425" y="-62200"/>
            <a:ext cx="9451100" cy="5297149"/>
          </a:xfrm>
          <a:prstGeom prst="rect">
            <a:avLst/>
          </a:prstGeom>
          <a:noFill/>
          <a:ln>
            <a:noFill/>
          </a:ln>
        </p:spPr>
      </p:pic>
      <p:sp>
        <p:nvSpPr>
          <p:cNvPr id="60" name="Google Shape;60;p14"/>
          <p:cNvSpPr txBox="1"/>
          <p:nvPr>
            <p:ph type="ctrTitle"/>
          </p:nvPr>
        </p:nvSpPr>
        <p:spPr>
          <a:xfrm>
            <a:off x="571525" y="519150"/>
            <a:ext cx="7658100" cy="2052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2200"/>
              <a:buNone/>
              <a:defRPr b="0" i="0" sz="2200">
                <a:solidFill>
                  <a:schemeClr val="lt1"/>
                </a:solidFill>
                <a:latin typeface="Arial"/>
                <a:ea typeface="Arial"/>
                <a:cs typeface="Arial"/>
                <a:sym typeface="Arial"/>
              </a:defRPr>
            </a:lvl1pPr>
            <a:lvl2pPr lvl="1" algn="l">
              <a:lnSpc>
                <a:spcPct val="100000"/>
              </a:lnSpc>
              <a:spcBef>
                <a:spcPts val="0"/>
              </a:spcBef>
              <a:spcAft>
                <a:spcPts val="0"/>
              </a:spcAft>
              <a:buSzPts val="5200"/>
              <a:buFont typeface="Proxima Nova"/>
              <a:buNone/>
              <a:defRPr sz="5200">
                <a:latin typeface="Proxima Nova"/>
                <a:ea typeface="Proxima Nova"/>
                <a:cs typeface="Proxima Nova"/>
                <a:sym typeface="Proxima Nova"/>
              </a:defRPr>
            </a:lvl2pPr>
            <a:lvl3pPr lvl="2" algn="l">
              <a:lnSpc>
                <a:spcPct val="100000"/>
              </a:lnSpc>
              <a:spcBef>
                <a:spcPts val="0"/>
              </a:spcBef>
              <a:spcAft>
                <a:spcPts val="0"/>
              </a:spcAft>
              <a:buSzPts val="5200"/>
              <a:buFont typeface="Proxima Nova"/>
              <a:buNone/>
              <a:defRPr sz="5200">
                <a:latin typeface="Proxima Nova"/>
                <a:ea typeface="Proxima Nova"/>
                <a:cs typeface="Proxima Nova"/>
                <a:sym typeface="Proxima Nova"/>
              </a:defRPr>
            </a:lvl3pPr>
            <a:lvl4pPr lvl="3" algn="l">
              <a:lnSpc>
                <a:spcPct val="100000"/>
              </a:lnSpc>
              <a:spcBef>
                <a:spcPts val="0"/>
              </a:spcBef>
              <a:spcAft>
                <a:spcPts val="0"/>
              </a:spcAft>
              <a:buSzPts val="5200"/>
              <a:buFont typeface="Proxima Nova"/>
              <a:buNone/>
              <a:defRPr sz="5200">
                <a:latin typeface="Proxima Nova"/>
                <a:ea typeface="Proxima Nova"/>
                <a:cs typeface="Proxima Nova"/>
                <a:sym typeface="Proxima Nova"/>
              </a:defRPr>
            </a:lvl4pPr>
            <a:lvl5pPr lvl="4" algn="l">
              <a:lnSpc>
                <a:spcPct val="100000"/>
              </a:lnSpc>
              <a:spcBef>
                <a:spcPts val="0"/>
              </a:spcBef>
              <a:spcAft>
                <a:spcPts val="0"/>
              </a:spcAft>
              <a:buSzPts val="5200"/>
              <a:buFont typeface="Proxima Nova"/>
              <a:buNone/>
              <a:defRPr sz="5200">
                <a:latin typeface="Proxima Nova"/>
                <a:ea typeface="Proxima Nova"/>
                <a:cs typeface="Proxima Nova"/>
                <a:sym typeface="Proxima Nova"/>
              </a:defRPr>
            </a:lvl5pPr>
            <a:lvl6pPr lvl="5" algn="l">
              <a:lnSpc>
                <a:spcPct val="100000"/>
              </a:lnSpc>
              <a:spcBef>
                <a:spcPts val="0"/>
              </a:spcBef>
              <a:spcAft>
                <a:spcPts val="0"/>
              </a:spcAft>
              <a:buSzPts val="5200"/>
              <a:buFont typeface="Proxima Nova"/>
              <a:buNone/>
              <a:defRPr sz="5200">
                <a:latin typeface="Proxima Nova"/>
                <a:ea typeface="Proxima Nova"/>
                <a:cs typeface="Proxima Nova"/>
                <a:sym typeface="Proxima Nova"/>
              </a:defRPr>
            </a:lvl6pPr>
            <a:lvl7pPr lvl="6" algn="l">
              <a:lnSpc>
                <a:spcPct val="100000"/>
              </a:lnSpc>
              <a:spcBef>
                <a:spcPts val="0"/>
              </a:spcBef>
              <a:spcAft>
                <a:spcPts val="0"/>
              </a:spcAft>
              <a:buSzPts val="5200"/>
              <a:buFont typeface="Proxima Nova"/>
              <a:buNone/>
              <a:defRPr sz="5200">
                <a:latin typeface="Proxima Nova"/>
                <a:ea typeface="Proxima Nova"/>
                <a:cs typeface="Proxima Nova"/>
                <a:sym typeface="Proxima Nova"/>
              </a:defRPr>
            </a:lvl7pPr>
            <a:lvl8pPr lvl="7" algn="l">
              <a:lnSpc>
                <a:spcPct val="100000"/>
              </a:lnSpc>
              <a:spcBef>
                <a:spcPts val="0"/>
              </a:spcBef>
              <a:spcAft>
                <a:spcPts val="0"/>
              </a:spcAft>
              <a:buSzPts val="5200"/>
              <a:buFont typeface="Proxima Nova"/>
              <a:buNone/>
              <a:defRPr sz="5200">
                <a:latin typeface="Proxima Nova"/>
                <a:ea typeface="Proxima Nova"/>
                <a:cs typeface="Proxima Nova"/>
                <a:sym typeface="Proxima Nova"/>
              </a:defRPr>
            </a:lvl8pPr>
            <a:lvl9pPr lvl="8" algn="l">
              <a:lnSpc>
                <a:spcPct val="100000"/>
              </a:lnSpc>
              <a:spcBef>
                <a:spcPts val="0"/>
              </a:spcBef>
              <a:spcAft>
                <a:spcPts val="0"/>
              </a:spcAft>
              <a:buSzPts val="5200"/>
              <a:buFont typeface="Proxima Nova"/>
              <a:buNone/>
              <a:defRPr sz="5200">
                <a:latin typeface="Proxima Nova"/>
                <a:ea typeface="Proxima Nova"/>
                <a:cs typeface="Proxima Nova"/>
                <a:sym typeface="Proxima Nova"/>
              </a:defRPr>
            </a:lvl9pPr>
          </a:lstStyle>
          <a:p/>
        </p:txBody>
      </p:sp>
      <p:sp>
        <p:nvSpPr>
          <p:cNvPr id="61" name="Google Shape;61;p14"/>
          <p:cNvSpPr txBox="1"/>
          <p:nvPr>
            <p:ph idx="1" type="subTitle"/>
          </p:nvPr>
        </p:nvSpPr>
        <p:spPr>
          <a:xfrm>
            <a:off x="571525" y="2634800"/>
            <a:ext cx="7658100" cy="792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600"/>
              <a:buNone/>
              <a:defRPr b="0" i="0" sz="1600">
                <a:solidFill>
                  <a:schemeClr val="lt1"/>
                </a:solidFill>
                <a:latin typeface="Arial"/>
                <a:ea typeface="Arial"/>
                <a:cs typeface="Arial"/>
                <a:sym typeface="Arial"/>
              </a:defRPr>
            </a:lvl1pPr>
            <a:lvl2pPr lvl="1" algn="l">
              <a:lnSpc>
                <a:spcPct val="100000"/>
              </a:lnSpc>
              <a:spcBef>
                <a:spcPts val="0"/>
              </a:spcBef>
              <a:spcAft>
                <a:spcPts val="0"/>
              </a:spcAft>
              <a:buClr>
                <a:schemeClr val="lt1"/>
              </a:buClr>
              <a:buSzPts val="2800"/>
              <a:buNone/>
              <a:defRPr sz="2800">
                <a:solidFill>
                  <a:schemeClr val="lt1"/>
                </a:solidFill>
              </a:defRPr>
            </a:lvl2pPr>
            <a:lvl3pPr lvl="2" algn="l">
              <a:lnSpc>
                <a:spcPct val="100000"/>
              </a:lnSpc>
              <a:spcBef>
                <a:spcPts val="0"/>
              </a:spcBef>
              <a:spcAft>
                <a:spcPts val="0"/>
              </a:spcAft>
              <a:buClr>
                <a:schemeClr val="lt1"/>
              </a:buClr>
              <a:buSzPts val="2800"/>
              <a:buNone/>
              <a:defRPr sz="2800">
                <a:solidFill>
                  <a:schemeClr val="lt1"/>
                </a:solidFill>
              </a:defRPr>
            </a:lvl3pPr>
            <a:lvl4pPr lvl="3" algn="l">
              <a:lnSpc>
                <a:spcPct val="100000"/>
              </a:lnSpc>
              <a:spcBef>
                <a:spcPts val="0"/>
              </a:spcBef>
              <a:spcAft>
                <a:spcPts val="0"/>
              </a:spcAft>
              <a:buClr>
                <a:schemeClr val="lt1"/>
              </a:buClr>
              <a:buSzPts val="2800"/>
              <a:buNone/>
              <a:defRPr sz="2800">
                <a:solidFill>
                  <a:schemeClr val="lt1"/>
                </a:solidFill>
              </a:defRPr>
            </a:lvl4pPr>
            <a:lvl5pPr lvl="4" algn="l">
              <a:lnSpc>
                <a:spcPct val="100000"/>
              </a:lnSpc>
              <a:spcBef>
                <a:spcPts val="0"/>
              </a:spcBef>
              <a:spcAft>
                <a:spcPts val="0"/>
              </a:spcAft>
              <a:buClr>
                <a:schemeClr val="lt1"/>
              </a:buClr>
              <a:buSzPts val="2800"/>
              <a:buNone/>
              <a:defRPr sz="2800">
                <a:solidFill>
                  <a:schemeClr val="lt1"/>
                </a:solidFill>
              </a:defRPr>
            </a:lvl5pPr>
            <a:lvl6pPr lvl="5" algn="l">
              <a:lnSpc>
                <a:spcPct val="100000"/>
              </a:lnSpc>
              <a:spcBef>
                <a:spcPts val="0"/>
              </a:spcBef>
              <a:spcAft>
                <a:spcPts val="0"/>
              </a:spcAft>
              <a:buClr>
                <a:schemeClr val="lt1"/>
              </a:buClr>
              <a:buSzPts val="2800"/>
              <a:buNone/>
              <a:defRPr sz="2800">
                <a:solidFill>
                  <a:schemeClr val="lt1"/>
                </a:solidFill>
              </a:defRPr>
            </a:lvl6pPr>
            <a:lvl7pPr lvl="6" algn="l">
              <a:lnSpc>
                <a:spcPct val="100000"/>
              </a:lnSpc>
              <a:spcBef>
                <a:spcPts val="0"/>
              </a:spcBef>
              <a:spcAft>
                <a:spcPts val="0"/>
              </a:spcAft>
              <a:buClr>
                <a:schemeClr val="lt1"/>
              </a:buClr>
              <a:buSzPts val="2800"/>
              <a:buNone/>
              <a:defRPr sz="2800">
                <a:solidFill>
                  <a:schemeClr val="lt1"/>
                </a:solidFill>
              </a:defRPr>
            </a:lvl7pPr>
            <a:lvl8pPr lvl="7" algn="l">
              <a:lnSpc>
                <a:spcPct val="100000"/>
              </a:lnSpc>
              <a:spcBef>
                <a:spcPts val="0"/>
              </a:spcBef>
              <a:spcAft>
                <a:spcPts val="0"/>
              </a:spcAft>
              <a:buClr>
                <a:schemeClr val="lt1"/>
              </a:buClr>
              <a:buSzPts val="2800"/>
              <a:buNone/>
              <a:defRPr sz="2800">
                <a:solidFill>
                  <a:schemeClr val="lt1"/>
                </a:solidFill>
              </a:defRPr>
            </a:lvl8pPr>
            <a:lvl9pPr lvl="8" algn="l">
              <a:lnSpc>
                <a:spcPct val="100000"/>
              </a:lnSpc>
              <a:spcBef>
                <a:spcPts val="0"/>
              </a:spcBef>
              <a:spcAft>
                <a:spcPts val="0"/>
              </a:spcAft>
              <a:buClr>
                <a:schemeClr val="lt1"/>
              </a:buClr>
              <a:buSzPts val="2800"/>
              <a:buNone/>
              <a:defRPr sz="2800">
                <a:solidFill>
                  <a:schemeClr val="lt1"/>
                </a:solidFill>
              </a:defRPr>
            </a:lvl9pPr>
          </a:lstStyle>
          <a:p/>
        </p:txBody>
      </p:sp>
      <p:sp>
        <p:nvSpPr>
          <p:cNvPr id="62" name="Google Shape;62;p14"/>
          <p:cNvSpPr txBox="1"/>
          <p:nvPr>
            <p:ph idx="12" type="sldNum"/>
          </p:nvPr>
        </p:nvSpPr>
        <p:spPr>
          <a:xfrm>
            <a:off x="8366708" y="4423042"/>
            <a:ext cx="548700" cy="393600"/>
          </a:xfrm>
          <a:prstGeom prst="rect">
            <a:avLst/>
          </a:prstGeom>
          <a:noFill/>
          <a:ln>
            <a:noFill/>
          </a:ln>
        </p:spPr>
        <p:txBody>
          <a:bodyPr anchorCtr="0" anchor="b" bIns="0" lIns="0" spcFirstLastPara="1" rIns="0" wrap="square" tIns="0">
            <a:noAutofit/>
          </a:bodyPr>
          <a:lstStyle>
            <a:lvl1pPr indent="0" lvl="0" marL="0" algn="r">
              <a:lnSpc>
                <a:spcPct val="100000"/>
              </a:lnSpc>
              <a:spcBef>
                <a:spcPts val="0"/>
              </a:spcBef>
              <a:spcAft>
                <a:spcPts val="0"/>
              </a:spcAft>
              <a:buSzPts val="500"/>
              <a:buNone/>
              <a:defRPr b="0" i="0" sz="500" u="none" cap="none" strike="noStrike">
                <a:solidFill>
                  <a:srgbClr val="B3B4B3"/>
                </a:solidFill>
                <a:latin typeface="Arial"/>
                <a:ea typeface="Arial"/>
                <a:cs typeface="Arial"/>
                <a:sym typeface="Arial"/>
              </a:defRPr>
            </a:lvl1pPr>
            <a:lvl2pPr indent="0" lvl="1" marL="0" algn="r">
              <a:lnSpc>
                <a:spcPct val="100000"/>
              </a:lnSpc>
              <a:spcBef>
                <a:spcPts val="0"/>
              </a:spcBef>
              <a:spcAft>
                <a:spcPts val="0"/>
              </a:spcAft>
              <a:buSzPts val="500"/>
              <a:buNone/>
              <a:defRPr b="0" i="0" sz="500" u="none" cap="none" strike="noStrike">
                <a:solidFill>
                  <a:srgbClr val="B3B4B3"/>
                </a:solidFill>
                <a:latin typeface="Arial"/>
                <a:ea typeface="Arial"/>
                <a:cs typeface="Arial"/>
                <a:sym typeface="Arial"/>
              </a:defRPr>
            </a:lvl2pPr>
            <a:lvl3pPr indent="0" lvl="2" marL="0" algn="r">
              <a:lnSpc>
                <a:spcPct val="100000"/>
              </a:lnSpc>
              <a:spcBef>
                <a:spcPts val="0"/>
              </a:spcBef>
              <a:spcAft>
                <a:spcPts val="0"/>
              </a:spcAft>
              <a:buSzPts val="500"/>
              <a:buNone/>
              <a:defRPr b="0" i="0" sz="500" u="none" cap="none" strike="noStrike">
                <a:solidFill>
                  <a:srgbClr val="B3B4B3"/>
                </a:solidFill>
                <a:latin typeface="Arial"/>
                <a:ea typeface="Arial"/>
                <a:cs typeface="Arial"/>
                <a:sym typeface="Arial"/>
              </a:defRPr>
            </a:lvl3pPr>
            <a:lvl4pPr indent="0" lvl="3" marL="0" algn="r">
              <a:lnSpc>
                <a:spcPct val="100000"/>
              </a:lnSpc>
              <a:spcBef>
                <a:spcPts val="0"/>
              </a:spcBef>
              <a:spcAft>
                <a:spcPts val="0"/>
              </a:spcAft>
              <a:buSzPts val="500"/>
              <a:buNone/>
              <a:defRPr b="0" i="0" sz="500" u="none" cap="none" strike="noStrike">
                <a:solidFill>
                  <a:srgbClr val="B3B4B3"/>
                </a:solidFill>
                <a:latin typeface="Arial"/>
                <a:ea typeface="Arial"/>
                <a:cs typeface="Arial"/>
                <a:sym typeface="Arial"/>
              </a:defRPr>
            </a:lvl4pPr>
            <a:lvl5pPr indent="0" lvl="4" marL="0" algn="r">
              <a:lnSpc>
                <a:spcPct val="100000"/>
              </a:lnSpc>
              <a:spcBef>
                <a:spcPts val="0"/>
              </a:spcBef>
              <a:spcAft>
                <a:spcPts val="0"/>
              </a:spcAft>
              <a:buSzPts val="500"/>
              <a:buNone/>
              <a:defRPr b="0" i="0" sz="500" u="none" cap="none" strike="noStrike">
                <a:solidFill>
                  <a:srgbClr val="B3B4B3"/>
                </a:solidFill>
                <a:latin typeface="Arial"/>
                <a:ea typeface="Arial"/>
                <a:cs typeface="Arial"/>
                <a:sym typeface="Arial"/>
              </a:defRPr>
            </a:lvl5pPr>
            <a:lvl6pPr indent="0" lvl="5" marL="0" algn="r">
              <a:lnSpc>
                <a:spcPct val="100000"/>
              </a:lnSpc>
              <a:spcBef>
                <a:spcPts val="0"/>
              </a:spcBef>
              <a:spcAft>
                <a:spcPts val="0"/>
              </a:spcAft>
              <a:buSzPts val="500"/>
              <a:buNone/>
              <a:defRPr b="0" i="0" sz="500" u="none" cap="none" strike="noStrike">
                <a:solidFill>
                  <a:srgbClr val="B3B4B3"/>
                </a:solidFill>
                <a:latin typeface="Arial"/>
                <a:ea typeface="Arial"/>
                <a:cs typeface="Arial"/>
                <a:sym typeface="Arial"/>
              </a:defRPr>
            </a:lvl6pPr>
            <a:lvl7pPr indent="0" lvl="6" marL="0" algn="r">
              <a:lnSpc>
                <a:spcPct val="100000"/>
              </a:lnSpc>
              <a:spcBef>
                <a:spcPts val="0"/>
              </a:spcBef>
              <a:spcAft>
                <a:spcPts val="0"/>
              </a:spcAft>
              <a:buSzPts val="500"/>
              <a:buNone/>
              <a:defRPr b="0" i="0" sz="500" u="none" cap="none" strike="noStrike">
                <a:solidFill>
                  <a:srgbClr val="B3B4B3"/>
                </a:solidFill>
                <a:latin typeface="Arial"/>
                <a:ea typeface="Arial"/>
                <a:cs typeface="Arial"/>
                <a:sym typeface="Arial"/>
              </a:defRPr>
            </a:lvl7pPr>
            <a:lvl8pPr indent="0" lvl="7" marL="0" algn="r">
              <a:lnSpc>
                <a:spcPct val="100000"/>
              </a:lnSpc>
              <a:spcBef>
                <a:spcPts val="0"/>
              </a:spcBef>
              <a:spcAft>
                <a:spcPts val="0"/>
              </a:spcAft>
              <a:buSzPts val="500"/>
              <a:buNone/>
              <a:defRPr b="0" i="0" sz="500" u="none" cap="none" strike="noStrike">
                <a:solidFill>
                  <a:srgbClr val="B3B4B3"/>
                </a:solidFill>
                <a:latin typeface="Arial"/>
                <a:ea typeface="Arial"/>
                <a:cs typeface="Arial"/>
                <a:sym typeface="Arial"/>
              </a:defRPr>
            </a:lvl8pPr>
            <a:lvl9pPr indent="0" lvl="8" marL="0" algn="r">
              <a:lnSpc>
                <a:spcPct val="100000"/>
              </a:lnSpc>
              <a:spcBef>
                <a:spcPts val="0"/>
              </a:spcBef>
              <a:spcAft>
                <a:spcPts val="0"/>
              </a:spcAft>
              <a:buSzPts val="500"/>
              <a:buNone/>
              <a:defRPr b="0" i="0" sz="500" u="none" cap="none" strike="noStrike">
                <a:solidFill>
                  <a:srgbClr val="B3B4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4"/>
          <p:cNvSpPr txBox="1"/>
          <p:nvPr>
            <p:ph idx="2" type="subTitle"/>
          </p:nvPr>
        </p:nvSpPr>
        <p:spPr>
          <a:xfrm>
            <a:off x="5320150" y="228600"/>
            <a:ext cx="1413300" cy="258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600"/>
              <a:buFont typeface="Proxima Nova Semibold"/>
              <a:buNone/>
              <a:defRPr b="0" i="0" sz="600">
                <a:solidFill>
                  <a:schemeClr val="lt1"/>
                </a:solidFill>
                <a:latin typeface="Arial"/>
                <a:ea typeface="Arial"/>
                <a:cs typeface="Arial"/>
                <a:sym typeface="Arial"/>
              </a:defRPr>
            </a:lvl1pPr>
            <a:lvl2pPr lvl="1"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p:txBody>
      </p:sp>
      <p:sp>
        <p:nvSpPr>
          <p:cNvPr id="64" name="Google Shape;64;p14"/>
          <p:cNvSpPr txBox="1"/>
          <p:nvPr/>
        </p:nvSpPr>
        <p:spPr>
          <a:xfrm rot="5400000">
            <a:off x="8210175" y="3564750"/>
            <a:ext cx="1511400" cy="2052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 sz="500" u="none" cap="none" strike="noStrike">
                <a:solidFill>
                  <a:schemeClr val="lt2"/>
                </a:solidFill>
                <a:latin typeface="Arial"/>
                <a:ea typeface="Arial"/>
                <a:cs typeface="Arial"/>
                <a:sym typeface="Arial"/>
              </a:rPr>
              <a:t>Confidential &amp; Proprietary. For internal use only.</a:t>
            </a:r>
            <a:endParaRPr b="0" i="0" sz="500" u="none" cap="none" strike="noStrike">
              <a:solidFill>
                <a:schemeClr val="lt2"/>
              </a:solidFill>
              <a:latin typeface="Arial"/>
              <a:ea typeface="Arial"/>
              <a:cs typeface="Arial"/>
              <a:sym typeface="Arial"/>
            </a:endParaRPr>
          </a:p>
        </p:txBody>
      </p:sp>
      <p:pic>
        <p:nvPicPr>
          <p:cNvPr id="65" name="Google Shape;65;p14" title="AnitaB_org Logo for Dark Bkgds.png"/>
          <p:cNvPicPr preferRelativeResize="0"/>
          <p:nvPr/>
        </p:nvPicPr>
        <p:blipFill rotWithShape="1">
          <a:blip r:embed="rId3">
            <a:alphaModFix/>
          </a:blip>
          <a:srcRect b="0" l="0" r="0" t="0"/>
          <a:stretch/>
        </p:blipFill>
        <p:spPr>
          <a:xfrm>
            <a:off x="8229575" y="4669025"/>
            <a:ext cx="493389" cy="131575"/>
          </a:xfrm>
          <a:prstGeom prst="rect">
            <a:avLst/>
          </a:prstGeom>
          <a:noFill/>
          <a:ln>
            <a:noFill/>
          </a:ln>
        </p:spPr>
      </p:pic>
      <p:sp>
        <p:nvSpPr>
          <p:cNvPr id="66" name="Google Shape;66;p14"/>
          <p:cNvSpPr txBox="1"/>
          <p:nvPr>
            <p:ph idx="3" type="subTitle"/>
          </p:nvPr>
        </p:nvSpPr>
        <p:spPr>
          <a:xfrm>
            <a:off x="7502225" y="228600"/>
            <a:ext cx="1413300" cy="258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600"/>
              <a:buFont typeface="Proxima Nova Semibold"/>
              <a:buNone/>
              <a:defRPr b="0" i="0" sz="600">
                <a:solidFill>
                  <a:schemeClr val="lt1"/>
                </a:solidFill>
                <a:latin typeface="Arial"/>
                <a:ea typeface="Arial"/>
                <a:cs typeface="Arial"/>
                <a:sym typeface="Arial"/>
              </a:defRPr>
            </a:lvl1pPr>
            <a:lvl2pPr lvl="1"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p:txBody>
      </p:sp>
      <p:pic>
        <p:nvPicPr>
          <p:cNvPr id="67" name="Google Shape;67;p14" title="Unbound_GHC.png"/>
          <p:cNvPicPr preferRelativeResize="0"/>
          <p:nvPr/>
        </p:nvPicPr>
        <p:blipFill rotWithShape="1">
          <a:blip r:embed="rId4">
            <a:alphaModFix/>
          </a:blip>
          <a:srcRect b="0" l="377" r="386" t="0"/>
          <a:stretch/>
        </p:blipFill>
        <p:spPr>
          <a:xfrm>
            <a:off x="368950" y="4542000"/>
            <a:ext cx="997074" cy="258600"/>
          </a:xfrm>
          <a:prstGeom prst="rect">
            <a:avLst/>
          </a:prstGeom>
          <a:noFill/>
          <a:ln>
            <a:noFill/>
          </a:ln>
        </p:spPr>
      </p:pic>
    </p:spTree>
  </p:cSld>
  <p:clrMapOvr>
    <a:masterClrMapping/>
  </p:clrMapOvr>
  <p:extLst>
    <p:ext uri="{DCECCB84-F9BA-43D5-87BE-67443E8EF086}">
      <p15:sldGuideLst>
        <p15:guide id="1" pos="144">
          <p15:clr>
            <a:srgbClr val="E46962"/>
          </p15:clr>
        </p15:guide>
        <p15:guide id="2" pos="5616">
          <p15:clr>
            <a:srgbClr val="E46962"/>
          </p15:clr>
        </p15:guide>
        <p15:guide id="3" orient="horz" pos="3096">
          <p15:clr>
            <a:srgbClr val="E46962"/>
          </p15:clr>
        </p15:guide>
        <p15:guide id="4" orient="horz" pos="144">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Break">
  <p:cSld name="TITLE_1_2">
    <p:bg>
      <p:bgPr>
        <a:solidFill>
          <a:schemeClr val="dk1"/>
        </a:solidFill>
      </p:bgPr>
    </p:bg>
    <p:spTree>
      <p:nvGrpSpPr>
        <p:cNvPr id="68" name="Shape 68"/>
        <p:cNvGrpSpPr/>
        <p:nvPr/>
      </p:nvGrpSpPr>
      <p:grpSpPr>
        <a:xfrm>
          <a:off x="0" y="0"/>
          <a:ext cx="0" cy="0"/>
          <a:chOff x="0" y="0"/>
          <a:chExt cx="0" cy="0"/>
        </a:xfrm>
      </p:grpSpPr>
      <p:pic>
        <p:nvPicPr>
          <p:cNvPr id="69" name="Google Shape;69;p15" title="GettyImages-1338585279.jpg"/>
          <p:cNvPicPr preferRelativeResize="0"/>
          <p:nvPr/>
        </p:nvPicPr>
        <p:blipFill rotWithShape="1">
          <a:blip r:embed="rId2">
            <a:alphaModFix/>
          </a:blip>
          <a:srcRect b="14196" l="794" r="1165" t="3363"/>
          <a:stretch/>
        </p:blipFill>
        <p:spPr>
          <a:xfrm>
            <a:off x="-200425" y="-62200"/>
            <a:ext cx="9451100" cy="5297149"/>
          </a:xfrm>
          <a:prstGeom prst="rect">
            <a:avLst/>
          </a:prstGeom>
          <a:noFill/>
          <a:ln>
            <a:noFill/>
          </a:ln>
        </p:spPr>
      </p:pic>
      <p:sp>
        <p:nvSpPr>
          <p:cNvPr id="70" name="Google Shape;70;p15"/>
          <p:cNvSpPr txBox="1"/>
          <p:nvPr>
            <p:ph type="ctrTitle"/>
          </p:nvPr>
        </p:nvSpPr>
        <p:spPr>
          <a:xfrm>
            <a:off x="571525" y="1600200"/>
            <a:ext cx="6162000" cy="25800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5000"/>
              <a:buNone/>
              <a:defRPr b="0" i="0" sz="5000">
                <a:solidFill>
                  <a:schemeClr val="lt1"/>
                </a:solidFill>
                <a:latin typeface="Arial"/>
                <a:ea typeface="Arial"/>
                <a:cs typeface="Arial"/>
                <a:sym typeface="Arial"/>
              </a:defRPr>
            </a:lvl1pPr>
            <a:lvl2pPr lvl="1" algn="l">
              <a:lnSpc>
                <a:spcPct val="100000"/>
              </a:lnSpc>
              <a:spcBef>
                <a:spcPts val="0"/>
              </a:spcBef>
              <a:spcAft>
                <a:spcPts val="0"/>
              </a:spcAft>
              <a:buSzPts val="5200"/>
              <a:buFont typeface="Proxima Nova"/>
              <a:buNone/>
              <a:defRPr sz="5200">
                <a:latin typeface="Proxima Nova"/>
                <a:ea typeface="Proxima Nova"/>
                <a:cs typeface="Proxima Nova"/>
                <a:sym typeface="Proxima Nova"/>
              </a:defRPr>
            </a:lvl2pPr>
            <a:lvl3pPr lvl="2" algn="l">
              <a:lnSpc>
                <a:spcPct val="100000"/>
              </a:lnSpc>
              <a:spcBef>
                <a:spcPts val="0"/>
              </a:spcBef>
              <a:spcAft>
                <a:spcPts val="0"/>
              </a:spcAft>
              <a:buSzPts val="5200"/>
              <a:buFont typeface="Proxima Nova"/>
              <a:buNone/>
              <a:defRPr sz="5200">
                <a:latin typeface="Proxima Nova"/>
                <a:ea typeface="Proxima Nova"/>
                <a:cs typeface="Proxima Nova"/>
                <a:sym typeface="Proxima Nova"/>
              </a:defRPr>
            </a:lvl3pPr>
            <a:lvl4pPr lvl="3" algn="l">
              <a:lnSpc>
                <a:spcPct val="100000"/>
              </a:lnSpc>
              <a:spcBef>
                <a:spcPts val="0"/>
              </a:spcBef>
              <a:spcAft>
                <a:spcPts val="0"/>
              </a:spcAft>
              <a:buSzPts val="5200"/>
              <a:buFont typeface="Proxima Nova"/>
              <a:buNone/>
              <a:defRPr sz="5200">
                <a:latin typeface="Proxima Nova"/>
                <a:ea typeface="Proxima Nova"/>
                <a:cs typeface="Proxima Nova"/>
                <a:sym typeface="Proxima Nova"/>
              </a:defRPr>
            </a:lvl4pPr>
            <a:lvl5pPr lvl="4" algn="l">
              <a:lnSpc>
                <a:spcPct val="100000"/>
              </a:lnSpc>
              <a:spcBef>
                <a:spcPts val="0"/>
              </a:spcBef>
              <a:spcAft>
                <a:spcPts val="0"/>
              </a:spcAft>
              <a:buSzPts val="5200"/>
              <a:buFont typeface="Proxima Nova"/>
              <a:buNone/>
              <a:defRPr sz="5200">
                <a:latin typeface="Proxima Nova"/>
                <a:ea typeface="Proxima Nova"/>
                <a:cs typeface="Proxima Nova"/>
                <a:sym typeface="Proxima Nova"/>
              </a:defRPr>
            </a:lvl5pPr>
            <a:lvl6pPr lvl="5" algn="l">
              <a:lnSpc>
                <a:spcPct val="100000"/>
              </a:lnSpc>
              <a:spcBef>
                <a:spcPts val="0"/>
              </a:spcBef>
              <a:spcAft>
                <a:spcPts val="0"/>
              </a:spcAft>
              <a:buSzPts val="5200"/>
              <a:buFont typeface="Proxima Nova"/>
              <a:buNone/>
              <a:defRPr sz="5200">
                <a:latin typeface="Proxima Nova"/>
                <a:ea typeface="Proxima Nova"/>
                <a:cs typeface="Proxima Nova"/>
                <a:sym typeface="Proxima Nova"/>
              </a:defRPr>
            </a:lvl6pPr>
            <a:lvl7pPr lvl="6" algn="l">
              <a:lnSpc>
                <a:spcPct val="100000"/>
              </a:lnSpc>
              <a:spcBef>
                <a:spcPts val="0"/>
              </a:spcBef>
              <a:spcAft>
                <a:spcPts val="0"/>
              </a:spcAft>
              <a:buSzPts val="5200"/>
              <a:buFont typeface="Proxima Nova"/>
              <a:buNone/>
              <a:defRPr sz="5200">
                <a:latin typeface="Proxima Nova"/>
                <a:ea typeface="Proxima Nova"/>
                <a:cs typeface="Proxima Nova"/>
                <a:sym typeface="Proxima Nova"/>
              </a:defRPr>
            </a:lvl7pPr>
            <a:lvl8pPr lvl="7" algn="l">
              <a:lnSpc>
                <a:spcPct val="100000"/>
              </a:lnSpc>
              <a:spcBef>
                <a:spcPts val="0"/>
              </a:spcBef>
              <a:spcAft>
                <a:spcPts val="0"/>
              </a:spcAft>
              <a:buSzPts val="5200"/>
              <a:buFont typeface="Proxima Nova"/>
              <a:buNone/>
              <a:defRPr sz="5200">
                <a:latin typeface="Proxima Nova"/>
                <a:ea typeface="Proxima Nova"/>
                <a:cs typeface="Proxima Nova"/>
                <a:sym typeface="Proxima Nova"/>
              </a:defRPr>
            </a:lvl8pPr>
            <a:lvl9pPr lvl="8" algn="l">
              <a:lnSpc>
                <a:spcPct val="100000"/>
              </a:lnSpc>
              <a:spcBef>
                <a:spcPts val="0"/>
              </a:spcBef>
              <a:spcAft>
                <a:spcPts val="0"/>
              </a:spcAft>
              <a:buSzPts val="5200"/>
              <a:buFont typeface="Proxima Nova"/>
              <a:buNone/>
              <a:defRPr sz="5200">
                <a:latin typeface="Proxima Nova"/>
                <a:ea typeface="Proxima Nova"/>
                <a:cs typeface="Proxima Nova"/>
                <a:sym typeface="Proxima Nova"/>
              </a:defRPr>
            </a:lvl9pPr>
          </a:lstStyle>
          <a:p/>
        </p:txBody>
      </p:sp>
      <p:sp>
        <p:nvSpPr>
          <p:cNvPr id="71" name="Google Shape;71;p15"/>
          <p:cNvSpPr txBox="1"/>
          <p:nvPr>
            <p:ph idx="12" type="sldNum"/>
          </p:nvPr>
        </p:nvSpPr>
        <p:spPr>
          <a:xfrm>
            <a:off x="8366708" y="4423042"/>
            <a:ext cx="548700" cy="393600"/>
          </a:xfrm>
          <a:prstGeom prst="rect">
            <a:avLst/>
          </a:prstGeom>
          <a:noFill/>
          <a:ln>
            <a:noFill/>
          </a:ln>
        </p:spPr>
        <p:txBody>
          <a:bodyPr anchorCtr="0" anchor="b" bIns="0" lIns="0" spcFirstLastPara="1" rIns="0" wrap="square" tIns="0">
            <a:noAutofit/>
          </a:bodyPr>
          <a:lstStyle>
            <a:lvl1pPr indent="0" lvl="0" marL="0" algn="r">
              <a:lnSpc>
                <a:spcPct val="100000"/>
              </a:lnSpc>
              <a:spcBef>
                <a:spcPts val="0"/>
              </a:spcBef>
              <a:spcAft>
                <a:spcPts val="0"/>
              </a:spcAft>
              <a:buSzPts val="500"/>
              <a:buNone/>
              <a:defRPr b="0" i="0" sz="500" u="none" cap="none" strike="noStrike">
                <a:solidFill>
                  <a:srgbClr val="B3B4B3"/>
                </a:solidFill>
                <a:latin typeface="Arial"/>
                <a:ea typeface="Arial"/>
                <a:cs typeface="Arial"/>
                <a:sym typeface="Arial"/>
              </a:defRPr>
            </a:lvl1pPr>
            <a:lvl2pPr indent="0" lvl="1" marL="0" algn="r">
              <a:lnSpc>
                <a:spcPct val="100000"/>
              </a:lnSpc>
              <a:spcBef>
                <a:spcPts val="0"/>
              </a:spcBef>
              <a:spcAft>
                <a:spcPts val="0"/>
              </a:spcAft>
              <a:buSzPts val="500"/>
              <a:buNone/>
              <a:defRPr b="0" i="0" sz="500" u="none" cap="none" strike="noStrike">
                <a:solidFill>
                  <a:srgbClr val="B3B4B3"/>
                </a:solidFill>
                <a:latin typeface="Arial"/>
                <a:ea typeface="Arial"/>
                <a:cs typeface="Arial"/>
                <a:sym typeface="Arial"/>
              </a:defRPr>
            </a:lvl2pPr>
            <a:lvl3pPr indent="0" lvl="2" marL="0" algn="r">
              <a:lnSpc>
                <a:spcPct val="100000"/>
              </a:lnSpc>
              <a:spcBef>
                <a:spcPts val="0"/>
              </a:spcBef>
              <a:spcAft>
                <a:spcPts val="0"/>
              </a:spcAft>
              <a:buSzPts val="500"/>
              <a:buNone/>
              <a:defRPr b="0" i="0" sz="500" u="none" cap="none" strike="noStrike">
                <a:solidFill>
                  <a:srgbClr val="B3B4B3"/>
                </a:solidFill>
                <a:latin typeface="Arial"/>
                <a:ea typeface="Arial"/>
                <a:cs typeface="Arial"/>
                <a:sym typeface="Arial"/>
              </a:defRPr>
            </a:lvl3pPr>
            <a:lvl4pPr indent="0" lvl="3" marL="0" algn="r">
              <a:lnSpc>
                <a:spcPct val="100000"/>
              </a:lnSpc>
              <a:spcBef>
                <a:spcPts val="0"/>
              </a:spcBef>
              <a:spcAft>
                <a:spcPts val="0"/>
              </a:spcAft>
              <a:buSzPts val="500"/>
              <a:buNone/>
              <a:defRPr b="0" i="0" sz="500" u="none" cap="none" strike="noStrike">
                <a:solidFill>
                  <a:srgbClr val="B3B4B3"/>
                </a:solidFill>
                <a:latin typeface="Arial"/>
                <a:ea typeface="Arial"/>
                <a:cs typeface="Arial"/>
                <a:sym typeface="Arial"/>
              </a:defRPr>
            </a:lvl4pPr>
            <a:lvl5pPr indent="0" lvl="4" marL="0" algn="r">
              <a:lnSpc>
                <a:spcPct val="100000"/>
              </a:lnSpc>
              <a:spcBef>
                <a:spcPts val="0"/>
              </a:spcBef>
              <a:spcAft>
                <a:spcPts val="0"/>
              </a:spcAft>
              <a:buSzPts val="500"/>
              <a:buNone/>
              <a:defRPr b="0" i="0" sz="500" u="none" cap="none" strike="noStrike">
                <a:solidFill>
                  <a:srgbClr val="B3B4B3"/>
                </a:solidFill>
                <a:latin typeface="Arial"/>
                <a:ea typeface="Arial"/>
                <a:cs typeface="Arial"/>
                <a:sym typeface="Arial"/>
              </a:defRPr>
            </a:lvl5pPr>
            <a:lvl6pPr indent="0" lvl="5" marL="0" algn="r">
              <a:lnSpc>
                <a:spcPct val="100000"/>
              </a:lnSpc>
              <a:spcBef>
                <a:spcPts val="0"/>
              </a:spcBef>
              <a:spcAft>
                <a:spcPts val="0"/>
              </a:spcAft>
              <a:buSzPts val="500"/>
              <a:buNone/>
              <a:defRPr b="0" i="0" sz="500" u="none" cap="none" strike="noStrike">
                <a:solidFill>
                  <a:srgbClr val="B3B4B3"/>
                </a:solidFill>
                <a:latin typeface="Arial"/>
                <a:ea typeface="Arial"/>
                <a:cs typeface="Arial"/>
                <a:sym typeface="Arial"/>
              </a:defRPr>
            </a:lvl6pPr>
            <a:lvl7pPr indent="0" lvl="6" marL="0" algn="r">
              <a:lnSpc>
                <a:spcPct val="100000"/>
              </a:lnSpc>
              <a:spcBef>
                <a:spcPts val="0"/>
              </a:spcBef>
              <a:spcAft>
                <a:spcPts val="0"/>
              </a:spcAft>
              <a:buSzPts val="500"/>
              <a:buNone/>
              <a:defRPr b="0" i="0" sz="500" u="none" cap="none" strike="noStrike">
                <a:solidFill>
                  <a:srgbClr val="B3B4B3"/>
                </a:solidFill>
                <a:latin typeface="Arial"/>
                <a:ea typeface="Arial"/>
                <a:cs typeface="Arial"/>
                <a:sym typeface="Arial"/>
              </a:defRPr>
            </a:lvl7pPr>
            <a:lvl8pPr indent="0" lvl="7" marL="0" algn="r">
              <a:lnSpc>
                <a:spcPct val="100000"/>
              </a:lnSpc>
              <a:spcBef>
                <a:spcPts val="0"/>
              </a:spcBef>
              <a:spcAft>
                <a:spcPts val="0"/>
              </a:spcAft>
              <a:buSzPts val="500"/>
              <a:buNone/>
              <a:defRPr b="0" i="0" sz="500" u="none" cap="none" strike="noStrike">
                <a:solidFill>
                  <a:srgbClr val="B3B4B3"/>
                </a:solidFill>
                <a:latin typeface="Arial"/>
                <a:ea typeface="Arial"/>
                <a:cs typeface="Arial"/>
                <a:sym typeface="Arial"/>
              </a:defRPr>
            </a:lvl8pPr>
            <a:lvl9pPr indent="0" lvl="8" marL="0" algn="r">
              <a:lnSpc>
                <a:spcPct val="100000"/>
              </a:lnSpc>
              <a:spcBef>
                <a:spcPts val="0"/>
              </a:spcBef>
              <a:spcAft>
                <a:spcPts val="0"/>
              </a:spcAft>
              <a:buSzPts val="500"/>
              <a:buNone/>
              <a:defRPr b="0" i="0" sz="500" u="none" cap="none" strike="noStrike">
                <a:solidFill>
                  <a:srgbClr val="B3B4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15"/>
          <p:cNvSpPr txBox="1"/>
          <p:nvPr>
            <p:ph idx="1" type="subTitle"/>
          </p:nvPr>
        </p:nvSpPr>
        <p:spPr>
          <a:xfrm>
            <a:off x="5320150" y="228600"/>
            <a:ext cx="1413300" cy="258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600"/>
              <a:buFont typeface="Proxima Nova Semibold"/>
              <a:buNone/>
              <a:defRPr b="0" i="0" sz="600">
                <a:solidFill>
                  <a:schemeClr val="lt1"/>
                </a:solidFill>
                <a:latin typeface="Arial"/>
                <a:ea typeface="Arial"/>
                <a:cs typeface="Arial"/>
                <a:sym typeface="Arial"/>
              </a:defRPr>
            </a:lvl1pPr>
            <a:lvl2pPr lvl="1"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p:txBody>
      </p:sp>
      <p:sp>
        <p:nvSpPr>
          <p:cNvPr id="73" name="Google Shape;73;p15"/>
          <p:cNvSpPr txBox="1"/>
          <p:nvPr/>
        </p:nvSpPr>
        <p:spPr>
          <a:xfrm rot="5400000">
            <a:off x="8210175" y="3564750"/>
            <a:ext cx="1511400" cy="2052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 sz="500" u="none" cap="none" strike="noStrike">
                <a:solidFill>
                  <a:schemeClr val="lt2"/>
                </a:solidFill>
                <a:latin typeface="Arial"/>
                <a:ea typeface="Arial"/>
                <a:cs typeface="Arial"/>
                <a:sym typeface="Arial"/>
              </a:rPr>
              <a:t>Confidential &amp; Proprietary. For internal use only.</a:t>
            </a:r>
            <a:endParaRPr b="0" i="0" sz="500" u="none" cap="none" strike="noStrike">
              <a:solidFill>
                <a:schemeClr val="lt2"/>
              </a:solidFill>
              <a:latin typeface="Arial"/>
              <a:ea typeface="Arial"/>
              <a:cs typeface="Arial"/>
              <a:sym typeface="Arial"/>
            </a:endParaRPr>
          </a:p>
        </p:txBody>
      </p:sp>
      <p:pic>
        <p:nvPicPr>
          <p:cNvPr id="74" name="Google Shape;74;p15" title="AnitaB_org Logo for Dark Bkgds.png"/>
          <p:cNvPicPr preferRelativeResize="0"/>
          <p:nvPr/>
        </p:nvPicPr>
        <p:blipFill rotWithShape="1">
          <a:blip r:embed="rId3">
            <a:alphaModFix/>
          </a:blip>
          <a:srcRect b="0" l="0" r="0" t="0"/>
          <a:stretch/>
        </p:blipFill>
        <p:spPr>
          <a:xfrm>
            <a:off x="8229575" y="4669025"/>
            <a:ext cx="493389" cy="131575"/>
          </a:xfrm>
          <a:prstGeom prst="rect">
            <a:avLst/>
          </a:prstGeom>
          <a:noFill/>
          <a:ln>
            <a:noFill/>
          </a:ln>
        </p:spPr>
      </p:pic>
      <p:sp>
        <p:nvSpPr>
          <p:cNvPr id="75" name="Google Shape;75;p15"/>
          <p:cNvSpPr txBox="1"/>
          <p:nvPr>
            <p:ph idx="2" type="subTitle"/>
          </p:nvPr>
        </p:nvSpPr>
        <p:spPr>
          <a:xfrm>
            <a:off x="7502225" y="228600"/>
            <a:ext cx="1413300" cy="258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600"/>
              <a:buFont typeface="Proxima Nova Semibold"/>
              <a:buNone/>
              <a:defRPr b="0" i="0" sz="600">
                <a:solidFill>
                  <a:schemeClr val="lt1"/>
                </a:solidFill>
                <a:latin typeface="Arial"/>
                <a:ea typeface="Arial"/>
                <a:cs typeface="Arial"/>
                <a:sym typeface="Arial"/>
              </a:defRPr>
            </a:lvl1pPr>
            <a:lvl2pPr lvl="1"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lgn="l">
              <a:lnSpc>
                <a:spcPct val="115000"/>
              </a:lnSpc>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p:txBody>
      </p:sp>
      <p:pic>
        <p:nvPicPr>
          <p:cNvPr id="76" name="Google Shape;76;p15" title="Unbound_GHC.png"/>
          <p:cNvPicPr preferRelativeResize="0"/>
          <p:nvPr/>
        </p:nvPicPr>
        <p:blipFill rotWithShape="1">
          <a:blip r:embed="rId4">
            <a:alphaModFix/>
          </a:blip>
          <a:srcRect b="0" l="377" r="386" t="0"/>
          <a:stretch/>
        </p:blipFill>
        <p:spPr>
          <a:xfrm>
            <a:off x="368950" y="4542000"/>
            <a:ext cx="997074" cy="258600"/>
          </a:xfrm>
          <a:prstGeom prst="rect">
            <a:avLst/>
          </a:prstGeom>
          <a:noFill/>
          <a:ln>
            <a:noFill/>
          </a:ln>
        </p:spPr>
      </p:pic>
    </p:spTree>
  </p:cSld>
  <p:clrMapOvr>
    <a:masterClrMapping/>
  </p:clrMapOvr>
  <p:extLst>
    <p:ext uri="{DCECCB84-F9BA-43D5-87BE-67443E8EF086}">
      <p15:sldGuideLst>
        <p15:guide id="1" pos="144">
          <p15:clr>
            <a:srgbClr val="E46962"/>
          </p15:clr>
        </p15:guide>
        <p15:guide id="2" pos="5616">
          <p15:clr>
            <a:srgbClr val="E46962"/>
          </p15:clr>
        </p15:guide>
        <p15:guide id="3" orient="horz" pos="3096">
          <p15:clr>
            <a:srgbClr val="E46962"/>
          </p15:clr>
        </p15:guide>
        <p15:guide id="4" orient="horz" pos="144">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0" name="Shape 80"/>
        <p:cNvGrpSpPr/>
        <p:nvPr/>
      </p:nvGrpSpPr>
      <p:grpSpPr>
        <a:xfrm>
          <a:off x="0" y="0"/>
          <a:ext cx="0" cy="0"/>
          <a:chOff x="0" y="0"/>
          <a:chExt cx="0" cy="0"/>
        </a:xfrm>
      </p:grpSpPr>
      <p:pic>
        <p:nvPicPr>
          <p:cNvPr id="81" name="Google Shape;81;p17"/>
          <p:cNvPicPr preferRelativeResize="0"/>
          <p:nvPr/>
        </p:nvPicPr>
        <p:blipFill rotWithShape="1">
          <a:blip r:embed="rId2">
            <a:alphaModFix/>
          </a:blip>
          <a:srcRect b="0" l="2703" r="2703" t="0"/>
          <a:stretch/>
        </p:blipFill>
        <p:spPr>
          <a:xfrm>
            <a:off x="0" y="0"/>
            <a:ext cx="9144001" cy="5148075"/>
          </a:xfrm>
          <a:prstGeom prst="rect">
            <a:avLst/>
          </a:prstGeom>
          <a:noFill/>
          <a:ln>
            <a:noFill/>
          </a:ln>
        </p:spPr>
      </p:pic>
      <p:pic>
        <p:nvPicPr>
          <p:cNvPr id="82" name="Google Shape;82;p17"/>
          <p:cNvPicPr preferRelativeResize="0"/>
          <p:nvPr/>
        </p:nvPicPr>
        <p:blipFill rotWithShape="1">
          <a:blip r:embed="rId3">
            <a:alphaModFix/>
          </a:blip>
          <a:srcRect b="0" l="0" r="0" t="0"/>
          <a:stretch/>
        </p:blipFill>
        <p:spPr>
          <a:xfrm>
            <a:off x="611868" y="471062"/>
            <a:ext cx="1227754" cy="580499"/>
          </a:xfrm>
          <a:prstGeom prst="rect">
            <a:avLst/>
          </a:prstGeom>
          <a:noFill/>
          <a:ln>
            <a:noFill/>
          </a:ln>
        </p:spPr>
      </p:pic>
      <p:sp>
        <p:nvSpPr>
          <p:cNvPr id="83" name="Google Shape;83;p17"/>
          <p:cNvSpPr txBox="1"/>
          <p:nvPr>
            <p:ph type="ctrTitle"/>
          </p:nvPr>
        </p:nvSpPr>
        <p:spPr>
          <a:xfrm>
            <a:off x="466344" y="3228368"/>
            <a:ext cx="7886700" cy="591000"/>
          </a:xfrm>
          <a:prstGeom prst="rect">
            <a:avLst/>
          </a:prstGeom>
          <a:noFill/>
          <a:ln>
            <a:noFill/>
          </a:ln>
        </p:spPr>
        <p:txBody>
          <a:bodyPr anchorCtr="0" anchor="b" bIns="45700" lIns="91425" spcFirstLastPara="1" rIns="0" wrap="square" tIns="45700">
            <a:spAutoFit/>
          </a:bodyPr>
          <a:lstStyle>
            <a:lvl1pPr lvl="0" algn="l">
              <a:lnSpc>
                <a:spcPct val="90000"/>
              </a:lnSpc>
              <a:spcBef>
                <a:spcPts val="0"/>
              </a:spcBef>
              <a:spcAft>
                <a:spcPts val="0"/>
              </a:spcAft>
              <a:buClr>
                <a:schemeClr val="dk1"/>
              </a:buClr>
              <a:buSzPts val="3600"/>
              <a:buFont typeface="Archivo"/>
              <a:buNone/>
              <a:defRPr sz="3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7"/>
          <p:cNvSpPr txBox="1"/>
          <p:nvPr>
            <p:ph idx="1" type="subTitle"/>
          </p:nvPr>
        </p:nvSpPr>
        <p:spPr>
          <a:xfrm>
            <a:off x="466344" y="3813048"/>
            <a:ext cx="7886700" cy="338700"/>
          </a:xfrm>
          <a:prstGeom prst="rect">
            <a:avLst/>
          </a:prstGeom>
          <a:noFill/>
          <a:ln>
            <a:noFill/>
          </a:ln>
        </p:spPr>
        <p:txBody>
          <a:bodyPr anchorCtr="0" anchor="t" bIns="45700" lIns="91425" spcFirstLastPara="1" rIns="0" wrap="square" tIns="45700">
            <a:spAutoFit/>
          </a:bodyPr>
          <a:lstStyle>
            <a:lvl1pPr lvl="0" algn="l">
              <a:lnSpc>
                <a:spcPct val="100000"/>
              </a:lnSpc>
              <a:spcBef>
                <a:spcPts val="0"/>
              </a:spcBef>
              <a:spcAft>
                <a:spcPts val="0"/>
              </a:spcAft>
              <a:buSzPts val="1600"/>
              <a:buNone/>
              <a:defRPr b="0" i="0" sz="1600">
                <a:solidFill>
                  <a:schemeClr val="dk1"/>
                </a:solidFill>
                <a:latin typeface="Archivo"/>
                <a:ea typeface="Archivo"/>
                <a:cs typeface="Archivo"/>
                <a:sym typeface="Archivo"/>
              </a:defRPr>
            </a:lvl1pPr>
            <a:lvl2pPr lvl="1" algn="l">
              <a:lnSpc>
                <a:spcPct val="100000"/>
              </a:lnSpc>
              <a:spcBef>
                <a:spcPts val="600"/>
              </a:spcBef>
              <a:spcAft>
                <a:spcPts val="0"/>
              </a:spcAft>
              <a:buSzPts val="1800"/>
              <a:buNone/>
              <a:defRPr/>
            </a:lvl2pPr>
            <a:lvl3pPr lvl="2" algn="l">
              <a:lnSpc>
                <a:spcPct val="100000"/>
              </a:lnSpc>
              <a:spcBef>
                <a:spcPts val="600"/>
              </a:spcBef>
              <a:spcAft>
                <a:spcPts val="0"/>
              </a:spcAft>
              <a:buSzPts val="1800"/>
              <a:buNone/>
              <a:defRPr/>
            </a:lvl3pPr>
            <a:lvl4pPr lvl="3" algn="l">
              <a:spcBef>
                <a:spcPts val="600"/>
              </a:spcBef>
              <a:spcAft>
                <a:spcPts val="0"/>
              </a:spcAft>
              <a:buSzPts val="1800"/>
              <a:buChar char="–"/>
              <a:defRPr/>
            </a:lvl4pPr>
            <a:lvl5pPr lvl="4" algn="l">
              <a:spcBef>
                <a:spcPts val="360"/>
              </a:spcBef>
              <a:spcAft>
                <a:spcPts val="0"/>
              </a:spcAft>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5" name="Shape 85"/>
        <p:cNvGrpSpPr/>
        <p:nvPr/>
      </p:nvGrpSpPr>
      <p:grpSpPr>
        <a:xfrm>
          <a:off x="0" y="0"/>
          <a:ext cx="0" cy="0"/>
          <a:chOff x="0" y="0"/>
          <a:chExt cx="0" cy="0"/>
        </a:xfrm>
      </p:grpSpPr>
      <p:sp>
        <p:nvSpPr>
          <p:cNvPr id="86" name="Google Shape;86;p18"/>
          <p:cNvSpPr txBox="1"/>
          <p:nvPr>
            <p:ph type="title"/>
          </p:nvPr>
        </p:nvSpPr>
        <p:spPr>
          <a:xfrm>
            <a:off x="457200" y="374904"/>
            <a:ext cx="8229600" cy="480000"/>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rgbClr val="0F2E66"/>
              </a:buClr>
              <a:buSzPts val="2800"/>
              <a:buFont typeface="Archivo"/>
              <a:buNone/>
              <a:defRPr b="1" sz="2800">
                <a:solidFill>
                  <a:srgbClr val="0F2E66"/>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8"/>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p:cSld name="Layout 1">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b="0" l="4366" r="92366" t="0"/>
          <a:stretch/>
        </p:blipFill>
        <p:spPr>
          <a:xfrm>
            <a:off x="0" y="-2286"/>
            <a:ext cx="327412" cy="5148075"/>
          </a:xfrm>
          <a:prstGeom prst="rect">
            <a:avLst/>
          </a:prstGeom>
          <a:noFill/>
          <a:ln>
            <a:noFill/>
          </a:ln>
        </p:spPr>
      </p:pic>
      <p:sp>
        <p:nvSpPr>
          <p:cNvPr id="90" name="Google Shape;90;p19"/>
          <p:cNvSpPr txBox="1"/>
          <p:nvPr>
            <p:ph idx="11" type="ftr"/>
          </p:nvPr>
        </p:nvSpPr>
        <p:spPr>
          <a:xfrm>
            <a:off x="32741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spTree>
      <p:nvGrpSpPr>
        <p:cNvPr id="91" name="Shape 91"/>
        <p:cNvGrpSpPr/>
        <p:nvPr/>
      </p:nvGrpSpPr>
      <p:grpSpPr>
        <a:xfrm>
          <a:off x="0" y="0"/>
          <a:ext cx="0" cy="0"/>
          <a:chOff x="0" y="0"/>
          <a:chExt cx="0" cy="0"/>
        </a:xfrm>
      </p:grpSpPr>
      <p:pic>
        <p:nvPicPr>
          <p:cNvPr id="92" name="Google Shape;92;p20"/>
          <p:cNvPicPr preferRelativeResize="0"/>
          <p:nvPr/>
        </p:nvPicPr>
        <p:blipFill rotWithShape="1">
          <a:blip r:embed="rId2">
            <a:alphaModFix/>
          </a:blip>
          <a:srcRect b="0" l="4364" r="70596" t="0"/>
          <a:stretch/>
        </p:blipFill>
        <p:spPr>
          <a:xfrm>
            <a:off x="-1" y="-2286"/>
            <a:ext cx="2508653" cy="5148075"/>
          </a:xfrm>
          <a:prstGeom prst="rect">
            <a:avLst/>
          </a:prstGeom>
          <a:noFill/>
          <a:ln>
            <a:noFill/>
          </a:ln>
        </p:spPr>
      </p:pic>
      <p:sp>
        <p:nvSpPr>
          <p:cNvPr id="93" name="Google Shape;93;p20"/>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_One">
  <p:cSld name="Intro_One">
    <p:spTree>
      <p:nvGrpSpPr>
        <p:cNvPr id="94" name="Shape 94"/>
        <p:cNvGrpSpPr/>
        <p:nvPr/>
      </p:nvGrpSpPr>
      <p:grpSpPr>
        <a:xfrm>
          <a:off x="0" y="0"/>
          <a:ext cx="0" cy="0"/>
          <a:chOff x="0" y="0"/>
          <a:chExt cx="0" cy="0"/>
        </a:xfrm>
      </p:grpSpPr>
      <p:pic>
        <p:nvPicPr>
          <p:cNvPr id="95" name="Google Shape;95;p21"/>
          <p:cNvPicPr preferRelativeResize="0"/>
          <p:nvPr/>
        </p:nvPicPr>
        <p:blipFill rotWithShape="1">
          <a:blip r:embed="rId2">
            <a:alphaModFix/>
          </a:blip>
          <a:srcRect b="18082" l="0" r="18630" t="0"/>
          <a:stretch/>
        </p:blipFill>
        <p:spPr>
          <a:xfrm>
            <a:off x="-1" y="1"/>
            <a:ext cx="9144001" cy="5143500"/>
          </a:xfrm>
          <a:prstGeom prst="rect">
            <a:avLst/>
          </a:prstGeom>
          <a:noFill/>
          <a:ln>
            <a:noFill/>
          </a:ln>
        </p:spPr>
      </p:pic>
      <p:sp>
        <p:nvSpPr>
          <p:cNvPr id="96" name="Google Shape;96;p21"/>
          <p:cNvSpPr/>
          <p:nvPr>
            <p:ph idx="2" type="pic"/>
          </p:nvPr>
        </p:nvSpPr>
        <p:spPr>
          <a:xfrm>
            <a:off x="2067336" y="1428750"/>
            <a:ext cx="2286000" cy="2286000"/>
          </a:xfrm>
          <a:prstGeom prst="roundRect">
            <a:avLst>
              <a:gd fmla="val 1846" name="adj"/>
            </a:avLst>
          </a:prstGeom>
          <a:solidFill>
            <a:srgbClr val="7D8B99"/>
          </a:solidFill>
          <a:ln cap="flat" cmpd="sng" w="19050">
            <a:solidFill>
              <a:schemeClr val="lt1"/>
            </a:solidFill>
            <a:prstDash val="solid"/>
            <a:round/>
            <a:headEnd len="sm" w="sm" type="none"/>
            <a:tailEnd len="sm" w="sm" type="none"/>
          </a:ln>
        </p:spPr>
      </p:sp>
      <p:sp>
        <p:nvSpPr>
          <p:cNvPr id="97" name="Google Shape;97;p21"/>
          <p:cNvSpPr txBox="1"/>
          <p:nvPr>
            <p:ph idx="1" type="body"/>
          </p:nvPr>
        </p:nvSpPr>
        <p:spPr>
          <a:xfrm>
            <a:off x="4589219" y="2102713"/>
            <a:ext cx="3794700" cy="424800"/>
          </a:xfrm>
          <a:prstGeom prst="rect">
            <a:avLst/>
          </a:prstGeom>
          <a:noFill/>
          <a:ln>
            <a:noFill/>
          </a:ln>
        </p:spPr>
        <p:txBody>
          <a:bodyPr anchorCtr="0" anchor="b" bIns="45700" lIns="91425" spcFirstLastPara="1" rIns="91425" wrap="square" tIns="45700">
            <a:spAutoFit/>
          </a:bodyPr>
          <a:lstStyle>
            <a:lvl1pPr indent="-228600" lvl="0" marL="457200" algn="l">
              <a:lnSpc>
                <a:spcPct val="90000"/>
              </a:lnSpc>
              <a:spcBef>
                <a:spcPts val="0"/>
              </a:spcBef>
              <a:spcAft>
                <a:spcPts val="0"/>
              </a:spcAft>
              <a:buSzPts val="2400"/>
              <a:buFont typeface="Archivo"/>
              <a:buNone/>
              <a:defRPr b="1" sz="2400">
                <a:solidFill>
                  <a:srgbClr val="0F2E66"/>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8" name="Google Shape;98;p21"/>
          <p:cNvSpPr txBox="1"/>
          <p:nvPr>
            <p:ph idx="3" type="body"/>
          </p:nvPr>
        </p:nvSpPr>
        <p:spPr>
          <a:xfrm>
            <a:off x="4589219" y="2452176"/>
            <a:ext cx="3794700" cy="3693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0"/>
              </a:spcBef>
              <a:spcAft>
                <a:spcPts val="0"/>
              </a:spcAft>
              <a:buSzPts val="1800"/>
              <a:buFont typeface="Archivo"/>
              <a:buNone/>
              <a:defRPr b="0" sz="1800">
                <a:solidFill>
                  <a:srgbClr val="0F2E66"/>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9" name="Google Shape;99;p21"/>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 name="Google Shape;100;p21"/>
          <p:cNvSpPr txBox="1"/>
          <p:nvPr>
            <p:ph idx="4" type="body"/>
          </p:nvPr>
        </p:nvSpPr>
        <p:spPr>
          <a:xfrm>
            <a:off x="4589220" y="2834104"/>
            <a:ext cx="3794700" cy="2769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600"/>
              </a:spcBef>
              <a:spcAft>
                <a:spcPts val="0"/>
              </a:spcAft>
              <a:buSzPts val="1200"/>
              <a:buFont typeface="Archivo"/>
              <a:buNone/>
              <a:defRPr b="0" i="0" sz="1200">
                <a:solidFill>
                  <a:schemeClr val="dk2"/>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_Two">
  <p:cSld name="Intro_Two">
    <p:spTree>
      <p:nvGrpSpPr>
        <p:cNvPr id="101" name="Shape 101"/>
        <p:cNvGrpSpPr/>
        <p:nvPr/>
      </p:nvGrpSpPr>
      <p:grpSpPr>
        <a:xfrm>
          <a:off x="0" y="0"/>
          <a:ext cx="0" cy="0"/>
          <a:chOff x="0" y="0"/>
          <a:chExt cx="0" cy="0"/>
        </a:xfrm>
      </p:grpSpPr>
      <p:pic>
        <p:nvPicPr>
          <p:cNvPr id="102" name="Google Shape;102;p22"/>
          <p:cNvPicPr preferRelativeResize="0"/>
          <p:nvPr/>
        </p:nvPicPr>
        <p:blipFill rotWithShape="1">
          <a:blip r:embed="rId2">
            <a:alphaModFix/>
          </a:blip>
          <a:srcRect b="18082" l="0" r="18630" t="0"/>
          <a:stretch/>
        </p:blipFill>
        <p:spPr>
          <a:xfrm>
            <a:off x="-1" y="1"/>
            <a:ext cx="9144001" cy="5143500"/>
          </a:xfrm>
          <a:prstGeom prst="rect">
            <a:avLst/>
          </a:prstGeom>
          <a:noFill/>
          <a:ln>
            <a:noFill/>
          </a:ln>
        </p:spPr>
      </p:pic>
      <p:sp>
        <p:nvSpPr>
          <p:cNvPr id="103" name="Google Shape;103;p22"/>
          <p:cNvSpPr/>
          <p:nvPr>
            <p:ph idx="2" type="pic"/>
          </p:nvPr>
        </p:nvSpPr>
        <p:spPr>
          <a:xfrm>
            <a:off x="5299075" y="1112456"/>
            <a:ext cx="2003400" cy="2003400"/>
          </a:xfrm>
          <a:prstGeom prst="roundRect">
            <a:avLst>
              <a:gd fmla="val 1846" name="adj"/>
            </a:avLst>
          </a:prstGeom>
          <a:solidFill>
            <a:srgbClr val="7D8B99"/>
          </a:solidFill>
          <a:ln cap="flat" cmpd="sng" w="19050">
            <a:solidFill>
              <a:schemeClr val="lt1"/>
            </a:solidFill>
            <a:prstDash val="solid"/>
            <a:round/>
            <a:headEnd len="sm" w="sm" type="none"/>
            <a:tailEnd len="sm" w="sm" type="none"/>
          </a:ln>
        </p:spPr>
      </p:sp>
      <p:sp>
        <p:nvSpPr>
          <p:cNvPr id="104" name="Google Shape;104;p22"/>
          <p:cNvSpPr/>
          <p:nvPr>
            <p:ph idx="3" type="pic"/>
          </p:nvPr>
        </p:nvSpPr>
        <p:spPr>
          <a:xfrm>
            <a:off x="1841501" y="1112456"/>
            <a:ext cx="2003400" cy="2003400"/>
          </a:xfrm>
          <a:prstGeom prst="roundRect">
            <a:avLst>
              <a:gd fmla="val 1846" name="adj"/>
            </a:avLst>
          </a:prstGeom>
          <a:solidFill>
            <a:srgbClr val="7D8B99"/>
          </a:solidFill>
          <a:ln cap="flat" cmpd="sng" w="19050">
            <a:solidFill>
              <a:schemeClr val="lt1"/>
            </a:solidFill>
            <a:prstDash val="solid"/>
            <a:round/>
            <a:headEnd len="sm" w="sm" type="none"/>
            <a:tailEnd len="sm" w="sm" type="none"/>
          </a:ln>
        </p:spPr>
      </p:sp>
      <p:sp>
        <p:nvSpPr>
          <p:cNvPr id="105" name="Google Shape;105;p22"/>
          <p:cNvSpPr txBox="1"/>
          <p:nvPr>
            <p:ph idx="1" type="body"/>
          </p:nvPr>
        </p:nvSpPr>
        <p:spPr>
          <a:xfrm>
            <a:off x="1651026" y="3243238"/>
            <a:ext cx="2386500" cy="3693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0"/>
              </a:spcBef>
              <a:spcAft>
                <a:spcPts val="0"/>
              </a:spcAft>
              <a:buSzPts val="1800"/>
              <a:buFont typeface="Archivo"/>
              <a:buNone/>
              <a:defRPr b="1" sz="1800">
                <a:solidFill>
                  <a:srgbClr val="0F2E66"/>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6" name="Google Shape;106;p22"/>
          <p:cNvSpPr txBox="1"/>
          <p:nvPr>
            <p:ph idx="4" type="body"/>
          </p:nvPr>
        </p:nvSpPr>
        <p:spPr>
          <a:xfrm>
            <a:off x="1651026" y="3556117"/>
            <a:ext cx="2386500" cy="3078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0"/>
              </a:spcBef>
              <a:spcAft>
                <a:spcPts val="0"/>
              </a:spcAft>
              <a:buSzPts val="1400"/>
              <a:buFont typeface="Archivo"/>
              <a:buNone/>
              <a:defRPr b="0" sz="1400">
                <a:solidFill>
                  <a:srgbClr val="0F2E66"/>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7" name="Google Shape;107;p22"/>
          <p:cNvSpPr txBox="1"/>
          <p:nvPr>
            <p:ph idx="5" type="body"/>
          </p:nvPr>
        </p:nvSpPr>
        <p:spPr>
          <a:xfrm>
            <a:off x="5107691" y="3243238"/>
            <a:ext cx="2386500" cy="3693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0"/>
              </a:spcBef>
              <a:spcAft>
                <a:spcPts val="0"/>
              </a:spcAft>
              <a:buSzPts val="1800"/>
              <a:buFont typeface="Archivo"/>
              <a:buNone/>
              <a:defRPr b="1" sz="1800">
                <a:solidFill>
                  <a:srgbClr val="0F2E66"/>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22"/>
          <p:cNvSpPr txBox="1"/>
          <p:nvPr>
            <p:ph idx="6" type="body"/>
          </p:nvPr>
        </p:nvSpPr>
        <p:spPr>
          <a:xfrm>
            <a:off x="5107691" y="3556117"/>
            <a:ext cx="2386500" cy="3078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0"/>
              </a:spcBef>
              <a:spcAft>
                <a:spcPts val="0"/>
              </a:spcAft>
              <a:buSzPts val="1400"/>
              <a:buFont typeface="Archivo"/>
              <a:buNone/>
              <a:defRPr b="0" sz="1400">
                <a:solidFill>
                  <a:srgbClr val="0F2E66"/>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9" name="Google Shape;109;p22"/>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0" name="Google Shape;110;p22"/>
          <p:cNvSpPr txBox="1"/>
          <p:nvPr>
            <p:ph idx="7" type="body"/>
          </p:nvPr>
        </p:nvSpPr>
        <p:spPr>
          <a:xfrm>
            <a:off x="1651026" y="3924139"/>
            <a:ext cx="2386500" cy="2616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600"/>
              </a:spcBef>
              <a:spcAft>
                <a:spcPts val="0"/>
              </a:spcAft>
              <a:buSzPts val="1100"/>
              <a:buNone/>
              <a:defRPr sz="1100">
                <a:solidFill>
                  <a:schemeClr val="dk2"/>
                </a:solidFill>
              </a:defRPr>
            </a:lvl1pPr>
            <a:lvl2pPr indent="-228600" lvl="1" marL="914400" algn="l">
              <a:lnSpc>
                <a:spcPct val="100000"/>
              </a:lnSpc>
              <a:spcBef>
                <a:spcPts val="600"/>
              </a:spcBef>
              <a:spcAft>
                <a:spcPts val="0"/>
              </a:spcAft>
              <a:buSzPts val="1800"/>
              <a:buNone/>
              <a:defRPr/>
            </a:lvl2pPr>
            <a:lvl3pPr indent="-228600" lvl="2" marL="1371600" algn="l">
              <a:lnSpc>
                <a:spcPct val="100000"/>
              </a:lnSpc>
              <a:spcBef>
                <a:spcPts val="600"/>
              </a:spcBef>
              <a:spcAft>
                <a:spcPts val="0"/>
              </a:spcAft>
              <a:buSzPts val="1800"/>
              <a:buNone/>
              <a:defRPr/>
            </a:lvl3pPr>
            <a:lvl4pPr indent="-342900" lvl="3" marL="1828800" algn="l">
              <a:spcBef>
                <a:spcPts val="60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1" name="Google Shape;111;p22"/>
          <p:cNvSpPr txBox="1"/>
          <p:nvPr>
            <p:ph idx="8" type="body"/>
          </p:nvPr>
        </p:nvSpPr>
        <p:spPr>
          <a:xfrm>
            <a:off x="5107691" y="3924139"/>
            <a:ext cx="2386500" cy="2616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600"/>
              </a:spcBef>
              <a:spcAft>
                <a:spcPts val="0"/>
              </a:spcAft>
              <a:buSzPts val="1100"/>
              <a:buNone/>
              <a:defRPr sz="1100">
                <a:solidFill>
                  <a:schemeClr val="dk2"/>
                </a:solidFill>
              </a:defRPr>
            </a:lvl1pPr>
            <a:lvl2pPr indent="-228600" lvl="1" marL="914400" algn="l">
              <a:lnSpc>
                <a:spcPct val="100000"/>
              </a:lnSpc>
              <a:spcBef>
                <a:spcPts val="600"/>
              </a:spcBef>
              <a:spcAft>
                <a:spcPts val="0"/>
              </a:spcAft>
              <a:buSzPts val="1800"/>
              <a:buNone/>
              <a:defRPr/>
            </a:lvl2pPr>
            <a:lvl3pPr indent="-228600" lvl="2" marL="1371600" algn="l">
              <a:lnSpc>
                <a:spcPct val="100000"/>
              </a:lnSpc>
              <a:spcBef>
                <a:spcPts val="600"/>
              </a:spcBef>
              <a:spcAft>
                <a:spcPts val="0"/>
              </a:spcAft>
              <a:buSzPts val="1800"/>
              <a:buNone/>
              <a:defRPr/>
            </a:lvl3pPr>
            <a:lvl4pPr indent="-342900" lvl="3" marL="1828800" algn="l">
              <a:spcBef>
                <a:spcPts val="60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_Three">
  <p:cSld name="Intro_Three">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b="18082" l="0" r="18630" t="0"/>
          <a:stretch/>
        </p:blipFill>
        <p:spPr>
          <a:xfrm>
            <a:off x="0" y="0"/>
            <a:ext cx="9143999" cy="5143500"/>
          </a:xfrm>
          <a:prstGeom prst="rect">
            <a:avLst/>
          </a:prstGeom>
          <a:noFill/>
          <a:ln>
            <a:noFill/>
          </a:ln>
        </p:spPr>
      </p:pic>
      <p:sp>
        <p:nvSpPr>
          <p:cNvPr id="114" name="Google Shape;114;p23"/>
          <p:cNvSpPr/>
          <p:nvPr>
            <p:ph idx="2" type="pic"/>
          </p:nvPr>
        </p:nvSpPr>
        <p:spPr>
          <a:xfrm>
            <a:off x="925128" y="1260376"/>
            <a:ext cx="1830000" cy="1828800"/>
          </a:xfrm>
          <a:prstGeom prst="roundRect">
            <a:avLst>
              <a:gd fmla="val 2520" name="adj"/>
            </a:avLst>
          </a:prstGeom>
          <a:solidFill>
            <a:srgbClr val="7D8B99"/>
          </a:solidFill>
          <a:ln cap="flat" cmpd="sng" w="19050">
            <a:solidFill>
              <a:schemeClr val="lt1"/>
            </a:solidFill>
            <a:prstDash val="solid"/>
            <a:round/>
            <a:headEnd len="sm" w="sm" type="none"/>
            <a:tailEnd len="sm" w="sm" type="none"/>
          </a:ln>
        </p:spPr>
      </p:sp>
      <p:sp>
        <p:nvSpPr>
          <p:cNvPr id="115" name="Google Shape;115;p23"/>
          <p:cNvSpPr/>
          <p:nvPr>
            <p:ph idx="3" type="pic"/>
          </p:nvPr>
        </p:nvSpPr>
        <p:spPr>
          <a:xfrm>
            <a:off x="6463571" y="1260376"/>
            <a:ext cx="1830000" cy="1828800"/>
          </a:xfrm>
          <a:prstGeom prst="roundRect">
            <a:avLst>
              <a:gd fmla="val 2520" name="adj"/>
            </a:avLst>
          </a:prstGeom>
          <a:solidFill>
            <a:srgbClr val="7D8B99"/>
          </a:solidFill>
          <a:ln cap="flat" cmpd="sng" w="19050">
            <a:solidFill>
              <a:schemeClr val="lt1"/>
            </a:solidFill>
            <a:prstDash val="solid"/>
            <a:round/>
            <a:headEnd len="sm" w="sm" type="none"/>
            <a:tailEnd len="sm" w="sm" type="none"/>
          </a:ln>
        </p:spPr>
      </p:sp>
      <p:sp>
        <p:nvSpPr>
          <p:cNvPr id="116" name="Google Shape;116;p23"/>
          <p:cNvSpPr/>
          <p:nvPr>
            <p:ph idx="4" type="pic"/>
          </p:nvPr>
        </p:nvSpPr>
        <p:spPr>
          <a:xfrm>
            <a:off x="3651457" y="1260376"/>
            <a:ext cx="1830000" cy="1828800"/>
          </a:xfrm>
          <a:prstGeom prst="roundRect">
            <a:avLst>
              <a:gd fmla="val 2520" name="adj"/>
            </a:avLst>
          </a:prstGeom>
          <a:solidFill>
            <a:srgbClr val="7D8B99"/>
          </a:solidFill>
          <a:ln cap="flat" cmpd="sng" w="19050">
            <a:solidFill>
              <a:schemeClr val="lt1"/>
            </a:solidFill>
            <a:prstDash val="solid"/>
            <a:round/>
            <a:headEnd len="sm" w="sm" type="none"/>
            <a:tailEnd len="sm" w="sm" type="none"/>
          </a:ln>
        </p:spPr>
      </p:sp>
      <p:sp>
        <p:nvSpPr>
          <p:cNvPr id="117" name="Google Shape;117;p23"/>
          <p:cNvSpPr txBox="1"/>
          <p:nvPr>
            <p:ph idx="11" type="ftr"/>
          </p:nvPr>
        </p:nvSpPr>
        <p:spPr>
          <a:xfrm>
            <a:off x="27432" y="4818888"/>
            <a:ext cx="22053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888C9E"/>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8" name="Google Shape;118;p23"/>
          <p:cNvSpPr txBox="1"/>
          <p:nvPr>
            <p:ph idx="1" type="body"/>
          </p:nvPr>
        </p:nvSpPr>
        <p:spPr>
          <a:xfrm>
            <a:off x="469447" y="3218207"/>
            <a:ext cx="2743200" cy="338700"/>
          </a:xfrm>
          <a:prstGeom prst="rect">
            <a:avLst/>
          </a:prstGeom>
          <a:noFill/>
          <a:ln>
            <a:noFill/>
          </a:ln>
        </p:spPr>
        <p:txBody>
          <a:bodyPr anchorCtr="0" anchor="b" bIns="45700" lIns="91425" spcFirstLastPara="1" rIns="91425" wrap="square" tIns="45700">
            <a:spAutoFit/>
          </a:bodyPr>
          <a:lstStyle>
            <a:lvl1pPr indent="-228600" lvl="0" marL="457200" algn="ctr">
              <a:lnSpc>
                <a:spcPct val="100000"/>
              </a:lnSpc>
              <a:spcBef>
                <a:spcPts val="0"/>
              </a:spcBef>
              <a:spcAft>
                <a:spcPts val="0"/>
              </a:spcAft>
              <a:buSzPts val="1600"/>
              <a:buFont typeface="Archivo"/>
              <a:buNone/>
              <a:defRPr b="1" i="0" sz="1600">
                <a:solidFill>
                  <a:schemeClr val="dk1"/>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9" name="Google Shape;119;p23"/>
          <p:cNvSpPr txBox="1"/>
          <p:nvPr>
            <p:ph idx="5" type="body"/>
          </p:nvPr>
        </p:nvSpPr>
        <p:spPr>
          <a:xfrm>
            <a:off x="469447" y="3506871"/>
            <a:ext cx="2743200" cy="2769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0"/>
              </a:spcBef>
              <a:spcAft>
                <a:spcPts val="0"/>
              </a:spcAft>
              <a:buSzPts val="1200"/>
              <a:buFont typeface="Archivo"/>
              <a:buNone/>
              <a:defRPr sz="1200">
                <a:solidFill>
                  <a:schemeClr val="dk1"/>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0" name="Google Shape;120;p23"/>
          <p:cNvSpPr txBox="1"/>
          <p:nvPr>
            <p:ph idx="6" type="body"/>
          </p:nvPr>
        </p:nvSpPr>
        <p:spPr>
          <a:xfrm>
            <a:off x="469447" y="3812884"/>
            <a:ext cx="2743200" cy="2616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0"/>
              </a:spcBef>
              <a:spcAft>
                <a:spcPts val="0"/>
              </a:spcAft>
              <a:buSzPts val="1100"/>
              <a:buFont typeface="Archivo"/>
              <a:buNone/>
              <a:defRPr sz="1100">
                <a:solidFill>
                  <a:schemeClr val="dk2"/>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23"/>
          <p:cNvSpPr txBox="1"/>
          <p:nvPr>
            <p:ph idx="7" type="body"/>
          </p:nvPr>
        </p:nvSpPr>
        <p:spPr>
          <a:xfrm>
            <a:off x="3194919" y="3218207"/>
            <a:ext cx="2743200" cy="338700"/>
          </a:xfrm>
          <a:prstGeom prst="rect">
            <a:avLst/>
          </a:prstGeom>
          <a:noFill/>
          <a:ln>
            <a:noFill/>
          </a:ln>
        </p:spPr>
        <p:txBody>
          <a:bodyPr anchorCtr="0" anchor="b" bIns="45700" lIns="91425" spcFirstLastPara="1" rIns="91425" wrap="square" tIns="45700">
            <a:spAutoFit/>
          </a:bodyPr>
          <a:lstStyle>
            <a:lvl1pPr indent="-228600" lvl="0" marL="457200" algn="ctr">
              <a:lnSpc>
                <a:spcPct val="100000"/>
              </a:lnSpc>
              <a:spcBef>
                <a:spcPts val="0"/>
              </a:spcBef>
              <a:spcAft>
                <a:spcPts val="0"/>
              </a:spcAft>
              <a:buSzPts val="1600"/>
              <a:buFont typeface="Archivo"/>
              <a:buNone/>
              <a:defRPr b="1" i="0" sz="1600">
                <a:solidFill>
                  <a:schemeClr val="dk1"/>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2" name="Google Shape;122;p23"/>
          <p:cNvSpPr txBox="1"/>
          <p:nvPr>
            <p:ph idx="8" type="body"/>
          </p:nvPr>
        </p:nvSpPr>
        <p:spPr>
          <a:xfrm>
            <a:off x="3194919" y="3506871"/>
            <a:ext cx="2743200" cy="2769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0"/>
              </a:spcBef>
              <a:spcAft>
                <a:spcPts val="0"/>
              </a:spcAft>
              <a:buSzPts val="1200"/>
              <a:buFont typeface="Archivo"/>
              <a:buNone/>
              <a:defRPr sz="1200">
                <a:solidFill>
                  <a:schemeClr val="dk1"/>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3" name="Google Shape;123;p23"/>
          <p:cNvSpPr txBox="1"/>
          <p:nvPr>
            <p:ph idx="9" type="body"/>
          </p:nvPr>
        </p:nvSpPr>
        <p:spPr>
          <a:xfrm>
            <a:off x="3194919" y="3812884"/>
            <a:ext cx="2743200" cy="2616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0"/>
              </a:spcBef>
              <a:spcAft>
                <a:spcPts val="0"/>
              </a:spcAft>
              <a:buSzPts val="1100"/>
              <a:buFont typeface="Archivo"/>
              <a:buNone/>
              <a:defRPr sz="1100">
                <a:solidFill>
                  <a:schemeClr val="dk2"/>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4" name="Google Shape;124;p23"/>
          <p:cNvSpPr txBox="1"/>
          <p:nvPr>
            <p:ph idx="13" type="body"/>
          </p:nvPr>
        </p:nvSpPr>
        <p:spPr>
          <a:xfrm>
            <a:off x="6007033" y="3218207"/>
            <a:ext cx="2743200" cy="338700"/>
          </a:xfrm>
          <a:prstGeom prst="rect">
            <a:avLst/>
          </a:prstGeom>
          <a:noFill/>
          <a:ln>
            <a:noFill/>
          </a:ln>
        </p:spPr>
        <p:txBody>
          <a:bodyPr anchorCtr="0" anchor="b" bIns="45700" lIns="91425" spcFirstLastPara="1" rIns="91425" wrap="square" tIns="45700">
            <a:spAutoFit/>
          </a:bodyPr>
          <a:lstStyle>
            <a:lvl1pPr indent="-228600" lvl="0" marL="457200" algn="ctr">
              <a:lnSpc>
                <a:spcPct val="100000"/>
              </a:lnSpc>
              <a:spcBef>
                <a:spcPts val="0"/>
              </a:spcBef>
              <a:spcAft>
                <a:spcPts val="0"/>
              </a:spcAft>
              <a:buSzPts val="1600"/>
              <a:buFont typeface="Archivo"/>
              <a:buNone/>
              <a:defRPr b="1" i="0" sz="1600">
                <a:solidFill>
                  <a:schemeClr val="dk1"/>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5" name="Google Shape;125;p23"/>
          <p:cNvSpPr txBox="1"/>
          <p:nvPr>
            <p:ph idx="14" type="body"/>
          </p:nvPr>
        </p:nvSpPr>
        <p:spPr>
          <a:xfrm>
            <a:off x="6007033" y="3506871"/>
            <a:ext cx="2743200" cy="2769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0"/>
              </a:spcBef>
              <a:spcAft>
                <a:spcPts val="0"/>
              </a:spcAft>
              <a:buSzPts val="1200"/>
              <a:buFont typeface="Archivo"/>
              <a:buNone/>
              <a:defRPr sz="1200">
                <a:solidFill>
                  <a:schemeClr val="dk1"/>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6" name="Google Shape;126;p23"/>
          <p:cNvSpPr txBox="1"/>
          <p:nvPr>
            <p:ph idx="15" type="body"/>
          </p:nvPr>
        </p:nvSpPr>
        <p:spPr>
          <a:xfrm>
            <a:off x="6007033" y="3812884"/>
            <a:ext cx="2743200" cy="2616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0"/>
              </a:spcBef>
              <a:spcAft>
                <a:spcPts val="0"/>
              </a:spcAft>
              <a:buSzPts val="1100"/>
              <a:buFont typeface="Archivo"/>
              <a:buNone/>
              <a:defRPr sz="1100">
                <a:solidFill>
                  <a:schemeClr val="dk2"/>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_Four">
  <p:cSld name="Intro_Four">
    <p:spTree>
      <p:nvGrpSpPr>
        <p:cNvPr id="127" name="Shape 127"/>
        <p:cNvGrpSpPr/>
        <p:nvPr/>
      </p:nvGrpSpPr>
      <p:grpSpPr>
        <a:xfrm>
          <a:off x="0" y="0"/>
          <a:ext cx="0" cy="0"/>
          <a:chOff x="0" y="0"/>
          <a:chExt cx="0" cy="0"/>
        </a:xfrm>
      </p:grpSpPr>
      <p:pic>
        <p:nvPicPr>
          <p:cNvPr id="128" name="Google Shape;128;p24"/>
          <p:cNvPicPr preferRelativeResize="0"/>
          <p:nvPr/>
        </p:nvPicPr>
        <p:blipFill rotWithShape="1">
          <a:blip r:embed="rId2">
            <a:alphaModFix/>
          </a:blip>
          <a:srcRect b="18082" l="0" r="18630" t="0"/>
          <a:stretch/>
        </p:blipFill>
        <p:spPr>
          <a:xfrm>
            <a:off x="-1" y="0"/>
            <a:ext cx="9144001" cy="5143500"/>
          </a:xfrm>
          <a:prstGeom prst="rect">
            <a:avLst/>
          </a:prstGeom>
          <a:noFill/>
          <a:ln>
            <a:noFill/>
          </a:ln>
        </p:spPr>
      </p:pic>
      <p:sp>
        <p:nvSpPr>
          <p:cNvPr id="129" name="Google Shape;129;p24"/>
          <p:cNvSpPr/>
          <p:nvPr>
            <p:ph idx="2" type="pic"/>
          </p:nvPr>
        </p:nvSpPr>
        <p:spPr>
          <a:xfrm>
            <a:off x="659684" y="788803"/>
            <a:ext cx="1509900" cy="1508700"/>
          </a:xfrm>
          <a:prstGeom prst="roundRect">
            <a:avLst>
              <a:gd fmla="val 2878" name="adj"/>
            </a:avLst>
          </a:prstGeom>
          <a:solidFill>
            <a:srgbClr val="7D8B99"/>
          </a:solidFill>
          <a:ln cap="flat" cmpd="sng" w="19050">
            <a:solidFill>
              <a:schemeClr val="lt1"/>
            </a:solidFill>
            <a:prstDash val="solid"/>
            <a:round/>
            <a:headEnd len="sm" w="sm" type="none"/>
            <a:tailEnd len="sm" w="sm" type="none"/>
          </a:ln>
        </p:spPr>
      </p:sp>
      <p:sp>
        <p:nvSpPr>
          <p:cNvPr id="130" name="Google Shape;130;p24"/>
          <p:cNvSpPr/>
          <p:nvPr>
            <p:ph idx="3" type="pic"/>
          </p:nvPr>
        </p:nvSpPr>
        <p:spPr>
          <a:xfrm>
            <a:off x="659395" y="2880110"/>
            <a:ext cx="1509900" cy="1508700"/>
          </a:xfrm>
          <a:prstGeom prst="roundRect">
            <a:avLst>
              <a:gd fmla="val 2878" name="adj"/>
            </a:avLst>
          </a:prstGeom>
          <a:solidFill>
            <a:srgbClr val="7D8B99"/>
          </a:solidFill>
          <a:ln cap="flat" cmpd="sng" w="19050">
            <a:solidFill>
              <a:schemeClr val="lt1"/>
            </a:solidFill>
            <a:prstDash val="solid"/>
            <a:round/>
            <a:headEnd len="sm" w="sm" type="none"/>
            <a:tailEnd len="sm" w="sm" type="none"/>
          </a:ln>
        </p:spPr>
      </p:sp>
      <p:sp>
        <p:nvSpPr>
          <p:cNvPr id="131" name="Google Shape;131;p24"/>
          <p:cNvSpPr/>
          <p:nvPr>
            <p:ph idx="4" type="pic"/>
          </p:nvPr>
        </p:nvSpPr>
        <p:spPr>
          <a:xfrm>
            <a:off x="4609129" y="788803"/>
            <a:ext cx="1509900" cy="1508700"/>
          </a:xfrm>
          <a:prstGeom prst="roundRect">
            <a:avLst>
              <a:gd fmla="val 2878" name="adj"/>
            </a:avLst>
          </a:prstGeom>
          <a:solidFill>
            <a:srgbClr val="7D8B99"/>
          </a:solidFill>
          <a:ln cap="flat" cmpd="sng" w="19050">
            <a:solidFill>
              <a:schemeClr val="lt1"/>
            </a:solidFill>
            <a:prstDash val="solid"/>
            <a:round/>
            <a:headEnd len="sm" w="sm" type="none"/>
            <a:tailEnd len="sm" w="sm" type="none"/>
          </a:ln>
        </p:spPr>
      </p:sp>
      <p:sp>
        <p:nvSpPr>
          <p:cNvPr id="132" name="Google Shape;132;p24"/>
          <p:cNvSpPr txBox="1"/>
          <p:nvPr>
            <p:ph idx="11" type="ftr"/>
          </p:nvPr>
        </p:nvSpPr>
        <p:spPr>
          <a:xfrm>
            <a:off x="27432" y="4818888"/>
            <a:ext cx="22053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888C9E"/>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3" name="Google Shape;133;p24"/>
          <p:cNvSpPr txBox="1"/>
          <p:nvPr>
            <p:ph idx="1" type="body"/>
          </p:nvPr>
        </p:nvSpPr>
        <p:spPr>
          <a:xfrm>
            <a:off x="2249424" y="1106424"/>
            <a:ext cx="2048400" cy="338700"/>
          </a:xfrm>
          <a:prstGeom prst="rect">
            <a:avLst/>
          </a:prstGeom>
          <a:noFill/>
          <a:ln>
            <a:noFill/>
          </a:ln>
        </p:spPr>
        <p:txBody>
          <a:bodyPr anchorCtr="0" anchor="b" bIns="45700" lIns="91425" spcFirstLastPara="1" rIns="91425" wrap="square" tIns="45700">
            <a:spAutoFit/>
          </a:bodyPr>
          <a:lstStyle>
            <a:lvl1pPr indent="-228600" lvl="0" marL="457200" algn="l">
              <a:lnSpc>
                <a:spcPct val="100000"/>
              </a:lnSpc>
              <a:spcBef>
                <a:spcPts val="600"/>
              </a:spcBef>
              <a:spcAft>
                <a:spcPts val="0"/>
              </a:spcAft>
              <a:buSzPts val="1600"/>
              <a:buFont typeface="Archivo"/>
              <a:buNone/>
              <a:defRPr b="1" i="0" sz="1600">
                <a:solidFill>
                  <a:schemeClr val="dk1"/>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4"/>
          <p:cNvSpPr txBox="1"/>
          <p:nvPr>
            <p:ph idx="5" type="body"/>
          </p:nvPr>
        </p:nvSpPr>
        <p:spPr>
          <a:xfrm>
            <a:off x="2249424" y="1371600"/>
            <a:ext cx="2048400" cy="2769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600"/>
              </a:spcBef>
              <a:spcAft>
                <a:spcPts val="0"/>
              </a:spcAft>
              <a:buSzPts val="1200"/>
              <a:buFont typeface="Archivo"/>
              <a:buNone/>
              <a:defRPr sz="1200">
                <a:solidFill>
                  <a:schemeClr val="dk1"/>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5" name="Google Shape;135;p24"/>
          <p:cNvSpPr txBox="1"/>
          <p:nvPr>
            <p:ph idx="6" type="body"/>
          </p:nvPr>
        </p:nvSpPr>
        <p:spPr>
          <a:xfrm>
            <a:off x="2249424" y="1661962"/>
            <a:ext cx="2048400" cy="2307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600"/>
              </a:spcBef>
              <a:spcAft>
                <a:spcPts val="0"/>
              </a:spcAft>
              <a:buSzPts val="900"/>
              <a:buFont typeface="Archivo"/>
              <a:buNone/>
              <a:defRPr sz="900">
                <a:solidFill>
                  <a:schemeClr val="dk2"/>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6" name="Google Shape;136;p24"/>
          <p:cNvSpPr txBox="1"/>
          <p:nvPr>
            <p:ph idx="7" type="body"/>
          </p:nvPr>
        </p:nvSpPr>
        <p:spPr>
          <a:xfrm>
            <a:off x="2249424" y="3200400"/>
            <a:ext cx="2048400" cy="338700"/>
          </a:xfrm>
          <a:prstGeom prst="rect">
            <a:avLst/>
          </a:prstGeom>
          <a:noFill/>
          <a:ln>
            <a:noFill/>
          </a:ln>
        </p:spPr>
        <p:txBody>
          <a:bodyPr anchorCtr="0" anchor="b" bIns="45700" lIns="91425" spcFirstLastPara="1" rIns="91425" wrap="square" tIns="45700">
            <a:spAutoFit/>
          </a:bodyPr>
          <a:lstStyle>
            <a:lvl1pPr indent="-228600" lvl="0" marL="457200" algn="l">
              <a:lnSpc>
                <a:spcPct val="100000"/>
              </a:lnSpc>
              <a:spcBef>
                <a:spcPts val="600"/>
              </a:spcBef>
              <a:spcAft>
                <a:spcPts val="0"/>
              </a:spcAft>
              <a:buSzPts val="1600"/>
              <a:buFont typeface="Archivo"/>
              <a:buNone/>
              <a:defRPr b="1" i="0" sz="1600">
                <a:solidFill>
                  <a:schemeClr val="dk1"/>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7" name="Google Shape;137;p24"/>
          <p:cNvSpPr txBox="1"/>
          <p:nvPr>
            <p:ph idx="8" type="body"/>
          </p:nvPr>
        </p:nvSpPr>
        <p:spPr>
          <a:xfrm>
            <a:off x="2249424" y="3456432"/>
            <a:ext cx="2048400" cy="2769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600"/>
              </a:spcBef>
              <a:spcAft>
                <a:spcPts val="0"/>
              </a:spcAft>
              <a:buSzPts val="1200"/>
              <a:buFont typeface="Archivo"/>
              <a:buNone/>
              <a:defRPr sz="1200">
                <a:solidFill>
                  <a:schemeClr val="dk1"/>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8" name="Google Shape;138;p24"/>
          <p:cNvSpPr txBox="1"/>
          <p:nvPr>
            <p:ph idx="9" type="body"/>
          </p:nvPr>
        </p:nvSpPr>
        <p:spPr>
          <a:xfrm>
            <a:off x="2249424" y="3755938"/>
            <a:ext cx="2048400" cy="2307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600"/>
              </a:spcBef>
              <a:spcAft>
                <a:spcPts val="0"/>
              </a:spcAft>
              <a:buSzPts val="900"/>
              <a:buFont typeface="Archivo"/>
              <a:buNone/>
              <a:defRPr sz="900">
                <a:solidFill>
                  <a:schemeClr val="dk2"/>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9" name="Google Shape;139;p24"/>
          <p:cNvSpPr txBox="1"/>
          <p:nvPr>
            <p:ph idx="13" type="body"/>
          </p:nvPr>
        </p:nvSpPr>
        <p:spPr>
          <a:xfrm>
            <a:off x="6202124" y="1106424"/>
            <a:ext cx="2048400" cy="338700"/>
          </a:xfrm>
          <a:prstGeom prst="rect">
            <a:avLst/>
          </a:prstGeom>
          <a:noFill/>
          <a:ln>
            <a:noFill/>
          </a:ln>
        </p:spPr>
        <p:txBody>
          <a:bodyPr anchorCtr="0" anchor="b" bIns="45700" lIns="91425" spcFirstLastPara="1" rIns="91425" wrap="square" tIns="45700">
            <a:spAutoFit/>
          </a:bodyPr>
          <a:lstStyle>
            <a:lvl1pPr indent="-228600" lvl="0" marL="457200" algn="l">
              <a:lnSpc>
                <a:spcPct val="100000"/>
              </a:lnSpc>
              <a:spcBef>
                <a:spcPts val="600"/>
              </a:spcBef>
              <a:spcAft>
                <a:spcPts val="0"/>
              </a:spcAft>
              <a:buSzPts val="1600"/>
              <a:buFont typeface="Archivo"/>
              <a:buNone/>
              <a:defRPr b="1" i="0" sz="1600">
                <a:solidFill>
                  <a:schemeClr val="dk1"/>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0" name="Google Shape;140;p24"/>
          <p:cNvSpPr txBox="1"/>
          <p:nvPr>
            <p:ph idx="14" type="body"/>
          </p:nvPr>
        </p:nvSpPr>
        <p:spPr>
          <a:xfrm>
            <a:off x="6202124" y="1371600"/>
            <a:ext cx="2048400" cy="2769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600"/>
              </a:spcBef>
              <a:spcAft>
                <a:spcPts val="0"/>
              </a:spcAft>
              <a:buSzPts val="1200"/>
              <a:buFont typeface="Archivo"/>
              <a:buNone/>
              <a:defRPr sz="1200">
                <a:solidFill>
                  <a:schemeClr val="dk1"/>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1" name="Google Shape;141;p24"/>
          <p:cNvSpPr txBox="1"/>
          <p:nvPr>
            <p:ph idx="15" type="body"/>
          </p:nvPr>
        </p:nvSpPr>
        <p:spPr>
          <a:xfrm>
            <a:off x="6202124" y="1661962"/>
            <a:ext cx="2048400" cy="2307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600"/>
              </a:spcBef>
              <a:spcAft>
                <a:spcPts val="0"/>
              </a:spcAft>
              <a:buSzPts val="900"/>
              <a:buFont typeface="Archivo"/>
              <a:buNone/>
              <a:defRPr sz="900">
                <a:solidFill>
                  <a:schemeClr val="dk2"/>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2" name="Google Shape;142;p24"/>
          <p:cNvSpPr/>
          <p:nvPr>
            <p:ph idx="16" type="pic"/>
          </p:nvPr>
        </p:nvSpPr>
        <p:spPr>
          <a:xfrm>
            <a:off x="4609129" y="2880399"/>
            <a:ext cx="1509900" cy="1508700"/>
          </a:xfrm>
          <a:prstGeom prst="roundRect">
            <a:avLst>
              <a:gd fmla="val 2878" name="adj"/>
            </a:avLst>
          </a:prstGeom>
          <a:solidFill>
            <a:srgbClr val="7D8B99"/>
          </a:solidFill>
          <a:ln cap="flat" cmpd="sng" w="19050">
            <a:solidFill>
              <a:schemeClr val="lt1"/>
            </a:solidFill>
            <a:prstDash val="solid"/>
            <a:round/>
            <a:headEnd len="sm" w="sm" type="none"/>
            <a:tailEnd len="sm" w="sm" type="none"/>
          </a:ln>
        </p:spPr>
      </p:sp>
      <p:sp>
        <p:nvSpPr>
          <p:cNvPr id="143" name="Google Shape;143;p24"/>
          <p:cNvSpPr txBox="1"/>
          <p:nvPr>
            <p:ph idx="17" type="body"/>
          </p:nvPr>
        </p:nvSpPr>
        <p:spPr>
          <a:xfrm>
            <a:off x="6202124" y="3200400"/>
            <a:ext cx="2048400" cy="338700"/>
          </a:xfrm>
          <a:prstGeom prst="rect">
            <a:avLst/>
          </a:prstGeom>
          <a:noFill/>
          <a:ln>
            <a:noFill/>
          </a:ln>
        </p:spPr>
        <p:txBody>
          <a:bodyPr anchorCtr="0" anchor="b" bIns="45700" lIns="91425" spcFirstLastPara="1" rIns="91425" wrap="square" tIns="45700">
            <a:spAutoFit/>
          </a:bodyPr>
          <a:lstStyle>
            <a:lvl1pPr indent="-228600" lvl="0" marL="457200" algn="l">
              <a:lnSpc>
                <a:spcPct val="100000"/>
              </a:lnSpc>
              <a:spcBef>
                <a:spcPts val="600"/>
              </a:spcBef>
              <a:spcAft>
                <a:spcPts val="0"/>
              </a:spcAft>
              <a:buSzPts val="1600"/>
              <a:buFont typeface="Archivo"/>
              <a:buNone/>
              <a:defRPr b="1" i="0" sz="1600">
                <a:solidFill>
                  <a:schemeClr val="dk1"/>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4" name="Google Shape;144;p24"/>
          <p:cNvSpPr txBox="1"/>
          <p:nvPr>
            <p:ph idx="18" type="body"/>
          </p:nvPr>
        </p:nvSpPr>
        <p:spPr>
          <a:xfrm>
            <a:off x="6202124" y="3456432"/>
            <a:ext cx="2048400" cy="2769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600"/>
              </a:spcBef>
              <a:spcAft>
                <a:spcPts val="0"/>
              </a:spcAft>
              <a:buSzPts val="1200"/>
              <a:buFont typeface="Archivo"/>
              <a:buNone/>
              <a:defRPr sz="1200">
                <a:solidFill>
                  <a:schemeClr val="dk1"/>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 name="Google Shape;145;p24"/>
          <p:cNvSpPr txBox="1"/>
          <p:nvPr>
            <p:ph idx="19" type="body"/>
          </p:nvPr>
        </p:nvSpPr>
        <p:spPr>
          <a:xfrm>
            <a:off x="6202124" y="3755938"/>
            <a:ext cx="2048400" cy="2307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600"/>
              </a:spcBef>
              <a:spcAft>
                <a:spcPts val="0"/>
              </a:spcAft>
              <a:buSzPts val="900"/>
              <a:buFont typeface="Archivo"/>
              <a:buNone/>
              <a:defRPr sz="900">
                <a:solidFill>
                  <a:schemeClr val="dk2"/>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Alt">
  <p:cSld name="Title Only_Alt">
    <p:spTree>
      <p:nvGrpSpPr>
        <p:cNvPr id="146" name="Shape 146"/>
        <p:cNvGrpSpPr/>
        <p:nvPr/>
      </p:nvGrpSpPr>
      <p:grpSpPr>
        <a:xfrm>
          <a:off x="0" y="0"/>
          <a:ext cx="0" cy="0"/>
          <a:chOff x="0" y="0"/>
          <a:chExt cx="0" cy="0"/>
        </a:xfrm>
      </p:grpSpPr>
      <p:pic>
        <p:nvPicPr>
          <p:cNvPr id="147" name="Google Shape;147;p25"/>
          <p:cNvPicPr preferRelativeResize="0"/>
          <p:nvPr/>
        </p:nvPicPr>
        <p:blipFill rotWithShape="1">
          <a:blip r:embed="rId2">
            <a:alphaModFix/>
          </a:blip>
          <a:srcRect b="38102" l="0" r="0" t="0"/>
          <a:stretch/>
        </p:blipFill>
        <p:spPr>
          <a:xfrm>
            <a:off x="0" y="1"/>
            <a:ext cx="9143999" cy="5143500"/>
          </a:xfrm>
          <a:prstGeom prst="rect">
            <a:avLst/>
          </a:prstGeom>
          <a:noFill/>
          <a:ln>
            <a:noFill/>
          </a:ln>
        </p:spPr>
      </p:pic>
      <p:sp>
        <p:nvSpPr>
          <p:cNvPr id="148" name="Google Shape;148;p25"/>
          <p:cNvSpPr txBox="1"/>
          <p:nvPr>
            <p:ph type="title"/>
          </p:nvPr>
        </p:nvSpPr>
        <p:spPr>
          <a:xfrm>
            <a:off x="457200" y="374904"/>
            <a:ext cx="8229600" cy="480000"/>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rgbClr val="0F2E66"/>
              </a:buClr>
              <a:buSzPts val="2800"/>
              <a:buFont typeface="Archivo"/>
              <a:buNone/>
              <a:defRPr b="1" sz="2800">
                <a:solidFill>
                  <a:srgbClr val="0F2E66"/>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25"/>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Headline_Alt">
  <p:cSld name="1/2 Headline_Alt">
    <p:spTree>
      <p:nvGrpSpPr>
        <p:cNvPr id="150" name="Shape 150"/>
        <p:cNvGrpSpPr/>
        <p:nvPr/>
      </p:nvGrpSpPr>
      <p:grpSpPr>
        <a:xfrm>
          <a:off x="0" y="0"/>
          <a:ext cx="0" cy="0"/>
          <a:chOff x="0" y="0"/>
          <a:chExt cx="0" cy="0"/>
        </a:xfrm>
      </p:grpSpPr>
      <p:pic>
        <p:nvPicPr>
          <p:cNvPr id="151" name="Google Shape;151;p26"/>
          <p:cNvPicPr preferRelativeResize="0"/>
          <p:nvPr/>
        </p:nvPicPr>
        <p:blipFill rotWithShape="1">
          <a:blip r:embed="rId2">
            <a:alphaModFix/>
          </a:blip>
          <a:srcRect b="38102" l="0" r="0" t="0"/>
          <a:stretch/>
        </p:blipFill>
        <p:spPr>
          <a:xfrm>
            <a:off x="0" y="1"/>
            <a:ext cx="9143999" cy="5143500"/>
          </a:xfrm>
          <a:prstGeom prst="rect">
            <a:avLst/>
          </a:prstGeom>
          <a:noFill/>
          <a:ln>
            <a:noFill/>
          </a:ln>
        </p:spPr>
      </p:pic>
      <p:sp>
        <p:nvSpPr>
          <p:cNvPr id="152" name="Google Shape;152;p26"/>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3" name="Google Shape;153;p26"/>
          <p:cNvSpPr txBox="1"/>
          <p:nvPr>
            <p:ph type="title"/>
          </p:nvPr>
        </p:nvSpPr>
        <p:spPr>
          <a:xfrm>
            <a:off x="457200" y="374904"/>
            <a:ext cx="3383400" cy="867900"/>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rgbClr val="0F2E66"/>
              </a:buClr>
              <a:buSzPts val="2800"/>
              <a:buFont typeface="Archivo"/>
              <a:buNone/>
              <a:defRPr b="1" sz="2800">
                <a:solidFill>
                  <a:srgbClr val="0F2E66"/>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Photos">
  <p:cSld name="3-Photos">
    <p:spTree>
      <p:nvGrpSpPr>
        <p:cNvPr id="154" name="Shape 154"/>
        <p:cNvGrpSpPr/>
        <p:nvPr/>
      </p:nvGrpSpPr>
      <p:grpSpPr>
        <a:xfrm>
          <a:off x="0" y="0"/>
          <a:ext cx="0" cy="0"/>
          <a:chOff x="0" y="0"/>
          <a:chExt cx="0" cy="0"/>
        </a:xfrm>
      </p:grpSpPr>
      <p:sp>
        <p:nvSpPr>
          <p:cNvPr id="155" name="Google Shape;155;p27"/>
          <p:cNvSpPr txBox="1"/>
          <p:nvPr>
            <p:ph type="title"/>
          </p:nvPr>
        </p:nvSpPr>
        <p:spPr>
          <a:xfrm>
            <a:off x="457200" y="372745"/>
            <a:ext cx="8229600" cy="480000"/>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rgbClr val="0F2E66"/>
              </a:buClr>
              <a:buSzPts val="2800"/>
              <a:buFont typeface="Archivo"/>
              <a:buNone/>
              <a:defRPr b="1" sz="2800">
                <a:solidFill>
                  <a:srgbClr val="0F2E66"/>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27"/>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7" name="Google Shape;157;p27"/>
          <p:cNvSpPr/>
          <p:nvPr>
            <p:ph idx="2" type="pic"/>
          </p:nvPr>
        </p:nvSpPr>
        <p:spPr>
          <a:xfrm>
            <a:off x="3311087" y="1751834"/>
            <a:ext cx="2528700" cy="1785900"/>
          </a:xfrm>
          <a:prstGeom prst="roundRect">
            <a:avLst>
              <a:gd fmla="val 1907" name="adj"/>
            </a:avLst>
          </a:prstGeom>
          <a:solidFill>
            <a:srgbClr val="7D8B99"/>
          </a:solidFill>
          <a:ln>
            <a:noFill/>
          </a:ln>
        </p:spPr>
      </p:sp>
      <p:sp>
        <p:nvSpPr>
          <p:cNvPr id="158" name="Google Shape;158;p27"/>
          <p:cNvSpPr/>
          <p:nvPr>
            <p:ph idx="3" type="pic"/>
          </p:nvPr>
        </p:nvSpPr>
        <p:spPr>
          <a:xfrm>
            <a:off x="6063812" y="1751834"/>
            <a:ext cx="2528700" cy="1785900"/>
          </a:xfrm>
          <a:prstGeom prst="roundRect">
            <a:avLst>
              <a:gd fmla="val 1907" name="adj"/>
            </a:avLst>
          </a:prstGeom>
          <a:solidFill>
            <a:srgbClr val="7D8B99"/>
          </a:solidFill>
          <a:ln>
            <a:noFill/>
          </a:ln>
        </p:spPr>
      </p:sp>
      <p:sp>
        <p:nvSpPr>
          <p:cNvPr id="159" name="Google Shape;159;p27"/>
          <p:cNvSpPr/>
          <p:nvPr>
            <p:ph idx="4" type="pic"/>
          </p:nvPr>
        </p:nvSpPr>
        <p:spPr>
          <a:xfrm>
            <a:off x="548837" y="1751834"/>
            <a:ext cx="2528700" cy="1785900"/>
          </a:xfrm>
          <a:prstGeom prst="roundRect">
            <a:avLst>
              <a:gd fmla="val 1907" name="adj"/>
            </a:avLst>
          </a:prstGeom>
          <a:solidFill>
            <a:srgbClr val="7D8B99"/>
          </a:solidFill>
          <a:ln>
            <a:noFill/>
          </a:ln>
        </p:spPr>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Left">
  <p:cSld name="Photo-Left">
    <p:spTree>
      <p:nvGrpSpPr>
        <p:cNvPr id="160" name="Shape 160"/>
        <p:cNvGrpSpPr/>
        <p:nvPr/>
      </p:nvGrpSpPr>
      <p:grpSpPr>
        <a:xfrm>
          <a:off x="0" y="0"/>
          <a:ext cx="0" cy="0"/>
          <a:chOff x="0" y="0"/>
          <a:chExt cx="0" cy="0"/>
        </a:xfrm>
      </p:grpSpPr>
      <p:sp>
        <p:nvSpPr>
          <p:cNvPr id="161" name="Google Shape;161;p28"/>
          <p:cNvSpPr/>
          <p:nvPr>
            <p:ph idx="2" type="pic"/>
          </p:nvPr>
        </p:nvSpPr>
        <p:spPr>
          <a:xfrm>
            <a:off x="0" y="0"/>
            <a:ext cx="3834900" cy="5143500"/>
          </a:xfrm>
          <a:prstGeom prst="rect">
            <a:avLst/>
          </a:prstGeom>
          <a:solidFill>
            <a:srgbClr val="7D8B99"/>
          </a:solidFill>
          <a:ln>
            <a:noFill/>
          </a:ln>
        </p:spPr>
      </p:sp>
      <p:sp>
        <p:nvSpPr>
          <p:cNvPr id="162" name="Google Shape;162;p28"/>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3" name="Google Shape;163;p28"/>
          <p:cNvSpPr txBox="1"/>
          <p:nvPr>
            <p:ph type="title"/>
          </p:nvPr>
        </p:nvSpPr>
        <p:spPr>
          <a:xfrm>
            <a:off x="4280174" y="376428"/>
            <a:ext cx="4195500" cy="867900"/>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rgbClr val="0F2E66"/>
              </a:buClr>
              <a:buSzPts val="2800"/>
              <a:buFont typeface="Archivo"/>
              <a:buNone/>
              <a:defRPr b="1" sz="2800">
                <a:solidFill>
                  <a:srgbClr val="0F2E66"/>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Right">
  <p:cSld name="Photo-Right">
    <p:spTree>
      <p:nvGrpSpPr>
        <p:cNvPr id="164" name="Shape 164"/>
        <p:cNvGrpSpPr/>
        <p:nvPr/>
      </p:nvGrpSpPr>
      <p:grpSpPr>
        <a:xfrm>
          <a:off x="0" y="0"/>
          <a:ext cx="0" cy="0"/>
          <a:chOff x="0" y="0"/>
          <a:chExt cx="0" cy="0"/>
        </a:xfrm>
      </p:grpSpPr>
      <p:sp>
        <p:nvSpPr>
          <p:cNvPr id="165" name="Google Shape;165;p29"/>
          <p:cNvSpPr/>
          <p:nvPr>
            <p:ph idx="2" type="pic"/>
          </p:nvPr>
        </p:nvSpPr>
        <p:spPr>
          <a:xfrm>
            <a:off x="5309242" y="0"/>
            <a:ext cx="3834900" cy="5143500"/>
          </a:xfrm>
          <a:prstGeom prst="rect">
            <a:avLst/>
          </a:prstGeom>
          <a:solidFill>
            <a:srgbClr val="7D8B99"/>
          </a:solidFill>
          <a:ln>
            <a:noFill/>
          </a:ln>
        </p:spPr>
      </p:sp>
      <p:sp>
        <p:nvSpPr>
          <p:cNvPr id="166" name="Google Shape;166;p29"/>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7" name="Google Shape;167;p29"/>
          <p:cNvSpPr txBox="1"/>
          <p:nvPr>
            <p:ph type="title"/>
          </p:nvPr>
        </p:nvSpPr>
        <p:spPr>
          <a:xfrm>
            <a:off x="457200" y="374904"/>
            <a:ext cx="4188000" cy="867900"/>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rgbClr val="0F2E66"/>
              </a:buClr>
              <a:buSzPts val="2800"/>
              <a:buFont typeface="Archivo"/>
              <a:buNone/>
              <a:defRPr b="1" sz="2800">
                <a:solidFill>
                  <a:srgbClr val="0F2E66"/>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mper Slide">
  <p:cSld name="Bumper Slide">
    <p:bg>
      <p:bgPr>
        <a:solidFill>
          <a:schemeClr val="dk1"/>
        </a:solidFill>
      </p:bgPr>
    </p:bg>
    <p:spTree>
      <p:nvGrpSpPr>
        <p:cNvPr id="168" name="Shape 168"/>
        <p:cNvGrpSpPr/>
        <p:nvPr/>
      </p:nvGrpSpPr>
      <p:grpSpPr>
        <a:xfrm>
          <a:off x="0" y="0"/>
          <a:ext cx="0" cy="0"/>
          <a:chOff x="0" y="0"/>
          <a:chExt cx="0" cy="0"/>
        </a:xfrm>
      </p:grpSpPr>
      <p:pic>
        <p:nvPicPr>
          <p:cNvPr id="169" name="Google Shape;169;p30"/>
          <p:cNvPicPr preferRelativeResize="0"/>
          <p:nvPr/>
        </p:nvPicPr>
        <p:blipFill rotWithShape="1">
          <a:blip r:embed="rId2">
            <a:alphaModFix/>
          </a:blip>
          <a:srcRect b="0" l="0" r="0" t="0"/>
          <a:stretch/>
        </p:blipFill>
        <p:spPr>
          <a:xfrm>
            <a:off x="3101498" y="1639177"/>
            <a:ext cx="2941003" cy="139054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_30">
  <p:cSld name="Icons_30">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372745"/>
            <a:ext cx="8229600" cy="480000"/>
          </a:xfrm>
          <a:prstGeom prst="rect">
            <a:avLst/>
          </a:prstGeom>
          <a:noFill/>
          <a:ln>
            <a:noFill/>
          </a:ln>
        </p:spPr>
        <p:txBody>
          <a:bodyPr anchorCtr="0" anchor="t" bIns="45700" lIns="91425" spcFirstLastPara="1" rIns="91425" wrap="square" tIns="45700">
            <a:spAutoFit/>
          </a:bodyPr>
          <a:lstStyle>
            <a:lvl1pPr lvl="0" algn="ctr">
              <a:lnSpc>
                <a:spcPct val="90000"/>
              </a:lnSpc>
              <a:spcBef>
                <a:spcPts val="0"/>
              </a:spcBef>
              <a:spcAft>
                <a:spcPts val="0"/>
              </a:spcAft>
              <a:buClr>
                <a:srgbClr val="0F2E66"/>
              </a:buClr>
              <a:buSzPts val="2800"/>
              <a:buFont typeface="Archivo"/>
              <a:buNone/>
              <a:defRPr b="1" sz="2800">
                <a:solidFill>
                  <a:srgbClr val="0F2E66"/>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31"/>
          <p:cNvSpPr/>
          <p:nvPr/>
        </p:nvSpPr>
        <p:spPr>
          <a:xfrm>
            <a:off x="1157709" y="1140991"/>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73" name="Google Shape;173;p31"/>
          <p:cNvSpPr/>
          <p:nvPr/>
        </p:nvSpPr>
        <p:spPr>
          <a:xfrm>
            <a:off x="2036206" y="1140991"/>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74" name="Google Shape;174;p31"/>
          <p:cNvSpPr/>
          <p:nvPr/>
        </p:nvSpPr>
        <p:spPr>
          <a:xfrm>
            <a:off x="2914703" y="1140991"/>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75" name="Google Shape;175;p31"/>
          <p:cNvSpPr/>
          <p:nvPr/>
        </p:nvSpPr>
        <p:spPr>
          <a:xfrm>
            <a:off x="3793200" y="1140991"/>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76" name="Google Shape;176;p31"/>
          <p:cNvSpPr/>
          <p:nvPr/>
        </p:nvSpPr>
        <p:spPr>
          <a:xfrm>
            <a:off x="4671697" y="1140991"/>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77" name="Google Shape;177;p31"/>
          <p:cNvSpPr/>
          <p:nvPr/>
        </p:nvSpPr>
        <p:spPr>
          <a:xfrm>
            <a:off x="5550194" y="1140991"/>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78" name="Google Shape;178;p31"/>
          <p:cNvSpPr/>
          <p:nvPr/>
        </p:nvSpPr>
        <p:spPr>
          <a:xfrm>
            <a:off x="6428691" y="1140991"/>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79" name="Google Shape;179;p31"/>
          <p:cNvSpPr/>
          <p:nvPr/>
        </p:nvSpPr>
        <p:spPr>
          <a:xfrm>
            <a:off x="7307188" y="1140991"/>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80" name="Google Shape;180;p31"/>
          <p:cNvSpPr/>
          <p:nvPr/>
        </p:nvSpPr>
        <p:spPr>
          <a:xfrm>
            <a:off x="8185681" y="1140991"/>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81" name="Google Shape;181;p31"/>
          <p:cNvSpPr/>
          <p:nvPr/>
        </p:nvSpPr>
        <p:spPr>
          <a:xfrm>
            <a:off x="279212" y="2455335"/>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82" name="Google Shape;182;p31"/>
          <p:cNvSpPr/>
          <p:nvPr/>
        </p:nvSpPr>
        <p:spPr>
          <a:xfrm>
            <a:off x="1157709" y="2455335"/>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83" name="Google Shape;183;p31"/>
          <p:cNvSpPr/>
          <p:nvPr/>
        </p:nvSpPr>
        <p:spPr>
          <a:xfrm>
            <a:off x="2036206" y="2455335"/>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84" name="Google Shape;184;p31"/>
          <p:cNvSpPr/>
          <p:nvPr/>
        </p:nvSpPr>
        <p:spPr>
          <a:xfrm>
            <a:off x="2914703" y="2455335"/>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85" name="Google Shape;185;p31"/>
          <p:cNvSpPr/>
          <p:nvPr/>
        </p:nvSpPr>
        <p:spPr>
          <a:xfrm>
            <a:off x="3793200" y="2455335"/>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86" name="Google Shape;186;p31"/>
          <p:cNvSpPr/>
          <p:nvPr/>
        </p:nvSpPr>
        <p:spPr>
          <a:xfrm>
            <a:off x="4671697" y="2455335"/>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87" name="Google Shape;187;p31"/>
          <p:cNvSpPr/>
          <p:nvPr/>
        </p:nvSpPr>
        <p:spPr>
          <a:xfrm>
            <a:off x="5550194" y="2455335"/>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88" name="Google Shape;188;p31"/>
          <p:cNvSpPr/>
          <p:nvPr/>
        </p:nvSpPr>
        <p:spPr>
          <a:xfrm>
            <a:off x="6428691" y="2455335"/>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89" name="Google Shape;189;p31"/>
          <p:cNvSpPr/>
          <p:nvPr/>
        </p:nvSpPr>
        <p:spPr>
          <a:xfrm>
            <a:off x="7307188" y="2455335"/>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90" name="Google Shape;190;p31"/>
          <p:cNvSpPr/>
          <p:nvPr/>
        </p:nvSpPr>
        <p:spPr>
          <a:xfrm>
            <a:off x="8185681" y="2455335"/>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91" name="Google Shape;191;p31"/>
          <p:cNvSpPr/>
          <p:nvPr/>
        </p:nvSpPr>
        <p:spPr>
          <a:xfrm>
            <a:off x="279212" y="3755189"/>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92" name="Google Shape;192;p31"/>
          <p:cNvSpPr/>
          <p:nvPr/>
        </p:nvSpPr>
        <p:spPr>
          <a:xfrm>
            <a:off x="1157709" y="3755189"/>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93" name="Google Shape;193;p31"/>
          <p:cNvSpPr/>
          <p:nvPr/>
        </p:nvSpPr>
        <p:spPr>
          <a:xfrm>
            <a:off x="2036206" y="3755189"/>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94" name="Google Shape;194;p31"/>
          <p:cNvSpPr/>
          <p:nvPr/>
        </p:nvSpPr>
        <p:spPr>
          <a:xfrm>
            <a:off x="2914703" y="3755189"/>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95" name="Google Shape;195;p31"/>
          <p:cNvSpPr/>
          <p:nvPr/>
        </p:nvSpPr>
        <p:spPr>
          <a:xfrm>
            <a:off x="3793200" y="3755189"/>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96" name="Google Shape;196;p31"/>
          <p:cNvSpPr/>
          <p:nvPr/>
        </p:nvSpPr>
        <p:spPr>
          <a:xfrm>
            <a:off x="4671697" y="3755189"/>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97" name="Google Shape;197;p31"/>
          <p:cNvSpPr/>
          <p:nvPr/>
        </p:nvSpPr>
        <p:spPr>
          <a:xfrm>
            <a:off x="5550194" y="3755189"/>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98" name="Google Shape;198;p31"/>
          <p:cNvSpPr/>
          <p:nvPr/>
        </p:nvSpPr>
        <p:spPr>
          <a:xfrm>
            <a:off x="6428691" y="3755189"/>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199" name="Google Shape;199;p31"/>
          <p:cNvSpPr/>
          <p:nvPr/>
        </p:nvSpPr>
        <p:spPr>
          <a:xfrm>
            <a:off x="7307188" y="3755189"/>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200" name="Google Shape;200;p31"/>
          <p:cNvSpPr/>
          <p:nvPr/>
        </p:nvSpPr>
        <p:spPr>
          <a:xfrm>
            <a:off x="8185681" y="3755189"/>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201" name="Google Shape;201;p31"/>
          <p:cNvSpPr/>
          <p:nvPr/>
        </p:nvSpPr>
        <p:spPr>
          <a:xfrm>
            <a:off x="279212" y="1140991"/>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Headline">
  <p:cSld name="1/2_Headline">
    <p:spTree>
      <p:nvGrpSpPr>
        <p:cNvPr id="202" name="Shape 202"/>
        <p:cNvGrpSpPr/>
        <p:nvPr/>
      </p:nvGrpSpPr>
      <p:grpSpPr>
        <a:xfrm>
          <a:off x="0" y="0"/>
          <a:ext cx="0" cy="0"/>
          <a:chOff x="0" y="0"/>
          <a:chExt cx="0" cy="0"/>
        </a:xfrm>
      </p:grpSpPr>
      <p:sp>
        <p:nvSpPr>
          <p:cNvPr id="203" name="Google Shape;203;p32"/>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4" name="Google Shape;204;p32"/>
          <p:cNvSpPr txBox="1"/>
          <p:nvPr>
            <p:ph type="title"/>
          </p:nvPr>
        </p:nvSpPr>
        <p:spPr>
          <a:xfrm>
            <a:off x="457200" y="374904"/>
            <a:ext cx="3383400" cy="867900"/>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rgbClr val="0F2E66"/>
              </a:buClr>
              <a:buSzPts val="2800"/>
              <a:buFont typeface="Archivo"/>
              <a:buNone/>
              <a:defRPr b="1" sz="2800">
                <a:solidFill>
                  <a:srgbClr val="0F2E66"/>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p:cSld name="Blank White Background">
    <p:spTree>
      <p:nvGrpSpPr>
        <p:cNvPr id="205" name="Shape 205"/>
        <p:cNvGrpSpPr/>
        <p:nvPr/>
      </p:nvGrpSpPr>
      <p:grpSpPr>
        <a:xfrm>
          <a:off x="0" y="0"/>
          <a:ext cx="0" cy="0"/>
          <a:chOff x="0" y="0"/>
          <a:chExt cx="0" cy="0"/>
        </a:xfrm>
      </p:grpSpPr>
      <p:sp>
        <p:nvSpPr>
          <p:cNvPr id="206" name="Google Shape;206;p33"/>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Alt_Web">
  <p:cSld name="Title Only_Alt_Web">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2">
            <a:alphaModFix/>
          </a:blip>
          <a:srcRect b="38103" l="0" r="0" t="0"/>
          <a:stretch/>
        </p:blipFill>
        <p:spPr>
          <a:xfrm>
            <a:off x="0" y="1"/>
            <a:ext cx="9143999" cy="5143500"/>
          </a:xfrm>
          <a:prstGeom prst="rect">
            <a:avLst/>
          </a:prstGeom>
          <a:noFill/>
          <a:ln>
            <a:noFill/>
          </a:ln>
        </p:spPr>
      </p:pic>
      <p:sp>
        <p:nvSpPr>
          <p:cNvPr id="209" name="Google Shape;209;p34"/>
          <p:cNvSpPr txBox="1"/>
          <p:nvPr>
            <p:ph type="title"/>
          </p:nvPr>
        </p:nvSpPr>
        <p:spPr>
          <a:xfrm>
            <a:off x="457200" y="265176"/>
            <a:ext cx="8229600" cy="480000"/>
          </a:xfrm>
          <a:prstGeom prst="rect">
            <a:avLst/>
          </a:prstGeom>
          <a:noFill/>
          <a:ln>
            <a:noFill/>
          </a:ln>
        </p:spPr>
        <p:txBody>
          <a:bodyPr anchorCtr="0" anchor="t" bIns="45700" lIns="91425" spcFirstLastPara="1" rIns="91425" wrap="square" tIns="45700">
            <a:spAutoFit/>
          </a:bodyPr>
          <a:lstStyle>
            <a:lvl1pPr lvl="0" algn="ctr">
              <a:lnSpc>
                <a:spcPct val="90000"/>
              </a:lnSpc>
              <a:spcBef>
                <a:spcPts val="0"/>
              </a:spcBef>
              <a:spcAft>
                <a:spcPts val="0"/>
              </a:spcAft>
              <a:buClr>
                <a:srgbClr val="0F2E66"/>
              </a:buClr>
              <a:buSzPts val="2800"/>
              <a:buFont typeface="Archivo"/>
              <a:buNone/>
              <a:defRPr b="1" sz="2800">
                <a:solidFill>
                  <a:srgbClr val="0F2E66"/>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 name="Google Shape;210;p34"/>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800">
                <a:solidFill>
                  <a:srgbClr val="7D8B99"/>
                </a:solidFill>
                <a:latin typeface="Archivo"/>
                <a:ea typeface="Archivo"/>
                <a:cs typeface="Archivo"/>
                <a:sym typeface="Archivo"/>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11" name="Google Shape;211;p34"/>
          <p:cNvSpPr/>
          <p:nvPr>
            <p:ph idx="2" type="pic"/>
          </p:nvPr>
        </p:nvSpPr>
        <p:spPr>
          <a:xfrm>
            <a:off x="1424781" y="898366"/>
            <a:ext cx="6294300" cy="3959400"/>
          </a:xfrm>
          <a:prstGeom prst="roundRect">
            <a:avLst>
              <a:gd fmla="val 2306" name="adj"/>
            </a:avLst>
          </a:prstGeom>
          <a:solidFill>
            <a:srgbClr val="B6C1CC"/>
          </a:solidFill>
          <a:ln>
            <a:noFill/>
          </a:ln>
          <a:effectLst>
            <a:outerShdw blurRad="181529" rotWithShape="0" algn="tl" dir="2700000" dist="38100">
              <a:srgbClr val="000000">
                <a:alpha val="24710"/>
              </a:srgbClr>
            </a:outerShdw>
          </a:effectLst>
        </p:spPr>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_Title Only_Alt_Web">
  <p:cSld name="Left_Title Only_Alt_Web">
    <p:spTree>
      <p:nvGrpSpPr>
        <p:cNvPr id="212" name="Shape 212"/>
        <p:cNvGrpSpPr/>
        <p:nvPr/>
      </p:nvGrpSpPr>
      <p:grpSpPr>
        <a:xfrm>
          <a:off x="0" y="0"/>
          <a:ext cx="0" cy="0"/>
          <a:chOff x="0" y="0"/>
          <a:chExt cx="0" cy="0"/>
        </a:xfrm>
      </p:grpSpPr>
      <p:pic>
        <p:nvPicPr>
          <p:cNvPr id="213" name="Google Shape;213;p35"/>
          <p:cNvPicPr preferRelativeResize="0"/>
          <p:nvPr/>
        </p:nvPicPr>
        <p:blipFill rotWithShape="1">
          <a:blip r:embed="rId2">
            <a:alphaModFix/>
          </a:blip>
          <a:srcRect b="38103" l="0" r="0" t="0"/>
          <a:stretch/>
        </p:blipFill>
        <p:spPr>
          <a:xfrm>
            <a:off x="0" y="1"/>
            <a:ext cx="9143999" cy="5143500"/>
          </a:xfrm>
          <a:prstGeom prst="rect">
            <a:avLst/>
          </a:prstGeom>
          <a:noFill/>
          <a:ln>
            <a:noFill/>
          </a:ln>
        </p:spPr>
      </p:pic>
      <p:sp>
        <p:nvSpPr>
          <p:cNvPr id="214" name="Google Shape;214;p35"/>
          <p:cNvSpPr txBox="1"/>
          <p:nvPr>
            <p:ph type="title"/>
          </p:nvPr>
        </p:nvSpPr>
        <p:spPr>
          <a:xfrm>
            <a:off x="457200" y="685799"/>
            <a:ext cx="2679300" cy="1255800"/>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rgbClr val="0F2E66"/>
              </a:buClr>
              <a:buSzPts val="2800"/>
              <a:buFont typeface="Archivo"/>
              <a:buNone/>
              <a:defRPr b="1" sz="2800">
                <a:solidFill>
                  <a:srgbClr val="0F2E66"/>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 name="Google Shape;215;p35"/>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800">
                <a:solidFill>
                  <a:srgbClr val="7D8B99"/>
                </a:solidFill>
                <a:latin typeface="Archivo"/>
                <a:ea typeface="Archivo"/>
                <a:cs typeface="Archivo"/>
                <a:sym typeface="Archivo"/>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16" name="Google Shape;216;p35"/>
          <p:cNvSpPr/>
          <p:nvPr>
            <p:ph idx="2" type="pic"/>
          </p:nvPr>
        </p:nvSpPr>
        <p:spPr>
          <a:xfrm>
            <a:off x="3282696" y="758952"/>
            <a:ext cx="5367600" cy="3374100"/>
          </a:xfrm>
          <a:prstGeom prst="roundRect">
            <a:avLst>
              <a:gd fmla="val 2306" name="adj"/>
            </a:avLst>
          </a:prstGeom>
          <a:solidFill>
            <a:srgbClr val="B6C1CC"/>
          </a:solidFill>
          <a:ln>
            <a:noFill/>
          </a:ln>
          <a:effectLst>
            <a:outerShdw blurRad="181529" rotWithShape="0" algn="tl" dir="2700000" dist="38100">
              <a:srgbClr val="000000">
                <a:alpha val="24710"/>
              </a:srgbClr>
            </a:outerShdw>
          </a:effectLst>
        </p:spPr>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_Title_Alt_Web">
  <p:cSld name="No_Title_Alt_Web">
    <p:spTree>
      <p:nvGrpSpPr>
        <p:cNvPr id="217" name="Shape 217"/>
        <p:cNvGrpSpPr/>
        <p:nvPr/>
      </p:nvGrpSpPr>
      <p:grpSpPr>
        <a:xfrm>
          <a:off x="0" y="0"/>
          <a:ext cx="0" cy="0"/>
          <a:chOff x="0" y="0"/>
          <a:chExt cx="0" cy="0"/>
        </a:xfrm>
      </p:grpSpPr>
      <p:pic>
        <p:nvPicPr>
          <p:cNvPr id="218" name="Google Shape;218;p36"/>
          <p:cNvPicPr preferRelativeResize="0"/>
          <p:nvPr/>
        </p:nvPicPr>
        <p:blipFill rotWithShape="1">
          <a:blip r:embed="rId2">
            <a:alphaModFix/>
          </a:blip>
          <a:srcRect b="38103" l="0" r="0" t="0"/>
          <a:stretch/>
        </p:blipFill>
        <p:spPr>
          <a:xfrm>
            <a:off x="0" y="1"/>
            <a:ext cx="9143999" cy="5143500"/>
          </a:xfrm>
          <a:prstGeom prst="rect">
            <a:avLst/>
          </a:prstGeom>
          <a:noFill/>
          <a:ln>
            <a:noFill/>
          </a:ln>
        </p:spPr>
      </p:pic>
      <p:sp>
        <p:nvSpPr>
          <p:cNvPr id="219" name="Google Shape;219;p36"/>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800">
                <a:solidFill>
                  <a:srgbClr val="7D8B99"/>
                </a:solidFill>
                <a:latin typeface="Archivo"/>
                <a:ea typeface="Archivo"/>
                <a:cs typeface="Archivo"/>
                <a:sym typeface="Archivo"/>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0" name="Google Shape;220;p36"/>
          <p:cNvSpPr/>
          <p:nvPr>
            <p:ph idx="2" type="pic"/>
          </p:nvPr>
        </p:nvSpPr>
        <p:spPr>
          <a:xfrm>
            <a:off x="1069848" y="365760"/>
            <a:ext cx="7004400" cy="4407300"/>
          </a:xfrm>
          <a:prstGeom prst="roundRect">
            <a:avLst>
              <a:gd fmla="val 2306" name="adj"/>
            </a:avLst>
          </a:prstGeom>
          <a:solidFill>
            <a:srgbClr val="B6C1CC"/>
          </a:solidFill>
          <a:ln>
            <a:noFill/>
          </a:ln>
          <a:effectLst>
            <a:outerShdw blurRad="181529" rotWithShape="0" algn="tl" dir="2700000" dist="38100">
              <a:srgbClr val="000000">
                <a:alpha val="24710"/>
              </a:srgbClr>
            </a:outerShdw>
          </a:effectLst>
        </p:spPr>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Alt_Mobile">
  <p:cSld name="Title Only_Alt_Mobile">
    <p:spTree>
      <p:nvGrpSpPr>
        <p:cNvPr id="221" name="Shape 221"/>
        <p:cNvGrpSpPr/>
        <p:nvPr/>
      </p:nvGrpSpPr>
      <p:grpSpPr>
        <a:xfrm>
          <a:off x="0" y="0"/>
          <a:ext cx="0" cy="0"/>
          <a:chOff x="0" y="0"/>
          <a:chExt cx="0" cy="0"/>
        </a:xfrm>
      </p:grpSpPr>
      <p:pic>
        <p:nvPicPr>
          <p:cNvPr id="222" name="Google Shape;222;p37"/>
          <p:cNvPicPr preferRelativeResize="0"/>
          <p:nvPr/>
        </p:nvPicPr>
        <p:blipFill rotWithShape="1">
          <a:blip r:embed="rId2">
            <a:alphaModFix/>
          </a:blip>
          <a:srcRect b="38103" l="0" r="0" t="0"/>
          <a:stretch/>
        </p:blipFill>
        <p:spPr>
          <a:xfrm>
            <a:off x="0" y="1"/>
            <a:ext cx="9143999" cy="5143500"/>
          </a:xfrm>
          <a:prstGeom prst="rect">
            <a:avLst/>
          </a:prstGeom>
          <a:noFill/>
          <a:ln>
            <a:noFill/>
          </a:ln>
        </p:spPr>
      </p:pic>
      <p:sp>
        <p:nvSpPr>
          <p:cNvPr id="223" name="Google Shape;223;p37"/>
          <p:cNvSpPr txBox="1"/>
          <p:nvPr>
            <p:ph type="title"/>
          </p:nvPr>
        </p:nvSpPr>
        <p:spPr>
          <a:xfrm>
            <a:off x="457200" y="685800"/>
            <a:ext cx="3383400" cy="867900"/>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rgbClr val="0F2E66"/>
              </a:buClr>
              <a:buSzPts val="2800"/>
              <a:buFont typeface="Archivo"/>
              <a:buNone/>
              <a:defRPr b="1" sz="2800">
                <a:solidFill>
                  <a:srgbClr val="0F2E66"/>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p37"/>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800">
                <a:solidFill>
                  <a:srgbClr val="7D8B99"/>
                </a:solidFill>
                <a:latin typeface="Archivo"/>
                <a:ea typeface="Archivo"/>
                <a:cs typeface="Archivo"/>
                <a:sym typeface="Archivo"/>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5" name="Google Shape;225;p37"/>
          <p:cNvSpPr/>
          <p:nvPr>
            <p:ph idx="2" type="pic"/>
          </p:nvPr>
        </p:nvSpPr>
        <p:spPr>
          <a:xfrm>
            <a:off x="5038623" y="401278"/>
            <a:ext cx="2139600" cy="4343400"/>
          </a:xfrm>
          <a:prstGeom prst="roundRect">
            <a:avLst>
              <a:gd fmla="val 6022" name="adj"/>
            </a:avLst>
          </a:prstGeom>
          <a:solidFill>
            <a:srgbClr val="B6C1CC"/>
          </a:solidFill>
          <a:ln>
            <a:noFill/>
          </a:ln>
          <a:effectLst>
            <a:outerShdw blurRad="181529" rotWithShape="0" algn="tl" dir="2700000" dist="38100">
              <a:srgbClr val="000000">
                <a:alpha val="24710"/>
              </a:srgbClr>
            </a:outerShdw>
          </a:effectLst>
        </p:spPr>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229" name="Shape 229"/>
        <p:cNvGrpSpPr/>
        <p:nvPr/>
      </p:nvGrpSpPr>
      <p:grpSpPr>
        <a:xfrm>
          <a:off x="0" y="0"/>
          <a:ext cx="0" cy="0"/>
          <a:chOff x="0" y="0"/>
          <a:chExt cx="0" cy="0"/>
        </a:xfrm>
      </p:grpSpPr>
      <p:pic>
        <p:nvPicPr>
          <p:cNvPr id="230" name="Google Shape;230;p39"/>
          <p:cNvPicPr preferRelativeResize="0"/>
          <p:nvPr/>
        </p:nvPicPr>
        <p:blipFill rotWithShape="1">
          <a:blip r:embed="rId2">
            <a:alphaModFix/>
          </a:blip>
          <a:srcRect b="0" l="2703" r="2703" t="0"/>
          <a:stretch/>
        </p:blipFill>
        <p:spPr>
          <a:xfrm>
            <a:off x="0" y="0"/>
            <a:ext cx="9144001" cy="5148075"/>
          </a:xfrm>
          <a:prstGeom prst="rect">
            <a:avLst/>
          </a:prstGeom>
          <a:noFill/>
          <a:ln>
            <a:noFill/>
          </a:ln>
        </p:spPr>
      </p:pic>
      <p:pic>
        <p:nvPicPr>
          <p:cNvPr id="231" name="Google Shape;231;p39"/>
          <p:cNvPicPr preferRelativeResize="0"/>
          <p:nvPr/>
        </p:nvPicPr>
        <p:blipFill rotWithShape="1">
          <a:blip r:embed="rId3">
            <a:alphaModFix/>
          </a:blip>
          <a:srcRect b="0" l="0" r="0" t="0"/>
          <a:stretch/>
        </p:blipFill>
        <p:spPr>
          <a:xfrm>
            <a:off x="611868" y="471062"/>
            <a:ext cx="1227754" cy="580499"/>
          </a:xfrm>
          <a:prstGeom prst="rect">
            <a:avLst/>
          </a:prstGeom>
          <a:noFill/>
          <a:ln>
            <a:noFill/>
          </a:ln>
        </p:spPr>
      </p:pic>
      <p:sp>
        <p:nvSpPr>
          <p:cNvPr id="232" name="Google Shape;232;p39"/>
          <p:cNvSpPr txBox="1"/>
          <p:nvPr>
            <p:ph type="ctrTitle"/>
          </p:nvPr>
        </p:nvSpPr>
        <p:spPr>
          <a:xfrm>
            <a:off x="466344" y="3228368"/>
            <a:ext cx="7886700" cy="591000"/>
          </a:xfrm>
          <a:prstGeom prst="rect">
            <a:avLst/>
          </a:prstGeom>
          <a:noFill/>
          <a:ln>
            <a:noFill/>
          </a:ln>
        </p:spPr>
        <p:txBody>
          <a:bodyPr anchorCtr="0" anchor="b" bIns="45700" lIns="91425" spcFirstLastPara="1" rIns="0" wrap="square" tIns="45700">
            <a:spAutoFit/>
          </a:bodyPr>
          <a:lstStyle>
            <a:lvl1pPr lvl="0" algn="l">
              <a:lnSpc>
                <a:spcPct val="90000"/>
              </a:lnSpc>
              <a:spcBef>
                <a:spcPts val="0"/>
              </a:spcBef>
              <a:spcAft>
                <a:spcPts val="0"/>
              </a:spcAft>
              <a:buClr>
                <a:schemeClr val="dk1"/>
              </a:buClr>
              <a:buSzPts val="3600"/>
              <a:buFont typeface="Archivo"/>
              <a:buNone/>
              <a:defRPr sz="3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3" name="Google Shape;233;p39"/>
          <p:cNvSpPr txBox="1"/>
          <p:nvPr>
            <p:ph idx="1" type="subTitle"/>
          </p:nvPr>
        </p:nvSpPr>
        <p:spPr>
          <a:xfrm>
            <a:off x="466344" y="3813048"/>
            <a:ext cx="7886700" cy="338700"/>
          </a:xfrm>
          <a:prstGeom prst="rect">
            <a:avLst/>
          </a:prstGeom>
          <a:noFill/>
          <a:ln>
            <a:noFill/>
          </a:ln>
        </p:spPr>
        <p:txBody>
          <a:bodyPr anchorCtr="0" anchor="t" bIns="45700" lIns="91425" spcFirstLastPara="1" rIns="0" wrap="square" tIns="45700">
            <a:spAutoFit/>
          </a:bodyPr>
          <a:lstStyle>
            <a:lvl1pPr lvl="0" algn="l">
              <a:lnSpc>
                <a:spcPct val="100000"/>
              </a:lnSpc>
              <a:spcBef>
                <a:spcPts val="0"/>
              </a:spcBef>
              <a:spcAft>
                <a:spcPts val="0"/>
              </a:spcAft>
              <a:buSzPts val="1600"/>
              <a:buNone/>
              <a:defRPr b="0" i="0" sz="1600">
                <a:solidFill>
                  <a:schemeClr val="dk1"/>
                </a:solidFill>
                <a:latin typeface="Archivo"/>
                <a:ea typeface="Archivo"/>
                <a:cs typeface="Archivo"/>
                <a:sym typeface="Archivo"/>
              </a:defRPr>
            </a:lvl1pPr>
            <a:lvl2pPr lvl="1" algn="l">
              <a:lnSpc>
                <a:spcPct val="100000"/>
              </a:lnSpc>
              <a:spcBef>
                <a:spcPts val="600"/>
              </a:spcBef>
              <a:spcAft>
                <a:spcPts val="0"/>
              </a:spcAft>
              <a:buSzPts val="1800"/>
              <a:buNone/>
              <a:defRPr/>
            </a:lvl2pPr>
            <a:lvl3pPr lvl="2" algn="l">
              <a:lnSpc>
                <a:spcPct val="100000"/>
              </a:lnSpc>
              <a:spcBef>
                <a:spcPts val="600"/>
              </a:spcBef>
              <a:spcAft>
                <a:spcPts val="0"/>
              </a:spcAft>
              <a:buSzPts val="1800"/>
              <a:buNone/>
              <a:defRPr/>
            </a:lvl3pPr>
            <a:lvl4pPr lvl="3" algn="l">
              <a:spcBef>
                <a:spcPts val="600"/>
              </a:spcBef>
              <a:spcAft>
                <a:spcPts val="0"/>
              </a:spcAft>
              <a:buSzPts val="1800"/>
              <a:buChar char="–"/>
              <a:defRPr/>
            </a:lvl4pPr>
            <a:lvl5pPr lvl="4" algn="l">
              <a:spcBef>
                <a:spcPts val="360"/>
              </a:spcBef>
              <a:spcAft>
                <a:spcPts val="0"/>
              </a:spcAft>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34" name="Shape 234"/>
        <p:cNvGrpSpPr/>
        <p:nvPr/>
      </p:nvGrpSpPr>
      <p:grpSpPr>
        <a:xfrm>
          <a:off x="0" y="0"/>
          <a:ext cx="0" cy="0"/>
          <a:chOff x="0" y="0"/>
          <a:chExt cx="0" cy="0"/>
        </a:xfrm>
      </p:grpSpPr>
      <p:sp>
        <p:nvSpPr>
          <p:cNvPr id="235" name="Google Shape;235;p40"/>
          <p:cNvSpPr txBox="1"/>
          <p:nvPr>
            <p:ph type="title"/>
          </p:nvPr>
        </p:nvSpPr>
        <p:spPr>
          <a:xfrm>
            <a:off x="457200" y="374904"/>
            <a:ext cx="8229600" cy="480000"/>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rgbClr val="0F2E66"/>
              </a:buClr>
              <a:buSzPts val="2800"/>
              <a:buFont typeface="Archivo"/>
              <a:buNone/>
              <a:defRPr b="1" sz="2800">
                <a:solidFill>
                  <a:srgbClr val="0F2E66"/>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6" name="Google Shape;236;p40"/>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p:cSld name="Layout 1">
    <p:spTree>
      <p:nvGrpSpPr>
        <p:cNvPr id="237" name="Shape 237"/>
        <p:cNvGrpSpPr/>
        <p:nvPr/>
      </p:nvGrpSpPr>
      <p:grpSpPr>
        <a:xfrm>
          <a:off x="0" y="0"/>
          <a:ext cx="0" cy="0"/>
          <a:chOff x="0" y="0"/>
          <a:chExt cx="0" cy="0"/>
        </a:xfrm>
      </p:grpSpPr>
      <p:pic>
        <p:nvPicPr>
          <p:cNvPr id="238" name="Google Shape;238;p41"/>
          <p:cNvPicPr preferRelativeResize="0"/>
          <p:nvPr/>
        </p:nvPicPr>
        <p:blipFill rotWithShape="1">
          <a:blip r:embed="rId2">
            <a:alphaModFix/>
          </a:blip>
          <a:srcRect b="0" l="4366" r="92366" t="0"/>
          <a:stretch/>
        </p:blipFill>
        <p:spPr>
          <a:xfrm>
            <a:off x="0" y="-2286"/>
            <a:ext cx="327412" cy="5148075"/>
          </a:xfrm>
          <a:prstGeom prst="rect">
            <a:avLst/>
          </a:prstGeom>
          <a:noFill/>
          <a:ln>
            <a:noFill/>
          </a:ln>
        </p:spPr>
      </p:pic>
      <p:sp>
        <p:nvSpPr>
          <p:cNvPr id="239" name="Google Shape;239;p41"/>
          <p:cNvSpPr txBox="1"/>
          <p:nvPr>
            <p:ph idx="11" type="ftr"/>
          </p:nvPr>
        </p:nvSpPr>
        <p:spPr>
          <a:xfrm>
            <a:off x="32741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spTree>
      <p:nvGrpSpPr>
        <p:cNvPr id="240" name="Shape 240"/>
        <p:cNvGrpSpPr/>
        <p:nvPr/>
      </p:nvGrpSpPr>
      <p:grpSpPr>
        <a:xfrm>
          <a:off x="0" y="0"/>
          <a:ext cx="0" cy="0"/>
          <a:chOff x="0" y="0"/>
          <a:chExt cx="0" cy="0"/>
        </a:xfrm>
      </p:grpSpPr>
      <p:pic>
        <p:nvPicPr>
          <p:cNvPr id="241" name="Google Shape;241;p42"/>
          <p:cNvPicPr preferRelativeResize="0"/>
          <p:nvPr/>
        </p:nvPicPr>
        <p:blipFill rotWithShape="1">
          <a:blip r:embed="rId2">
            <a:alphaModFix/>
          </a:blip>
          <a:srcRect b="0" l="4364" r="70596" t="0"/>
          <a:stretch/>
        </p:blipFill>
        <p:spPr>
          <a:xfrm>
            <a:off x="-1" y="-2286"/>
            <a:ext cx="2508653" cy="5148075"/>
          </a:xfrm>
          <a:prstGeom prst="rect">
            <a:avLst/>
          </a:prstGeom>
          <a:noFill/>
          <a:ln>
            <a:noFill/>
          </a:ln>
        </p:spPr>
      </p:pic>
      <p:sp>
        <p:nvSpPr>
          <p:cNvPr id="242" name="Google Shape;242;p42"/>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_One">
  <p:cSld name="Intro_One">
    <p:spTree>
      <p:nvGrpSpPr>
        <p:cNvPr id="243" name="Shape 243"/>
        <p:cNvGrpSpPr/>
        <p:nvPr/>
      </p:nvGrpSpPr>
      <p:grpSpPr>
        <a:xfrm>
          <a:off x="0" y="0"/>
          <a:ext cx="0" cy="0"/>
          <a:chOff x="0" y="0"/>
          <a:chExt cx="0" cy="0"/>
        </a:xfrm>
      </p:grpSpPr>
      <p:pic>
        <p:nvPicPr>
          <p:cNvPr id="244" name="Google Shape;244;p43"/>
          <p:cNvPicPr preferRelativeResize="0"/>
          <p:nvPr/>
        </p:nvPicPr>
        <p:blipFill rotWithShape="1">
          <a:blip r:embed="rId2">
            <a:alphaModFix/>
          </a:blip>
          <a:srcRect b="18082" l="0" r="18630" t="0"/>
          <a:stretch/>
        </p:blipFill>
        <p:spPr>
          <a:xfrm>
            <a:off x="-1" y="1"/>
            <a:ext cx="9144001" cy="5143500"/>
          </a:xfrm>
          <a:prstGeom prst="rect">
            <a:avLst/>
          </a:prstGeom>
          <a:noFill/>
          <a:ln>
            <a:noFill/>
          </a:ln>
        </p:spPr>
      </p:pic>
      <p:sp>
        <p:nvSpPr>
          <p:cNvPr id="245" name="Google Shape;245;p43"/>
          <p:cNvSpPr/>
          <p:nvPr>
            <p:ph idx="2" type="pic"/>
          </p:nvPr>
        </p:nvSpPr>
        <p:spPr>
          <a:xfrm>
            <a:off x="2067336" y="1428750"/>
            <a:ext cx="2286000" cy="2286000"/>
          </a:xfrm>
          <a:prstGeom prst="roundRect">
            <a:avLst>
              <a:gd fmla="val 1846" name="adj"/>
            </a:avLst>
          </a:prstGeom>
          <a:solidFill>
            <a:srgbClr val="7D8B99"/>
          </a:solidFill>
          <a:ln cap="flat" cmpd="sng" w="19050">
            <a:solidFill>
              <a:schemeClr val="lt1"/>
            </a:solidFill>
            <a:prstDash val="solid"/>
            <a:round/>
            <a:headEnd len="sm" w="sm" type="none"/>
            <a:tailEnd len="sm" w="sm" type="none"/>
          </a:ln>
        </p:spPr>
      </p:sp>
      <p:sp>
        <p:nvSpPr>
          <p:cNvPr id="246" name="Google Shape;246;p43"/>
          <p:cNvSpPr txBox="1"/>
          <p:nvPr>
            <p:ph idx="1" type="body"/>
          </p:nvPr>
        </p:nvSpPr>
        <p:spPr>
          <a:xfrm>
            <a:off x="4589219" y="2102713"/>
            <a:ext cx="3794700" cy="424800"/>
          </a:xfrm>
          <a:prstGeom prst="rect">
            <a:avLst/>
          </a:prstGeom>
          <a:noFill/>
          <a:ln>
            <a:noFill/>
          </a:ln>
        </p:spPr>
        <p:txBody>
          <a:bodyPr anchorCtr="0" anchor="b" bIns="45700" lIns="91425" spcFirstLastPara="1" rIns="91425" wrap="square" tIns="45700">
            <a:spAutoFit/>
          </a:bodyPr>
          <a:lstStyle>
            <a:lvl1pPr indent="-228600" lvl="0" marL="457200" algn="l">
              <a:lnSpc>
                <a:spcPct val="90000"/>
              </a:lnSpc>
              <a:spcBef>
                <a:spcPts val="0"/>
              </a:spcBef>
              <a:spcAft>
                <a:spcPts val="0"/>
              </a:spcAft>
              <a:buSzPts val="2400"/>
              <a:buFont typeface="Archivo"/>
              <a:buNone/>
              <a:defRPr b="1" sz="2400">
                <a:solidFill>
                  <a:srgbClr val="0F2E66"/>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7" name="Google Shape;247;p43"/>
          <p:cNvSpPr txBox="1"/>
          <p:nvPr>
            <p:ph idx="3" type="body"/>
          </p:nvPr>
        </p:nvSpPr>
        <p:spPr>
          <a:xfrm>
            <a:off x="4589219" y="2452176"/>
            <a:ext cx="3794700" cy="3693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0"/>
              </a:spcBef>
              <a:spcAft>
                <a:spcPts val="0"/>
              </a:spcAft>
              <a:buSzPts val="1800"/>
              <a:buFont typeface="Archivo"/>
              <a:buNone/>
              <a:defRPr b="0" sz="1800">
                <a:solidFill>
                  <a:srgbClr val="0F2E66"/>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8" name="Google Shape;248;p43"/>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9" name="Google Shape;249;p43"/>
          <p:cNvSpPr txBox="1"/>
          <p:nvPr>
            <p:ph idx="4" type="body"/>
          </p:nvPr>
        </p:nvSpPr>
        <p:spPr>
          <a:xfrm>
            <a:off x="4589220" y="2834104"/>
            <a:ext cx="3794700" cy="2769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600"/>
              </a:spcBef>
              <a:spcAft>
                <a:spcPts val="0"/>
              </a:spcAft>
              <a:buSzPts val="1200"/>
              <a:buFont typeface="Archivo"/>
              <a:buNone/>
              <a:defRPr b="0" i="0" sz="1200">
                <a:solidFill>
                  <a:schemeClr val="dk2"/>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_Two">
  <p:cSld name="Intro_Two">
    <p:spTree>
      <p:nvGrpSpPr>
        <p:cNvPr id="250" name="Shape 250"/>
        <p:cNvGrpSpPr/>
        <p:nvPr/>
      </p:nvGrpSpPr>
      <p:grpSpPr>
        <a:xfrm>
          <a:off x="0" y="0"/>
          <a:ext cx="0" cy="0"/>
          <a:chOff x="0" y="0"/>
          <a:chExt cx="0" cy="0"/>
        </a:xfrm>
      </p:grpSpPr>
      <p:pic>
        <p:nvPicPr>
          <p:cNvPr id="251" name="Google Shape;251;p44"/>
          <p:cNvPicPr preferRelativeResize="0"/>
          <p:nvPr/>
        </p:nvPicPr>
        <p:blipFill rotWithShape="1">
          <a:blip r:embed="rId2">
            <a:alphaModFix/>
          </a:blip>
          <a:srcRect b="18082" l="0" r="18630" t="0"/>
          <a:stretch/>
        </p:blipFill>
        <p:spPr>
          <a:xfrm>
            <a:off x="-1" y="1"/>
            <a:ext cx="9144001" cy="5143500"/>
          </a:xfrm>
          <a:prstGeom prst="rect">
            <a:avLst/>
          </a:prstGeom>
          <a:noFill/>
          <a:ln>
            <a:noFill/>
          </a:ln>
        </p:spPr>
      </p:pic>
      <p:sp>
        <p:nvSpPr>
          <p:cNvPr id="252" name="Google Shape;252;p44"/>
          <p:cNvSpPr/>
          <p:nvPr>
            <p:ph idx="2" type="pic"/>
          </p:nvPr>
        </p:nvSpPr>
        <p:spPr>
          <a:xfrm>
            <a:off x="5299075" y="1112456"/>
            <a:ext cx="2003400" cy="2003400"/>
          </a:xfrm>
          <a:prstGeom prst="roundRect">
            <a:avLst>
              <a:gd fmla="val 1846" name="adj"/>
            </a:avLst>
          </a:prstGeom>
          <a:solidFill>
            <a:srgbClr val="7D8B99"/>
          </a:solidFill>
          <a:ln cap="flat" cmpd="sng" w="19050">
            <a:solidFill>
              <a:schemeClr val="lt1"/>
            </a:solidFill>
            <a:prstDash val="solid"/>
            <a:round/>
            <a:headEnd len="sm" w="sm" type="none"/>
            <a:tailEnd len="sm" w="sm" type="none"/>
          </a:ln>
        </p:spPr>
      </p:sp>
      <p:sp>
        <p:nvSpPr>
          <p:cNvPr id="253" name="Google Shape;253;p44"/>
          <p:cNvSpPr/>
          <p:nvPr>
            <p:ph idx="3" type="pic"/>
          </p:nvPr>
        </p:nvSpPr>
        <p:spPr>
          <a:xfrm>
            <a:off x="1841501" y="1112456"/>
            <a:ext cx="2003400" cy="2003400"/>
          </a:xfrm>
          <a:prstGeom prst="roundRect">
            <a:avLst>
              <a:gd fmla="val 1846" name="adj"/>
            </a:avLst>
          </a:prstGeom>
          <a:solidFill>
            <a:srgbClr val="7D8B99"/>
          </a:solidFill>
          <a:ln cap="flat" cmpd="sng" w="19050">
            <a:solidFill>
              <a:schemeClr val="lt1"/>
            </a:solidFill>
            <a:prstDash val="solid"/>
            <a:round/>
            <a:headEnd len="sm" w="sm" type="none"/>
            <a:tailEnd len="sm" w="sm" type="none"/>
          </a:ln>
        </p:spPr>
      </p:sp>
      <p:sp>
        <p:nvSpPr>
          <p:cNvPr id="254" name="Google Shape;254;p44"/>
          <p:cNvSpPr txBox="1"/>
          <p:nvPr>
            <p:ph idx="1" type="body"/>
          </p:nvPr>
        </p:nvSpPr>
        <p:spPr>
          <a:xfrm>
            <a:off x="1651026" y="3243238"/>
            <a:ext cx="2386500" cy="3693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0"/>
              </a:spcBef>
              <a:spcAft>
                <a:spcPts val="0"/>
              </a:spcAft>
              <a:buSzPts val="1800"/>
              <a:buFont typeface="Archivo"/>
              <a:buNone/>
              <a:defRPr b="1" sz="1800">
                <a:solidFill>
                  <a:srgbClr val="0F2E66"/>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5" name="Google Shape;255;p44"/>
          <p:cNvSpPr txBox="1"/>
          <p:nvPr>
            <p:ph idx="4" type="body"/>
          </p:nvPr>
        </p:nvSpPr>
        <p:spPr>
          <a:xfrm>
            <a:off x="1651026" y="3556117"/>
            <a:ext cx="2386500" cy="3078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0"/>
              </a:spcBef>
              <a:spcAft>
                <a:spcPts val="0"/>
              </a:spcAft>
              <a:buSzPts val="1400"/>
              <a:buFont typeface="Archivo"/>
              <a:buNone/>
              <a:defRPr b="0" sz="1400">
                <a:solidFill>
                  <a:srgbClr val="0F2E66"/>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6" name="Google Shape;256;p44"/>
          <p:cNvSpPr txBox="1"/>
          <p:nvPr>
            <p:ph idx="5" type="body"/>
          </p:nvPr>
        </p:nvSpPr>
        <p:spPr>
          <a:xfrm>
            <a:off x="5107691" y="3243238"/>
            <a:ext cx="2386500" cy="3693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0"/>
              </a:spcBef>
              <a:spcAft>
                <a:spcPts val="0"/>
              </a:spcAft>
              <a:buSzPts val="1800"/>
              <a:buFont typeface="Archivo"/>
              <a:buNone/>
              <a:defRPr b="1" sz="1800">
                <a:solidFill>
                  <a:srgbClr val="0F2E66"/>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7" name="Google Shape;257;p44"/>
          <p:cNvSpPr txBox="1"/>
          <p:nvPr>
            <p:ph idx="6" type="body"/>
          </p:nvPr>
        </p:nvSpPr>
        <p:spPr>
          <a:xfrm>
            <a:off x="5107691" y="3556117"/>
            <a:ext cx="2386500" cy="3078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0"/>
              </a:spcBef>
              <a:spcAft>
                <a:spcPts val="0"/>
              </a:spcAft>
              <a:buSzPts val="1400"/>
              <a:buFont typeface="Archivo"/>
              <a:buNone/>
              <a:defRPr b="0" sz="1400">
                <a:solidFill>
                  <a:srgbClr val="0F2E66"/>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8" name="Google Shape;258;p44"/>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9" name="Google Shape;259;p44"/>
          <p:cNvSpPr txBox="1"/>
          <p:nvPr>
            <p:ph idx="7" type="body"/>
          </p:nvPr>
        </p:nvSpPr>
        <p:spPr>
          <a:xfrm>
            <a:off x="1651026" y="3924139"/>
            <a:ext cx="2386500" cy="2616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600"/>
              </a:spcBef>
              <a:spcAft>
                <a:spcPts val="0"/>
              </a:spcAft>
              <a:buSzPts val="1100"/>
              <a:buNone/>
              <a:defRPr sz="1100">
                <a:solidFill>
                  <a:schemeClr val="dk2"/>
                </a:solidFill>
              </a:defRPr>
            </a:lvl1pPr>
            <a:lvl2pPr indent="-228600" lvl="1" marL="914400" algn="l">
              <a:lnSpc>
                <a:spcPct val="100000"/>
              </a:lnSpc>
              <a:spcBef>
                <a:spcPts val="600"/>
              </a:spcBef>
              <a:spcAft>
                <a:spcPts val="0"/>
              </a:spcAft>
              <a:buSzPts val="1800"/>
              <a:buNone/>
              <a:defRPr/>
            </a:lvl2pPr>
            <a:lvl3pPr indent="-228600" lvl="2" marL="1371600" algn="l">
              <a:lnSpc>
                <a:spcPct val="100000"/>
              </a:lnSpc>
              <a:spcBef>
                <a:spcPts val="600"/>
              </a:spcBef>
              <a:spcAft>
                <a:spcPts val="0"/>
              </a:spcAft>
              <a:buSzPts val="1800"/>
              <a:buNone/>
              <a:defRPr/>
            </a:lvl3pPr>
            <a:lvl4pPr indent="-342900" lvl="3" marL="1828800" algn="l">
              <a:spcBef>
                <a:spcPts val="60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0" name="Google Shape;260;p44"/>
          <p:cNvSpPr txBox="1"/>
          <p:nvPr>
            <p:ph idx="8" type="body"/>
          </p:nvPr>
        </p:nvSpPr>
        <p:spPr>
          <a:xfrm>
            <a:off x="5107691" y="3924139"/>
            <a:ext cx="2386500" cy="2616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600"/>
              </a:spcBef>
              <a:spcAft>
                <a:spcPts val="0"/>
              </a:spcAft>
              <a:buSzPts val="1100"/>
              <a:buNone/>
              <a:defRPr sz="1100">
                <a:solidFill>
                  <a:schemeClr val="dk2"/>
                </a:solidFill>
              </a:defRPr>
            </a:lvl1pPr>
            <a:lvl2pPr indent="-228600" lvl="1" marL="914400" algn="l">
              <a:lnSpc>
                <a:spcPct val="100000"/>
              </a:lnSpc>
              <a:spcBef>
                <a:spcPts val="600"/>
              </a:spcBef>
              <a:spcAft>
                <a:spcPts val="0"/>
              </a:spcAft>
              <a:buSzPts val="1800"/>
              <a:buNone/>
              <a:defRPr/>
            </a:lvl2pPr>
            <a:lvl3pPr indent="-228600" lvl="2" marL="1371600" algn="l">
              <a:lnSpc>
                <a:spcPct val="100000"/>
              </a:lnSpc>
              <a:spcBef>
                <a:spcPts val="600"/>
              </a:spcBef>
              <a:spcAft>
                <a:spcPts val="0"/>
              </a:spcAft>
              <a:buSzPts val="1800"/>
              <a:buNone/>
              <a:defRPr/>
            </a:lvl3pPr>
            <a:lvl4pPr indent="-342900" lvl="3" marL="1828800" algn="l">
              <a:spcBef>
                <a:spcPts val="60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_Three">
  <p:cSld name="Intro_Three">
    <p:spTree>
      <p:nvGrpSpPr>
        <p:cNvPr id="261" name="Shape 261"/>
        <p:cNvGrpSpPr/>
        <p:nvPr/>
      </p:nvGrpSpPr>
      <p:grpSpPr>
        <a:xfrm>
          <a:off x="0" y="0"/>
          <a:ext cx="0" cy="0"/>
          <a:chOff x="0" y="0"/>
          <a:chExt cx="0" cy="0"/>
        </a:xfrm>
      </p:grpSpPr>
      <p:pic>
        <p:nvPicPr>
          <p:cNvPr id="262" name="Google Shape;262;p45"/>
          <p:cNvPicPr preferRelativeResize="0"/>
          <p:nvPr/>
        </p:nvPicPr>
        <p:blipFill rotWithShape="1">
          <a:blip r:embed="rId2">
            <a:alphaModFix/>
          </a:blip>
          <a:srcRect b="18082" l="0" r="18630" t="0"/>
          <a:stretch/>
        </p:blipFill>
        <p:spPr>
          <a:xfrm>
            <a:off x="0" y="0"/>
            <a:ext cx="9143999" cy="5143500"/>
          </a:xfrm>
          <a:prstGeom prst="rect">
            <a:avLst/>
          </a:prstGeom>
          <a:noFill/>
          <a:ln>
            <a:noFill/>
          </a:ln>
        </p:spPr>
      </p:pic>
      <p:sp>
        <p:nvSpPr>
          <p:cNvPr id="263" name="Google Shape;263;p45"/>
          <p:cNvSpPr/>
          <p:nvPr>
            <p:ph idx="2" type="pic"/>
          </p:nvPr>
        </p:nvSpPr>
        <p:spPr>
          <a:xfrm>
            <a:off x="925128" y="1260376"/>
            <a:ext cx="1830000" cy="1828800"/>
          </a:xfrm>
          <a:prstGeom prst="roundRect">
            <a:avLst>
              <a:gd fmla="val 2520" name="adj"/>
            </a:avLst>
          </a:prstGeom>
          <a:solidFill>
            <a:srgbClr val="7D8B99"/>
          </a:solidFill>
          <a:ln cap="flat" cmpd="sng" w="19050">
            <a:solidFill>
              <a:schemeClr val="lt1"/>
            </a:solidFill>
            <a:prstDash val="solid"/>
            <a:round/>
            <a:headEnd len="sm" w="sm" type="none"/>
            <a:tailEnd len="sm" w="sm" type="none"/>
          </a:ln>
        </p:spPr>
      </p:sp>
      <p:sp>
        <p:nvSpPr>
          <p:cNvPr id="264" name="Google Shape;264;p45"/>
          <p:cNvSpPr/>
          <p:nvPr>
            <p:ph idx="3" type="pic"/>
          </p:nvPr>
        </p:nvSpPr>
        <p:spPr>
          <a:xfrm>
            <a:off x="6463571" y="1260376"/>
            <a:ext cx="1830000" cy="1828800"/>
          </a:xfrm>
          <a:prstGeom prst="roundRect">
            <a:avLst>
              <a:gd fmla="val 2520" name="adj"/>
            </a:avLst>
          </a:prstGeom>
          <a:solidFill>
            <a:srgbClr val="7D8B99"/>
          </a:solidFill>
          <a:ln cap="flat" cmpd="sng" w="19050">
            <a:solidFill>
              <a:schemeClr val="lt1"/>
            </a:solidFill>
            <a:prstDash val="solid"/>
            <a:round/>
            <a:headEnd len="sm" w="sm" type="none"/>
            <a:tailEnd len="sm" w="sm" type="none"/>
          </a:ln>
        </p:spPr>
      </p:sp>
      <p:sp>
        <p:nvSpPr>
          <p:cNvPr id="265" name="Google Shape;265;p45"/>
          <p:cNvSpPr/>
          <p:nvPr>
            <p:ph idx="4" type="pic"/>
          </p:nvPr>
        </p:nvSpPr>
        <p:spPr>
          <a:xfrm>
            <a:off x="3651457" y="1260376"/>
            <a:ext cx="1830000" cy="1828800"/>
          </a:xfrm>
          <a:prstGeom prst="roundRect">
            <a:avLst>
              <a:gd fmla="val 2520" name="adj"/>
            </a:avLst>
          </a:prstGeom>
          <a:solidFill>
            <a:srgbClr val="7D8B99"/>
          </a:solidFill>
          <a:ln cap="flat" cmpd="sng" w="19050">
            <a:solidFill>
              <a:schemeClr val="lt1"/>
            </a:solidFill>
            <a:prstDash val="solid"/>
            <a:round/>
            <a:headEnd len="sm" w="sm" type="none"/>
            <a:tailEnd len="sm" w="sm" type="none"/>
          </a:ln>
        </p:spPr>
      </p:sp>
      <p:sp>
        <p:nvSpPr>
          <p:cNvPr id="266" name="Google Shape;266;p45"/>
          <p:cNvSpPr txBox="1"/>
          <p:nvPr>
            <p:ph idx="11" type="ftr"/>
          </p:nvPr>
        </p:nvSpPr>
        <p:spPr>
          <a:xfrm>
            <a:off x="27432" y="4818888"/>
            <a:ext cx="22053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888C9E"/>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7" name="Google Shape;267;p45"/>
          <p:cNvSpPr txBox="1"/>
          <p:nvPr>
            <p:ph idx="1" type="body"/>
          </p:nvPr>
        </p:nvSpPr>
        <p:spPr>
          <a:xfrm>
            <a:off x="469447" y="3218207"/>
            <a:ext cx="2743200" cy="338700"/>
          </a:xfrm>
          <a:prstGeom prst="rect">
            <a:avLst/>
          </a:prstGeom>
          <a:noFill/>
          <a:ln>
            <a:noFill/>
          </a:ln>
        </p:spPr>
        <p:txBody>
          <a:bodyPr anchorCtr="0" anchor="b" bIns="45700" lIns="91425" spcFirstLastPara="1" rIns="91425" wrap="square" tIns="45700">
            <a:spAutoFit/>
          </a:bodyPr>
          <a:lstStyle>
            <a:lvl1pPr indent="-228600" lvl="0" marL="457200" algn="ctr">
              <a:lnSpc>
                <a:spcPct val="100000"/>
              </a:lnSpc>
              <a:spcBef>
                <a:spcPts val="0"/>
              </a:spcBef>
              <a:spcAft>
                <a:spcPts val="0"/>
              </a:spcAft>
              <a:buSzPts val="1600"/>
              <a:buFont typeface="Archivo"/>
              <a:buNone/>
              <a:defRPr b="1" i="0" sz="1600">
                <a:solidFill>
                  <a:schemeClr val="dk1"/>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8" name="Google Shape;268;p45"/>
          <p:cNvSpPr txBox="1"/>
          <p:nvPr>
            <p:ph idx="5" type="body"/>
          </p:nvPr>
        </p:nvSpPr>
        <p:spPr>
          <a:xfrm>
            <a:off x="469447" y="3506871"/>
            <a:ext cx="2743200" cy="2769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0"/>
              </a:spcBef>
              <a:spcAft>
                <a:spcPts val="0"/>
              </a:spcAft>
              <a:buSzPts val="1200"/>
              <a:buFont typeface="Archivo"/>
              <a:buNone/>
              <a:defRPr sz="1200">
                <a:solidFill>
                  <a:schemeClr val="dk1"/>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9" name="Google Shape;269;p45"/>
          <p:cNvSpPr txBox="1"/>
          <p:nvPr>
            <p:ph idx="6" type="body"/>
          </p:nvPr>
        </p:nvSpPr>
        <p:spPr>
          <a:xfrm>
            <a:off x="469447" y="3812884"/>
            <a:ext cx="2743200" cy="2616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0"/>
              </a:spcBef>
              <a:spcAft>
                <a:spcPts val="0"/>
              </a:spcAft>
              <a:buSzPts val="1100"/>
              <a:buFont typeface="Archivo"/>
              <a:buNone/>
              <a:defRPr sz="1100">
                <a:solidFill>
                  <a:schemeClr val="dk2"/>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0" name="Google Shape;270;p45"/>
          <p:cNvSpPr txBox="1"/>
          <p:nvPr>
            <p:ph idx="7" type="body"/>
          </p:nvPr>
        </p:nvSpPr>
        <p:spPr>
          <a:xfrm>
            <a:off x="3194919" y="3218207"/>
            <a:ext cx="2743200" cy="338700"/>
          </a:xfrm>
          <a:prstGeom prst="rect">
            <a:avLst/>
          </a:prstGeom>
          <a:noFill/>
          <a:ln>
            <a:noFill/>
          </a:ln>
        </p:spPr>
        <p:txBody>
          <a:bodyPr anchorCtr="0" anchor="b" bIns="45700" lIns="91425" spcFirstLastPara="1" rIns="91425" wrap="square" tIns="45700">
            <a:spAutoFit/>
          </a:bodyPr>
          <a:lstStyle>
            <a:lvl1pPr indent="-228600" lvl="0" marL="457200" algn="ctr">
              <a:lnSpc>
                <a:spcPct val="100000"/>
              </a:lnSpc>
              <a:spcBef>
                <a:spcPts val="0"/>
              </a:spcBef>
              <a:spcAft>
                <a:spcPts val="0"/>
              </a:spcAft>
              <a:buSzPts val="1600"/>
              <a:buFont typeface="Archivo"/>
              <a:buNone/>
              <a:defRPr b="1" i="0" sz="1600">
                <a:solidFill>
                  <a:schemeClr val="dk1"/>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1" name="Google Shape;271;p45"/>
          <p:cNvSpPr txBox="1"/>
          <p:nvPr>
            <p:ph idx="8" type="body"/>
          </p:nvPr>
        </p:nvSpPr>
        <p:spPr>
          <a:xfrm>
            <a:off x="3194919" y="3506871"/>
            <a:ext cx="2743200" cy="2769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0"/>
              </a:spcBef>
              <a:spcAft>
                <a:spcPts val="0"/>
              </a:spcAft>
              <a:buSzPts val="1200"/>
              <a:buFont typeface="Archivo"/>
              <a:buNone/>
              <a:defRPr sz="1200">
                <a:solidFill>
                  <a:schemeClr val="dk1"/>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2" name="Google Shape;272;p45"/>
          <p:cNvSpPr txBox="1"/>
          <p:nvPr>
            <p:ph idx="9" type="body"/>
          </p:nvPr>
        </p:nvSpPr>
        <p:spPr>
          <a:xfrm>
            <a:off x="3194919" y="3812884"/>
            <a:ext cx="2743200" cy="2616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0"/>
              </a:spcBef>
              <a:spcAft>
                <a:spcPts val="0"/>
              </a:spcAft>
              <a:buSzPts val="1100"/>
              <a:buFont typeface="Archivo"/>
              <a:buNone/>
              <a:defRPr sz="1100">
                <a:solidFill>
                  <a:schemeClr val="dk2"/>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3" name="Google Shape;273;p45"/>
          <p:cNvSpPr txBox="1"/>
          <p:nvPr>
            <p:ph idx="13" type="body"/>
          </p:nvPr>
        </p:nvSpPr>
        <p:spPr>
          <a:xfrm>
            <a:off x="6007033" y="3218207"/>
            <a:ext cx="2743200" cy="338700"/>
          </a:xfrm>
          <a:prstGeom prst="rect">
            <a:avLst/>
          </a:prstGeom>
          <a:noFill/>
          <a:ln>
            <a:noFill/>
          </a:ln>
        </p:spPr>
        <p:txBody>
          <a:bodyPr anchorCtr="0" anchor="b" bIns="45700" lIns="91425" spcFirstLastPara="1" rIns="91425" wrap="square" tIns="45700">
            <a:spAutoFit/>
          </a:bodyPr>
          <a:lstStyle>
            <a:lvl1pPr indent="-228600" lvl="0" marL="457200" algn="ctr">
              <a:lnSpc>
                <a:spcPct val="100000"/>
              </a:lnSpc>
              <a:spcBef>
                <a:spcPts val="0"/>
              </a:spcBef>
              <a:spcAft>
                <a:spcPts val="0"/>
              </a:spcAft>
              <a:buSzPts val="1600"/>
              <a:buFont typeface="Archivo"/>
              <a:buNone/>
              <a:defRPr b="1" i="0" sz="1600">
                <a:solidFill>
                  <a:schemeClr val="dk1"/>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4" name="Google Shape;274;p45"/>
          <p:cNvSpPr txBox="1"/>
          <p:nvPr>
            <p:ph idx="14" type="body"/>
          </p:nvPr>
        </p:nvSpPr>
        <p:spPr>
          <a:xfrm>
            <a:off x="6007033" y="3506871"/>
            <a:ext cx="2743200" cy="2769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0"/>
              </a:spcBef>
              <a:spcAft>
                <a:spcPts val="0"/>
              </a:spcAft>
              <a:buSzPts val="1200"/>
              <a:buFont typeface="Archivo"/>
              <a:buNone/>
              <a:defRPr sz="1200">
                <a:solidFill>
                  <a:schemeClr val="dk1"/>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5" name="Google Shape;275;p45"/>
          <p:cNvSpPr txBox="1"/>
          <p:nvPr>
            <p:ph idx="15" type="body"/>
          </p:nvPr>
        </p:nvSpPr>
        <p:spPr>
          <a:xfrm>
            <a:off x="6007033" y="3812884"/>
            <a:ext cx="2743200" cy="261600"/>
          </a:xfrm>
          <a:prstGeom prst="rect">
            <a:avLst/>
          </a:prstGeom>
          <a:noFill/>
          <a:ln>
            <a:noFill/>
          </a:ln>
        </p:spPr>
        <p:txBody>
          <a:bodyPr anchorCtr="0" anchor="t" bIns="45700" lIns="91425" spcFirstLastPara="1" rIns="91425" wrap="square" tIns="45700">
            <a:spAutoFit/>
          </a:bodyPr>
          <a:lstStyle>
            <a:lvl1pPr indent="-228600" lvl="0" marL="457200" algn="ctr">
              <a:lnSpc>
                <a:spcPct val="100000"/>
              </a:lnSpc>
              <a:spcBef>
                <a:spcPts val="0"/>
              </a:spcBef>
              <a:spcAft>
                <a:spcPts val="0"/>
              </a:spcAft>
              <a:buSzPts val="1100"/>
              <a:buFont typeface="Archivo"/>
              <a:buNone/>
              <a:defRPr sz="1100">
                <a:solidFill>
                  <a:schemeClr val="dk2"/>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_Four">
  <p:cSld name="Intro_Four">
    <p:spTree>
      <p:nvGrpSpPr>
        <p:cNvPr id="276" name="Shape 276"/>
        <p:cNvGrpSpPr/>
        <p:nvPr/>
      </p:nvGrpSpPr>
      <p:grpSpPr>
        <a:xfrm>
          <a:off x="0" y="0"/>
          <a:ext cx="0" cy="0"/>
          <a:chOff x="0" y="0"/>
          <a:chExt cx="0" cy="0"/>
        </a:xfrm>
      </p:grpSpPr>
      <p:pic>
        <p:nvPicPr>
          <p:cNvPr id="277" name="Google Shape;277;p46"/>
          <p:cNvPicPr preferRelativeResize="0"/>
          <p:nvPr/>
        </p:nvPicPr>
        <p:blipFill rotWithShape="1">
          <a:blip r:embed="rId2">
            <a:alphaModFix/>
          </a:blip>
          <a:srcRect b="18082" l="0" r="18630" t="0"/>
          <a:stretch/>
        </p:blipFill>
        <p:spPr>
          <a:xfrm>
            <a:off x="-1" y="0"/>
            <a:ext cx="9144001" cy="5143500"/>
          </a:xfrm>
          <a:prstGeom prst="rect">
            <a:avLst/>
          </a:prstGeom>
          <a:noFill/>
          <a:ln>
            <a:noFill/>
          </a:ln>
        </p:spPr>
      </p:pic>
      <p:sp>
        <p:nvSpPr>
          <p:cNvPr id="278" name="Google Shape;278;p46"/>
          <p:cNvSpPr/>
          <p:nvPr>
            <p:ph idx="2" type="pic"/>
          </p:nvPr>
        </p:nvSpPr>
        <p:spPr>
          <a:xfrm>
            <a:off x="659684" y="788803"/>
            <a:ext cx="1509900" cy="1508700"/>
          </a:xfrm>
          <a:prstGeom prst="roundRect">
            <a:avLst>
              <a:gd fmla="val 2878" name="adj"/>
            </a:avLst>
          </a:prstGeom>
          <a:solidFill>
            <a:srgbClr val="7D8B99"/>
          </a:solidFill>
          <a:ln cap="flat" cmpd="sng" w="19050">
            <a:solidFill>
              <a:schemeClr val="lt1"/>
            </a:solidFill>
            <a:prstDash val="solid"/>
            <a:round/>
            <a:headEnd len="sm" w="sm" type="none"/>
            <a:tailEnd len="sm" w="sm" type="none"/>
          </a:ln>
        </p:spPr>
      </p:sp>
      <p:sp>
        <p:nvSpPr>
          <p:cNvPr id="279" name="Google Shape;279;p46"/>
          <p:cNvSpPr/>
          <p:nvPr>
            <p:ph idx="3" type="pic"/>
          </p:nvPr>
        </p:nvSpPr>
        <p:spPr>
          <a:xfrm>
            <a:off x="659395" y="2880110"/>
            <a:ext cx="1509900" cy="1508700"/>
          </a:xfrm>
          <a:prstGeom prst="roundRect">
            <a:avLst>
              <a:gd fmla="val 2878" name="adj"/>
            </a:avLst>
          </a:prstGeom>
          <a:solidFill>
            <a:srgbClr val="7D8B99"/>
          </a:solidFill>
          <a:ln cap="flat" cmpd="sng" w="19050">
            <a:solidFill>
              <a:schemeClr val="lt1"/>
            </a:solidFill>
            <a:prstDash val="solid"/>
            <a:round/>
            <a:headEnd len="sm" w="sm" type="none"/>
            <a:tailEnd len="sm" w="sm" type="none"/>
          </a:ln>
        </p:spPr>
      </p:sp>
      <p:sp>
        <p:nvSpPr>
          <p:cNvPr id="280" name="Google Shape;280;p46"/>
          <p:cNvSpPr/>
          <p:nvPr>
            <p:ph idx="4" type="pic"/>
          </p:nvPr>
        </p:nvSpPr>
        <p:spPr>
          <a:xfrm>
            <a:off x="4609129" y="788803"/>
            <a:ext cx="1509900" cy="1508700"/>
          </a:xfrm>
          <a:prstGeom prst="roundRect">
            <a:avLst>
              <a:gd fmla="val 2878" name="adj"/>
            </a:avLst>
          </a:prstGeom>
          <a:solidFill>
            <a:srgbClr val="7D8B99"/>
          </a:solidFill>
          <a:ln cap="flat" cmpd="sng" w="19050">
            <a:solidFill>
              <a:schemeClr val="lt1"/>
            </a:solidFill>
            <a:prstDash val="solid"/>
            <a:round/>
            <a:headEnd len="sm" w="sm" type="none"/>
            <a:tailEnd len="sm" w="sm" type="none"/>
          </a:ln>
        </p:spPr>
      </p:sp>
      <p:sp>
        <p:nvSpPr>
          <p:cNvPr id="281" name="Google Shape;281;p46"/>
          <p:cNvSpPr txBox="1"/>
          <p:nvPr>
            <p:ph idx="11" type="ftr"/>
          </p:nvPr>
        </p:nvSpPr>
        <p:spPr>
          <a:xfrm>
            <a:off x="27432" y="4818888"/>
            <a:ext cx="22053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888C9E"/>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82" name="Google Shape;282;p46"/>
          <p:cNvSpPr txBox="1"/>
          <p:nvPr>
            <p:ph idx="1" type="body"/>
          </p:nvPr>
        </p:nvSpPr>
        <p:spPr>
          <a:xfrm>
            <a:off x="2249424" y="1106424"/>
            <a:ext cx="2048400" cy="338700"/>
          </a:xfrm>
          <a:prstGeom prst="rect">
            <a:avLst/>
          </a:prstGeom>
          <a:noFill/>
          <a:ln>
            <a:noFill/>
          </a:ln>
        </p:spPr>
        <p:txBody>
          <a:bodyPr anchorCtr="0" anchor="b" bIns="45700" lIns="91425" spcFirstLastPara="1" rIns="91425" wrap="square" tIns="45700">
            <a:spAutoFit/>
          </a:bodyPr>
          <a:lstStyle>
            <a:lvl1pPr indent="-228600" lvl="0" marL="457200" algn="l">
              <a:lnSpc>
                <a:spcPct val="100000"/>
              </a:lnSpc>
              <a:spcBef>
                <a:spcPts val="600"/>
              </a:spcBef>
              <a:spcAft>
                <a:spcPts val="0"/>
              </a:spcAft>
              <a:buSzPts val="1600"/>
              <a:buFont typeface="Archivo"/>
              <a:buNone/>
              <a:defRPr b="1" i="0" sz="1600">
                <a:solidFill>
                  <a:schemeClr val="dk1"/>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3" name="Google Shape;283;p46"/>
          <p:cNvSpPr txBox="1"/>
          <p:nvPr>
            <p:ph idx="5" type="body"/>
          </p:nvPr>
        </p:nvSpPr>
        <p:spPr>
          <a:xfrm>
            <a:off x="2249424" y="1371600"/>
            <a:ext cx="2048400" cy="2769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600"/>
              </a:spcBef>
              <a:spcAft>
                <a:spcPts val="0"/>
              </a:spcAft>
              <a:buSzPts val="1200"/>
              <a:buFont typeface="Archivo"/>
              <a:buNone/>
              <a:defRPr sz="1200">
                <a:solidFill>
                  <a:schemeClr val="dk1"/>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4" name="Google Shape;284;p46"/>
          <p:cNvSpPr txBox="1"/>
          <p:nvPr>
            <p:ph idx="6" type="body"/>
          </p:nvPr>
        </p:nvSpPr>
        <p:spPr>
          <a:xfrm>
            <a:off x="2249424" y="1661962"/>
            <a:ext cx="2048400" cy="2307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600"/>
              </a:spcBef>
              <a:spcAft>
                <a:spcPts val="0"/>
              </a:spcAft>
              <a:buSzPts val="900"/>
              <a:buFont typeface="Archivo"/>
              <a:buNone/>
              <a:defRPr sz="900">
                <a:solidFill>
                  <a:schemeClr val="dk2"/>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5" name="Google Shape;285;p46"/>
          <p:cNvSpPr txBox="1"/>
          <p:nvPr>
            <p:ph idx="7" type="body"/>
          </p:nvPr>
        </p:nvSpPr>
        <p:spPr>
          <a:xfrm>
            <a:off x="2249424" y="3200400"/>
            <a:ext cx="2048400" cy="338700"/>
          </a:xfrm>
          <a:prstGeom prst="rect">
            <a:avLst/>
          </a:prstGeom>
          <a:noFill/>
          <a:ln>
            <a:noFill/>
          </a:ln>
        </p:spPr>
        <p:txBody>
          <a:bodyPr anchorCtr="0" anchor="b" bIns="45700" lIns="91425" spcFirstLastPara="1" rIns="91425" wrap="square" tIns="45700">
            <a:spAutoFit/>
          </a:bodyPr>
          <a:lstStyle>
            <a:lvl1pPr indent="-228600" lvl="0" marL="457200" algn="l">
              <a:lnSpc>
                <a:spcPct val="100000"/>
              </a:lnSpc>
              <a:spcBef>
                <a:spcPts val="600"/>
              </a:spcBef>
              <a:spcAft>
                <a:spcPts val="0"/>
              </a:spcAft>
              <a:buSzPts val="1600"/>
              <a:buFont typeface="Archivo"/>
              <a:buNone/>
              <a:defRPr b="1" i="0" sz="1600">
                <a:solidFill>
                  <a:schemeClr val="dk1"/>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6" name="Google Shape;286;p46"/>
          <p:cNvSpPr txBox="1"/>
          <p:nvPr>
            <p:ph idx="8" type="body"/>
          </p:nvPr>
        </p:nvSpPr>
        <p:spPr>
          <a:xfrm>
            <a:off x="2249424" y="3456432"/>
            <a:ext cx="2048400" cy="2769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600"/>
              </a:spcBef>
              <a:spcAft>
                <a:spcPts val="0"/>
              </a:spcAft>
              <a:buSzPts val="1200"/>
              <a:buFont typeface="Archivo"/>
              <a:buNone/>
              <a:defRPr sz="1200">
                <a:solidFill>
                  <a:schemeClr val="dk1"/>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7" name="Google Shape;287;p46"/>
          <p:cNvSpPr txBox="1"/>
          <p:nvPr>
            <p:ph idx="9" type="body"/>
          </p:nvPr>
        </p:nvSpPr>
        <p:spPr>
          <a:xfrm>
            <a:off x="2249424" y="3755938"/>
            <a:ext cx="2048400" cy="2307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600"/>
              </a:spcBef>
              <a:spcAft>
                <a:spcPts val="0"/>
              </a:spcAft>
              <a:buSzPts val="900"/>
              <a:buFont typeface="Archivo"/>
              <a:buNone/>
              <a:defRPr sz="900">
                <a:solidFill>
                  <a:schemeClr val="dk2"/>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8" name="Google Shape;288;p46"/>
          <p:cNvSpPr txBox="1"/>
          <p:nvPr>
            <p:ph idx="13" type="body"/>
          </p:nvPr>
        </p:nvSpPr>
        <p:spPr>
          <a:xfrm>
            <a:off x="6202124" y="1106424"/>
            <a:ext cx="2048400" cy="338700"/>
          </a:xfrm>
          <a:prstGeom prst="rect">
            <a:avLst/>
          </a:prstGeom>
          <a:noFill/>
          <a:ln>
            <a:noFill/>
          </a:ln>
        </p:spPr>
        <p:txBody>
          <a:bodyPr anchorCtr="0" anchor="b" bIns="45700" lIns="91425" spcFirstLastPara="1" rIns="91425" wrap="square" tIns="45700">
            <a:spAutoFit/>
          </a:bodyPr>
          <a:lstStyle>
            <a:lvl1pPr indent="-228600" lvl="0" marL="457200" algn="l">
              <a:lnSpc>
                <a:spcPct val="100000"/>
              </a:lnSpc>
              <a:spcBef>
                <a:spcPts val="600"/>
              </a:spcBef>
              <a:spcAft>
                <a:spcPts val="0"/>
              </a:spcAft>
              <a:buSzPts val="1600"/>
              <a:buFont typeface="Archivo"/>
              <a:buNone/>
              <a:defRPr b="1" i="0" sz="1600">
                <a:solidFill>
                  <a:schemeClr val="dk1"/>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9" name="Google Shape;289;p46"/>
          <p:cNvSpPr txBox="1"/>
          <p:nvPr>
            <p:ph idx="14" type="body"/>
          </p:nvPr>
        </p:nvSpPr>
        <p:spPr>
          <a:xfrm>
            <a:off x="6202124" y="1371600"/>
            <a:ext cx="2048400" cy="2769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600"/>
              </a:spcBef>
              <a:spcAft>
                <a:spcPts val="0"/>
              </a:spcAft>
              <a:buSzPts val="1200"/>
              <a:buFont typeface="Archivo"/>
              <a:buNone/>
              <a:defRPr sz="1200">
                <a:solidFill>
                  <a:schemeClr val="dk1"/>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0" name="Google Shape;290;p46"/>
          <p:cNvSpPr txBox="1"/>
          <p:nvPr>
            <p:ph idx="15" type="body"/>
          </p:nvPr>
        </p:nvSpPr>
        <p:spPr>
          <a:xfrm>
            <a:off x="6202124" y="1661962"/>
            <a:ext cx="2048400" cy="2307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600"/>
              </a:spcBef>
              <a:spcAft>
                <a:spcPts val="0"/>
              </a:spcAft>
              <a:buSzPts val="900"/>
              <a:buFont typeface="Archivo"/>
              <a:buNone/>
              <a:defRPr sz="900">
                <a:solidFill>
                  <a:schemeClr val="dk2"/>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1" name="Google Shape;291;p46"/>
          <p:cNvSpPr/>
          <p:nvPr>
            <p:ph idx="16" type="pic"/>
          </p:nvPr>
        </p:nvSpPr>
        <p:spPr>
          <a:xfrm>
            <a:off x="4609129" y="2880399"/>
            <a:ext cx="1509900" cy="1508700"/>
          </a:xfrm>
          <a:prstGeom prst="roundRect">
            <a:avLst>
              <a:gd fmla="val 2878" name="adj"/>
            </a:avLst>
          </a:prstGeom>
          <a:solidFill>
            <a:srgbClr val="7D8B99"/>
          </a:solidFill>
          <a:ln cap="flat" cmpd="sng" w="19050">
            <a:solidFill>
              <a:schemeClr val="lt1"/>
            </a:solidFill>
            <a:prstDash val="solid"/>
            <a:round/>
            <a:headEnd len="sm" w="sm" type="none"/>
            <a:tailEnd len="sm" w="sm" type="none"/>
          </a:ln>
        </p:spPr>
      </p:sp>
      <p:sp>
        <p:nvSpPr>
          <p:cNvPr id="292" name="Google Shape;292;p46"/>
          <p:cNvSpPr txBox="1"/>
          <p:nvPr>
            <p:ph idx="17" type="body"/>
          </p:nvPr>
        </p:nvSpPr>
        <p:spPr>
          <a:xfrm>
            <a:off x="6202124" y="3200400"/>
            <a:ext cx="2048400" cy="338700"/>
          </a:xfrm>
          <a:prstGeom prst="rect">
            <a:avLst/>
          </a:prstGeom>
          <a:noFill/>
          <a:ln>
            <a:noFill/>
          </a:ln>
        </p:spPr>
        <p:txBody>
          <a:bodyPr anchorCtr="0" anchor="b" bIns="45700" lIns="91425" spcFirstLastPara="1" rIns="91425" wrap="square" tIns="45700">
            <a:spAutoFit/>
          </a:bodyPr>
          <a:lstStyle>
            <a:lvl1pPr indent="-228600" lvl="0" marL="457200" algn="l">
              <a:lnSpc>
                <a:spcPct val="100000"/>
              </a:lnSpc>
              <a:spcBef>
                <a:spcPts val="600"/>
              </a:spcBef>
              <a:spcAft>
                <a:spcPts val="0"/>
              </a:spcAft>
              <a:buSzPts val="1600"/>
              <a:buFont typeface="Archivo"/>
              <a:buNone/>
              <a:defRPr b="1" i="0" sz="1600">
                <a:solidFill>
                  <a:schemeClr val="dk1"/>
                </a:solidFill>
                <a:latin typeface="Archivo"/>
                <a:ea typeface="Archivo"/>
                <a:cs typeface="Archivo"/>
                <a:sym typeface="Archivo"/>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3" name="Google Shape;293;p46"/>
          <p:cNvSpPr txBox="1"/>
          <p:nvPr>
            <p:ph idx="18" type="body"/>
          </p:nvPr>
        </p:nvSpPr>
        <p:spPr>
          <a:xfrm>
            <a:off x="6202124" y="3456432"/>
            <a:ext cx="2048400" cy="2769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600"/>
              </a:spcBef>
              <a:spcAft>
                <a:spcPts val="0"/>
              </a:spcAft>
              <a:buSzPts val="1200"/>
              <a:buFont typeface="Archivo"/>
              <a:buNone/>
              <a:defRPr sz="1200">
                <a:solidFill>
                  <a:schemeClr val="dk1"/>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4" name="Google Shape;294;p46"/>
          <p:cNvSpPr txBox="1"/>
          <p:nvPr>
            <p:ph idx="19" type="body"/>
          </p:nvPr>
        </p:nvSpPr>
        <p:spPr>
          <a:xfrm>
            <a:off x="6202124" y="3755938"/>
            <a:ext cx="2048400" cy="23070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600"/>
              </a:spcBef>
              <a:spcAft>
                <a:spcPts val="0"/>
              </a:spcAft>
              <a:buSzPts val="900"/>
              <a:buFont typeface="Archivo"/>
              <a:buNone/>
              <a:defRPr sz="900">
                <a:solidFill>
                  <a:schemeClr val="dk2"/>
                </a:solidFill>
              </a:defRPr>
            </a:lvl1pPr>
            <a:lvl2pPr indent="-228600" lvl="1" marL="914400" algn="l">
              <a:lnSpc>
                <a:spcPct val="100000"/>
              </a:lnSpc>
              <a:spcBef>
                <a:spcPts val="600"/>
              </a:spcBef>
              <a:spcAft>
                <a:spcPts val="0"/>
              </a:spcAft>
              <a:buSzPts val="1100"/>
              <a:buFont typeface="Archivo"/>
              <a:buNone/>
              <a:defRPr sz="1100"/>
            </a:lvl2pPr>
            <a:lvl3pPr indent="-228600" lvl="2" marL="1371600" algn="l">
              <a:lnSpc>
                <a:spcPct val="100000"/>
              </a:lnSpc>
              <a:spcBef>
                <a:spcPts val="600"/>
              </a:spcBef>
              <a:spcAft>
                <a:spcPts val="0"/>
              </a:spcAft>
              <a:buSzPts val="1100"/>
              <a:buFont typeface="Archivo"/>
              <a:buNone/>
              <a:defRPr sz="1100"/>
            </a:lvl3pPr>
            <a:lvl4pPr indent="-228600" lvl="3" marL="1828800" algn="l">
              <a:spcBef>
                <a:spcPts val="60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Alt">
  <p:cSld name="Title Only_Alt">
    <p:spTree>
      <p:nvGrpSpPr>
        <p:cNvPr id="295" name="Shape 295"/>
        <p:cNvGrpSpPr/>
        <p:nvPr/>
      </p:nvGrpSpPr>
      <p:grpSpPr>
        <a:xfrm>
          <a:off x="0" y="0"/>
          <a:ext cx="0" cy="0"/>
          <a:chOff x="0" y="0"/>
          <a:chExt cx="0" cy="0"/>
        </a:xfrm>
      </p:grpSpPr>
      <p:pic>
        <p:nvPicPr>
          <p:cNvPr id="296" name="Google Shape;296;p47"/>
          <p:cNvPicPr preferRelativeResize="0"/>
          <p:nvPr/>
        </p:nvPicPr>
        <p:blipFill rotWithShape="1">
          <a:blip r:embed="rId2">
            <a:alphaModFix/>
          </a:blip>
          <a:srcRect b="38102" l="0" r="0" t="0"/>
          <a:stretch/>
        </p:blipFill>
        <p:spPr>
          <a:xfrm>
            <a:off x="0" y="1"/>
            <a:ext cx="9143999" cy="5143500"/>
          </a:xfrm>
          <a:prstGeom prst="rect">
            <a:avLst/>
          </a:prstGeom>
          <a:noFill/>
          <a:ln>
            <a:noFill/>
          </a:ln>
        </p:spPr>
      </p:pic>
      <p:sp>
        <p:nvSpPr>
          <p:cNvPr id="297" name="Google Shape;297;p47"/>
          <p:cNvSpPr txBox="1"/>
          <p:nvPr>
            <p:ph type="title"/>
          </p:nvPr>
        </p:nvSpPr>
        <p:spPr>
          <a:xfrm>
            <a:off x="457200" y="374904"/>
            <a:ext cx="8229600" cy="480000"/>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rgbClr val="0F2E66"/>
              </a:buClr>
              <a:buSzPts val="2800"/>
              <a:buFont typeface="Archivo"/>
              <a:buNone/>
              <a:defRPr b="1" sz="2800">
                <a:solidFill>
                  <a:srgbClr val="0F2E66"/>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8" name="Google Shape;298;p47"/>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Headline_Alt">
  <p:cSld name="1/2 Headline_Alt">
    <p:spTree>
      <p:nvGrpSpPr>
        <p:cNvPr id="299" name="Shape 299"/>
        <p:cNvGrpSpPr/>
        <p:nvPr/>
      </p:nvGrpSpPr>
      <p:grpSpPr>
        <a:xfrm>
          <a:off x="0" y="0"/>
          <a:ext cx="0" cy="0"/>
          <a:chOff x="0" y="0"/>
          <a:chExt cx="0" cy="0"/>
        </a:xfrm>
      </p:grpSpPr>
      <p:pic>
        <p:nvPicPr>
          <p:cNvPr id="300" name="Google Shape;300;p48"/>
          <p:cNvPicPr preferRelativeResize="0"/>
          <p:nvPr/>
        </p:nvPicPr>
        <p:blipFill rotWithShape="1">
          <a:blip r:embed="rId2">
            <a:alphaModFix/>
          </a:blip>
          <a:srcRect b="38102" l="0" r="0" t="0"/>
          <a:stretch/>
        </p:blipFill>
        <p:spPr>
          <a:xfrm>
            <a:off x="0" y="1"/>
            <a:ext cx="9143999" cy="5143500"/>
          </a:xfrm>
          <a:prstGeom prst="rect">
            <a:avLst/>
          </a:prstGeom>
          <a:noFill/>
          <a:ln>
            <a:noFill/>
          </a:ln>
        </p:spPr>
      </p:pic>
      <p:sp>
        <p:nvSpPr>
          <p:cNvPr id="301" name="Google Shape;301;p48"/>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2" name="Google Shape;302;p48"/>
          <p:cNvSpPr txBox="1"/>
          <p:nvPr>
            <p:ph type="title"/>
          </p:nvPr>
        </p:nvSpPr>
        <p:spPr>
          <a:xfrm>
            <a:off x="457200" y="374904"/>
            <a:ext cx="3383400" cy="867900"/>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rgbClr val="0F2E66"/>
              </a:buClr>
              <a:buSzPts val="2800"/>
              <a:buFont typeface="Archivo"/>
              <a:buNone/>
              <a:defRPr b="1" sz="2800">
                <a:solidFill>
                  <a:srgbClr val="0F2E66"/>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Photos">
  <p:cSld name="3-Photos">
    <p:spTree>
      <p:nvGrpSpPr>
        <p:cNvPr id="303" name="Shape 303"/>
        <p:cNvGrpSpPr/>
        <p:nvPr/>
      </p:nvGrpSpPr>
      <p:grpSpPr>
        <a:xfrm>
          <a:off x="0" y="0"/>
          <a:ext cx="0" cy="0"/>
          <a:chOff x="0" y="0"/>
          <a:chExt cx="0" cy="0"/>
        </a:xfrm>
      </p:grpSpPr>
      <p:sp>
        <p:nvSpPr>
          <p:cNvPr id="304" name="Google Shape;304;p49"/>
          <p:cNvSpPr txBox="1"/>
          <p:nvPr>
            <p:ph type="title"/>
          </p:nvPr>
        </p:nvSpPr>
        <p:spPr>
          <a:xfrm>
            <a:off x="457200" y="372745"/>
            <a:ext cx="8229600" cy="480000"/>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rgbClr val="0F2E66"/>
              </a:buClr>
              <a:buSzPts val="2800"/>
              <a:buFont typeface="Archivo"/>
              <a:buNone/>
              <a:defRPr b="1" sz="2800">
                <a:solidFill>
                  <a:srgbClr val="0F2E66"/>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5" name="Google Shape;305;p49"/>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6" name="Google Shape;306;p49"/>
          <p:cNvSpPr/>
          <p:nvPr>
            <p:ph idx="2" type="pic"/>
          </p:nvPr>
        </p:nvSpPr>
        <p:spPr>
          <a:xfrm>
            <a:off x="3311087" y="1751834"/>
            <a:ext cx="2528700" cy="1785900"/>
          </a:xfrm>
          <a:prstGeom prst="roundRect">
            <a:avLst>
              <a:gd fmla="val 1907" name="adj"/>
            </a:avLst>
          </a:prstGeom>
          <a:solidFill>
            <a:srgbClr val="7D8B99"/>
          </a:solidFill>
          <a:ln>
            <a:noFill/>
          </a:ln>
        </p:spPr>
      </p:sp>
      <p:sp>
        <p:nvSpPr>
          <p:cNvPr id="307" name="Google Shape;307;p49"/>
          <p:cNvSpPr/>
          <p:nvPr>
            <p:ph idx="3" type="pic"/>
          </p:nvPr>
        </p:nvSpPr>
        <p:spPr>
          <a:xfrm>
            <a:off x="6063812" y="1751834"/>
            <a:ext cx="2528700" cy="1785900"/>
          </a:xfrm>
          <a:prstGeom prst="roundRect">
            <a:avLst>
              <a:gd fmla="val 1907" name="adj"/>
            </a:avLst>
          </a:prstGeom>
          <a:solidFill>
            <a:srgbClr val="7D8B99"/>
          </a:solidFill>
          <a:ln>
            <a:noFill/>
          </a:ln>
        </p:spPr>
      </p:sp>
      <p:sp>
        <p:nvSpPr>
          <p:cNvPr id="308" name="Google Shape;308;p49"/>
          <p:cNvSpPr/>
          <p:nvPr>
            <p:ph idx="4" type="pic"/>
          </p:nvPr>
        </p:nvSpPr>
        <p:spPr>
          <a:xfrm>
            <a:off x="548837" y="1751834"/>
            <a:ext cx="2528700" cy="1785900"/>
          </a:xfrm>
          <a:prstGeom prst="roundRect">
            <a:avLst>
              <a:gd fmla="val 1907" name="adj"/>
            </a:avLst>
          </a:prstGeom>
          <a:solidFill>
            <a:srgbClr val="7D8B99"/>
          </a:solidFill>
          <a:ln>
            <a:noFill/>
          </a:ln>
        </p:spPr>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Left">
  <p:cSld name="Photo-Left">
    <p:spTree>
      <p:nvGrpSpPr>
        <p:cNvPr id="309" name="Shape 309"/>
        <p:cNvGrpSpPr/>
        <p:nvPr/>
      </p:nvGrpSpPr>
      <p:grpSpPr>
        <a:xfrm>
          <a:off x="0" y="0"/>
          <a:ext cx="0" cy="0"/>
          <a:chOff x="0" y="0"/>
          <a:chExt cx="0" cy="0"/>
        </a:xfrm>
      </p:grpSpPr>
      <p:sp>
        <p:nvSpPr>
          <p:cNvPr id="310" name="Google Shape;310;p50"/>
          <p:cNvSpPr/>
          <p:nvPr>
            <p:ph idx="2" type="pic"/>
          </p:nvPr>
        </p:nvSpPr>
        <p:spPr>
          <a:xfrm>
            <a:off x="0" y="0"/>
            <a:ext cx="3834900" cy="5143500"/>
          </a:xfrm>
          <a:prstGeom prst="rect">
            <a:avLst/>
          </a:prstGeom>
          <a:solidFill>
            <a:srgbClr val="7D8B99"/>
          </a:solidFill>
          <a:ln>
            <a:noFill/>
          </a:ln>
        </p:spPr>
      </p:sp>
      <p:sp>
        <p:nvSpPr>
          <p:cNvPr id="311" name="Google Shape;311;p50"/>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12" name="Google Shape;312;p50"/>
          <p:cNvSpPr txBox="1"/>
          <p:nvPr>
            <p:ph type="title"/>
          </p:nvPr>
        </p:nvSpPr>
        <p:spPr>
          <a:xfrm>
            <a:off x="4280174" y="376428"/>
            <a:ext cx="4195500" cy="867900"/>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rgbClr val="0F2E66"/>
              </a:buClr>
              <a:buSzPts val="2800"/>
              <a:buFont typeface="Archivo"/>
              <a:buNone/>
              <a:defRPr b="1" sz="2800">
                <a:solidFill>
                  <a:srgbClr val="0F2E66"/>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Right">
  <p:cSld name="Photo-Right">
    <p:spTree>
      <p:nvGrpSpPr>
        <p:cNvPr id="313" name="Shape 313"/>
        <p:cNvGrpSpPr/>
        <p:nvPr/>
      </p:nvGrpSpPr>
      <p:grpSpPr>
        <a:xfrm>
          <a:off x="0" y="0"/>
          <a:ext cx="0" cy="0"/>
          <a:chOff x="0" y="0"/>
          <a:chExt cx="0" cy="0"/>
        </a:xfrm>
      </p:grpSpPr>
      <p:sp>
        <p:nvSpPr>
          <p:cNvPr id="314" name="Google Shape;314;p51"/>
          <p:cNvSpPr/>
          <p:nvPr>
            <p:ph idx="2" type="pic"/>
          </p:nvPr>
        </p:nvSpPr>
        <p:spPr>
          <a:xfrm>
            <a:off x="5309242" y="0"/>
            <a:ext cx="3834900" cy="5143500"/>
          </a:xfrm>
          <a:prstGeom prst="rect">
            <a:avLst/>
          </a:prstGeom>
          <a:solidFill>
            <a:srgbClr val="7D8B99"/>
          </a:solidFill>
          <a:ln>
            <a:noFill/>
          </a:ln>
        </p:spPr>
      </p:sp>
      <p:sp>
        <p:nvSpPr>
          <p:cNvPr id="315" name="Google Shape;315;p51"/>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16" name="Google Shape;316;p51"/>
          <p:cNvSpPr txBox="1"/>
          <p:nvPr>
            <p:ph type="title"/>
          </p:nvPr>
        </p:nvSpPr>
        <p:spPr>
          <a:xfrm>
            <a:off x="457200" y="374904"/>
            <a:ext cx="4188000" cy="867900"/>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rgbClr val="0F2E66"/>
              </a:buClr>
              <a:buSzPts val="2800"/>
              <a:buFont typeface="Archivo"/>
              <a:buNone/>
              <a:defRPr b="1" sz="2800">
                <a:solidFill>
                  <a:srgbClr val="0F2E66"/>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mper Slide">
  <p:cSld name="Bumper Slide">
    <p:bg>
      <p:bgPr>
        <a:solidFill>
          <a:schemeClr val="dk1"/>
        </a:solidFill>
      </p:bgPr>
    </p:bg>
    <p:spTree>
      <p:nvGrpSpPr>
        <p:cNvPr id="317" name="Shape 317"/>
        <p:cNvGrpSpPr/>
        <p:nvPr/>
      </p:nvGrpSpPr>
      <p:grpSpPr>
        <a:xfrm>
          <a:off x="0" y="0"/>
          <a:ext cx="0" cy="0"/>
          <a:chOff x="0" y="0"/>
          <a:chExt cx="0" cy="0"/>
        </a:xfrm>
      </p:grpSpPr>
      <p:pic>
        <p:nvPicPr>
          <p:cNvPr id="318" name="Google Shape;318;p52"/>
          <p:cNvPicPr preferRelativeResize="0"/>
          <p:nvPr/>
        </p:nvPicPr>
        <p:blipFill rotWithShape="1">
          <a:blip r:embed="rId2">
            <a:alphaModFix/>
          </a:blip>
          <a:srcRect b="0" l="0" r="0" t="0"/>
          <a:stretch/>
        </p:blipFill>
        <p:spPr>
          <a:xfrm>
            <a:off x="3101498" y="1639177"/>
            <a:ext cx="2941003" cy="139054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_30">
  <p:cSld name="Icons_30">
    <p:spTree>
      <p:nvGrpSpPr>
        <p:cNvPr id="319" name="Shape 319"/>
        <p:cNvGrpSpPr/>
        <p:nvPr/>
      </p:nvGrpSpPr>
      <p:grpSpPr>
        <a:xfrm>
          <a:off x="0" y="0"/>
          <a:ext cx="0" cy="0"/>
          <a:chOff x="0" y="0"/>
          <a:chExt cx="0" cy="0"/>
        </a:xfrm>
      </p:grpSpPr>
      <p:sp>
        <p:nvSpPr>
          <p:cNvPr id="320" name="Google Shape;320;p53"/>
          <p:cNvSpPr txBox="1"/>
          <p:nvPr>
            <p:ph type="title"/>
          </p:nvPr>
        </p:nvSpPr>
        <p:spPr>
          <a:xfrm>
            <a:off x="457200" y="372745"/>
            <a:ext cx="8229600" cy="480000"/>
          </a:xfrm>
          <a:prstGeom prst="rect">
            <a:avLst/>
          </a:prstGeom>
          <a:noFill/>
          <a:ln>
            <a:noFill/>
          </a:ln>
        </p:spPr>
        <p:txBody>
          <a:bodyPr anchorCtr="0" anchor="t" bIns="45700" lIns="91425" spcFirstLastPara="1" rIns="91425" wrap="square" tIns="45700">
            <a:spAutoFit/>
          </a:bodyPr>
          <a:lstStyle>
            <a:lvl1pPr lvl="0" algn="ctr">
              <a:lnSpc>
                <a:spcPct val="90000"/>
              </a:lnSpc>
              <a:spcBef>
                <a:spcPts val="0"/>
              </a:spcBef>
              <a:spcAft>
                <a:spcPts val="0"/>
              </a:spcAft>
              <a:buClr>
                <a:srgbClr val="0F2E66"/>
              </a:buClr>
              <a:buSzPts val="2800"/>
              <a:buFont typeface="Archivo"/>
              <a:buNone/>
              <a:defRPr b="1" sz="2800">
                <a:solidFill>
                  <a:srgbClr val="0F2E66"/>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1" name="Google Shape;321;p53"/>
          <p:cNvSpPr/>
          <p:nvPr/>
        </p:nvSpPr>
        <p:spPr>
          <a:xfrm>
            <a:off x="1157709" y="1140991"/>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22" name="Google Shape;322;p53"/>
          <p:cNvSpPr/>
          <p:nvPr/>
        </p:nvSpPr>
        <p:spPr>
          <a:xfrm>
            <a:off x="2036206" y="1140991"/>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23" name="Google Shape;323;p53"/>
          <p:cNvSpPr/>
          <p:nvPr/>
        </p:nvSpPr>
        <p:spPr>
          <a:xfrm>
            <a:off x="2914703" y="1140991"/>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24" name="Google Shape;324;p53"/>
          <p:cNvSpPr/>
          <p:nvPr/>
        </p:nvSpPr>
        <p:spPr>
          <a:xfrm>
            <a:off x="3793200" y="1140991"/>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25" name="Google Shape;325;p53"/>
          <p:cNvSpPr/>
          <p:nvPr/>
        </p:nvSpPr>
        <p:spPr>
          <a:xfrm>
            <a:off x="4671697" y="1140991"/>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26" name="Google Shape;326;p53"/>
          <p:cNvSpPr/>
          <p:nvPr/>
        </p:nvSpPr>
        <p:spPr>
          <a:xfrm>
            <a:off x="5550194" y="1140991"/>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27" name="Google Shape;327;p53"/>
          <p:cNvSpPr/>
          <p:nvPr/>
        </p:nvSpPr>
        <p:spPr>
          <a:xfrm>
            <a:off x="6428691" y="1140991"/>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28" name="Google Shape;328;p53"/>
          <p:cNvSpPr/>
          <p:nvPr/>
        </p:nvSpPr>
        <p:spPr>
          <a:xfrm>
            <a:off x="7307188" y="1140991"/>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29" name="Google Shape;329;p53"/>
          <p:cNvSpPr/>
          <p:nvPr/>
        </p:nvSpPr>
        <p:spPr>
          <a:xfrm>
            <a:off x="8185681" y="1140991"/>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30" name="Google Shape;330;p53"/>
          <p:cNvSpPr/>
          <p:nvPr/>
        </p:nvSpPr>
        <p:spPr>
          <a:xfrm>
            <a:off x="279212" y="2455335"/>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31" name="Google Shape;331;p53"/>
          <p:cNvSpPr/>
          <p:nvPr/>
        </p:nvSpPr>
        <p:spPr>
          <a:xfrm>
            <a:off x="1157709" y="2455335"/>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32" name="Google Shape;332;p53"/>
          <p:cNvSpPr/>
          <p:nvPr/>
        </p:nvSpPr>
        <p:spPr>
          <a:xfrm>
            <a:off x="2036206" y="2455335"/>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33" name="Google Shape;333;p53"/>
          <p:cNvSpPr/>
          <p:nvPr/>
        </p:nvSpPr>
        <p:spPr>
          <a:xfrm>
            <a:off x="2914703" y="2455335"/>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34" name="Google Shape;334;p53"/>
          <p:cNvSpPr/>
          <p:nvPr/>
        </p:nvSpPr>
        <p:spPr>
          <a:xfrm>
            <a:off x="3793200" y="2455335"/>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35" name="Google Shape;335;p53"/>
          <p:cNvSpPr/>
          <p:nvPr/>
        </p:nvSpPr>
        <p:spPr>
          <a:xfrm>
            <a:off x="4671697" y="2455335"/>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36" name="Google Shape;336;p53"/>
          <p:cNvSpPr/>
          <p:nvPr/>
        </p:nvSpPr>
        <p:spPr>
          <a:xfrm>
            <a:off x="5550194" y="2455335"/>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37" name="Google Shape;337;p53"/>
          <p:cNvSpPr/>
          <p:nvPr/>
        </p:nvSpPr>
        <p:spPr>
          <a:xfrm>
            <a:off x="6428691" y="2455335"/>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38" name="Google Shape;338;p53"/>
          <p:cNvSpPr/>
          <p:nvPr/>
        </p:nvSpPr>
        <p:spPr>
          <a:xfrm>
            <a:off x="7307188" y="2455335"/>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39" name="Google Shape;339;p53"/>
          <p:cNvSpPr/>
          <p:nvPr/>
        </p:nvSpPr>
        <p:spPr>
          <a:xfrm>
            <a:off x="8185681" y="2455335"/>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40" name="Google Shape;340;p53"/>
          <p:cNvSpPr/>
          <p:nvPr/>
        </p:nvSpPr>
        <p:spPr>
          <a:xfrm>
            <a:off x="279212" y="3755189"/>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41" name="Google Shape;341;p53"/>
          <p:cNvSpPr/>
          <p:nvPr/>
        </p:nvSpPr>
        <p:spPr>
          <a:xfrm>
            <a:off x="1157709" y="3755189"/>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42" name="Google Shape;342;p53"/>
          <p:cNvSpPr/>
          <p:nvPr/>
        </p:nvSpPr>
        <p:spPr>
          <a:xfrm>
            <a:off x="2036206" y="3755189"/>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43" name="Google Shape;343;p53"/>
          <p:cNvSpPr/>
          <p:nvPr/>
        </p:nvSpPr>
        <p:spPr>
          <a:xfrm>
            <a:off x="2914703" y="3755189"/>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44" name="Google Shape;344;p53"/>
          <p:cNvSpPr/>
          <p:nvPr/>
        </p:nvSpPr>
        <p:spPr>
          <a:xfrm>
            <a:off x="3793200" y="3755189"/>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45" name="Google Shape;345;p53"/>
          <p:cNvSpPr/>
          <p:nvPr/>
        </p:nvSpPr>
        <p:spPr>
          <a:xfrm>
            <a:off x="4671697" y="3755189"/>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46" name="Google Shape;346;p53"/>
          <p:cNvSpPr/>
          <p:nvPr/>
        </p:nvSpPr>
        <p:spPr>
          <a:xfrm>
            <a:off x="5550194" y="3755189"/>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47" name="Google Shape;347;p53"/>
          <p:cNvSpPr/>
          <p:nvPr/>
        </p:nvSpPr>
        <p:spPr>
          <a:xfrm>
            <a:off x="6428691" y="3755189"/>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48" name="Google Shape;348;p53"/>
          <p:cNvSpPr/>
          <p:nvPr/>
        </p:nvSpPr>
        <p:spPr>
          <a:xfrm>
            <a:off x="7307188" y="3755189"/>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49" name="Google Shape;349;p53"/>
          <p:cNvSpPr/>
          <p:nvPr/>
        </p:nvSpPr>
        <p:spPr>
          <a:xfrm>
            <a:off x="8185681" y="3755189"/>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
        <p:nvSpPr>
          <p:cNvPr id="350" name="Google Shape;350;p53"/>
          <p:cNvSpPr/>
          <p:nvPr/>
        </p:nvSpPr>
        <p:spPr>
          <a:xfrm>
            <a:off x="279212" y="1140991"/>
            <a:ext cx="685800" cy="685800"/>
          </a:xfrm>
          <a:prstGeom prst="rect">
            <a:avLst/>
          </a:prstGeom>
          <a:solidFill>
            <a:schemeClr val="lt1"/>
          </a:solidFill>
          <a:ln cap="flat" cmpd="sng" w="19050">
            <a:solidFill>
              <a:srgbClr val="F1F3F6"/>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600">
              <a:solidFill>
                <a:schemeClr val="accent1"/>
              </a:solidFill>
              <a:latin typeface="Archivo"/>
              <a:ea typeface="Archivo"/>
              <a:cs typeface="Archivo"/>
              <a:sym typeface="Archivo"/>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Headline">
  <p:cSld name="1/2_Headline">
    <p:spTree>
      <p:nvGrpSpPr>
        <p:cNvPr id="351" name="Shape 351"/>
        <p:cNvGrpSpPr/>
        <p:nvPr/>
      </p:nvGrpSpPr>
      <p:grpSpPr>
        <a:xfrm>
          <a:off x="0" y="0"/>
          <a:ext cx="0" cy="0"/>
          <a:chOff x="0" y="0"/>
          <a:chExt cx="0" cy="0"/>
        </a:xfrm>
      </p:grpSpPr>
      <p:sp>
        <p:nvSpPr>
          <p:cNvPr id="352" name="Google Shape;352;p54"/>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53" name="Google Shape;353;p54"/>
          <p:cNvSpPr txBox="1"/>
          <p:nvPr>
            <p:ph type="title"/>
          </p:nvPr>
        </p:nvSpPr>
        <p:spPr>
          <a:xfrm>
            <a:off x="457200" y="374904"/>
            <a:ext cx="3383400" cy="867900"/>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rgbClr val="0F2E66"/>
              </a:buClr>
              <a:buSzPts val="2800"/>
              <a:buFont typeface="Archivo"/>
              <a:buNone/>
              <a:defRPr b="1" sz="2800">
                <a:solidFill>
                  <a:srgbClr val="0F2E66"/>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p:cSld name="Blank White Background">
    <p:spTree>
      <p:nvGrpSpPr>
        <p:cNvPr id="354" name="Shape 354"/>
        <p:cNvGrpSpPr/>
        <p:nvPr/>
      </p:nvGrpSpPr>
      <p:grpSpPr>
        <a:xfrm>
          <a:off x="0" y="0"/>
          <a:ext cx="0" cy="0"/>
          <a:chOff x="0" y="0"/>
          <a:chExt cx="0" cy="0"/>
        </a:xfrm>
      </p:grpSpPr>
      <p:sp>
        <p:nvSpPr>
          <p:cNvPr id="355" name="Google Shape;355;p55"/>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a:solidFill>
                  <a:srgbClr val="7D8B99"/>
                </a:solidFill>
                <a:latin typeface="Archivo"/>
                <a:ea typeface="Archivo"/>
                <a:cs typeface="Archivo"/>
                <a:sym typeface="Archiv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Alt_Web">
  <p:cSld name="Title Only_Alt_Web">
    <p:spTree>
      <p:nvGrpSpPr>
        <p:cNvPr id="356" name="Shape 356"/>
        <p:cNvGrpSpPr/>
        <p:nvPr/>
      </p:nvGrpSpPr>
      <p:grpSpPr>
        <a:xfrm>
          <a:off x="0" y="0"/>
          <a:ext cx="0" cy="0"/>
          <a:chOff x="0" y="0"/>
          <a:chExt cx="0" cy="0"/>
        </a:xfrm>
      </p:grpSpPr>
      <p:pic>
        <p:nvPicPr>
          <p:cNvPr id="357" name="Google Shape;357;p56"/>
          <p:cNvPicPr preferRelativeResize="0"/>
          <p:nvPr/>
        </p:nvPicPr>
        <p:blipFill rotWithShape="1">
          <a:blip r:embed="rId2">
            <a:alphaModFix/>
          </a:blip>
          <a:srcRect b="38103" l="0" r="0" t="0"/>
          <a:stretch/>
        </p:blipFill>
        <p:spPr>
          <a:xfrm>
            <a:off x="0" y="1"/>
            <a:ext cx="9143999" cy="5143500"/>
          </a:xfrm>
          <a:prstGeom prst="rect">
            <a:avLst/>
          </a:prstGeom>
          <a:noFill/>
          <a:ln>
            <a:noFill/>
          </a:ln>
        </p:spPr>
      </p:pic>
      <p:sp>
        <p:nvSpPr>
          <p:cNvPr id="358" name="Google Shape;358;p56"/>
          <p:cNvSpPr txBox="1"/>
          <p:nvPr>
            <p:ph type="title"/>
          </p:nvPr>
        </p:nvSpPr>
        <p:spPr>
          <a:xfrm>
            <a:off x="457200" y="265176"/>
            <a:ext cx="8229600" cy="480000"/>
          </a:xfrm>
          <a:prstGeom prst="rect">
            <a:avLst/>
          </a:prstGeom>
          <a:noFill/>
          <a:ln>
            <a:noFill/>
          </a:ln>
        </p:spPr>
        <p:txBody>
          <a:bodyPr anchorCtr="0" anchor="t" bIns="45700" lIns="91425" spcFirstLastPara="1" rIns="91425" wrap="square" tIns="45700">
            <a:spAutoFit/>
          </a:bodyPr>
          <a:lstStyle>
            <a:lvl1pPr lvl="0" algn="ctr">
              <a:lnSpc>
                <a:spcPct val="90000"/>
              </a:lnSpc>
              <a:spcBef>
                <a:spcPts val="0"/>
              </a:spcBef>
              <a:spcAft>
                <a:spcPts val="0"/>
              </a:spcAft>
              <a:buClr>
                <a:srgbClr val="0F2E66"/>
              </a:buClr>
              <a:buSzPts val="2800"/>
              <a:buFont typeface="Archivo"/>
              <a:buNone/>
              <a:defRPr b="1" sz="2800">
                <a:solidFill>
                  <a:srgbClr val="0F2E66"/>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9" name="Google Shape;359;p56"/>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800">
                <a:solidFill>
                  <a:srgbClr val="7D8B99"/>
                </a:solidFill>
                <a:latin typeface="Archivo"/>
                <a:ea typeface="Archivo"/>
                <a:cs typeface="Archivo"/>
                <a:sym typeface="Archivo"/>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0" name="Google Shape;360;p56"/>
          <p:cNvSpPr/>
          <p:nvPr>
            <p:ph idx="2" type="pic"/>
          </p:nvPr>
        </p:nvSpPr>
        <p:spPr>
          <a:xfrm>
            <a:off x="1424781" y="898366"/>
            <a:ext cx="6294300" cy="3959400"/>
          </a:xfrm>
          <a:prstGeom prst="roundRect">
            <a:avLst>
              <a:gd fmla="val 2306" name="adj"/>
            </a:avLst>
          </a:prstGeom>
          <a:solidFill>
            <a:srgbClr val="B6C1CC"/>
          </a:solidFill>
          <a:ln>
            <a:noFill/>
          </a:ln>
          <a:effectLst>
            <a:outerShdw blurRad="181529" rotWithShape="0" algn="tl" dir="2700000" dist="38100">
              <a:srgbClr val="000000">
                <a:alpha val="24710"/>
              </a:srgbClr>
            </a:outerShdw>
          </a:effectLst>
        </p:spPr>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_Title Only_Alt_Web">
  <p:cSld name="Left_Title Only_Alt_Web">
    <p:spTree>
      <p:nvGrpSpPr>
        <p:cNvPr id="361" name="Shape 361"/>
        <p:cNvGrpSpPr/>
        <p:nvPr/>
      </p:nvGrpSpPr>
      <p:grpSpPr>
        <a:xfrm>
          <a:off x="0" y="0"/>
          <a:ext cx="0" cy="0"/>
          <a:chOff x="0" y="0"/>
          <a:chExt cx="0" cy="0"/>
        </a:xfrm>
      </p:grpSpPr>
      <p:pic>
        <p:nvPicPr>
          <p:cNvPr id="362" name="Google Shape;362;p57"/>
          <p:cNvPicPr preferRelativeResize="0"/>
          <p:nvPr/>
        </p:nvPicPr>
        <p:blipFill rotWithShape="1">
          <a:blip r:embed="rId2">
            <a:alphaModFix/>
          </a:blip>
          <a:srcRect b="38103" l="0" r="0" t="0"/>
          <a:stretch/>
        </p:blipFill>
        <p:spPr>
          <a:xfrm>
            <a:off x="0" y="1"/>
            <a:ext cx="9143999" cy="5143500"/>
          </a:xfrm>
          <a:prstGeom prst="rect">
            <a:avLst/>
          </a:prstGeom>
          <a:noFill/>
          <a:ln>
            <a:noFill/>
          </a:ln>
        </p:spPr>
      </p:pic>
      <p:sp>
        <p:nvSpPr>
          <p:cNvPr id="363" name="Google Shape;363;p57"/>
          <p:cNvSpPr txBox="1"/>
          <p:nvPr>
            <p:ph type="title"/>
          </p:nvPr>
        </p:nvSpPr>
        <p:spPr>
          <a:xfrm>
            <a:off x="457200" y="685799"/>
            <a:ext cx="2679300" cy="1255800"/>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rgbClr val="0F2E66"/>
              </a:buClr>
              <a:buSzPts val="2800"/>
              <a:buFont typeface="Archivo"/>
              <a:buNone/>
              <a:defRPr b="1" sz="2800">
                <a:solidFill>
                  <a:srgbClr val="0F2E66"/>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4" name="Google Shape;364;p57"/>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800">
                <a:solidFill>
                  <a:srgbClr val="7D8B99"/>
                </a:solidFill>
                <a:latin typeface="Archivo"/>
                <a:ea typeface="Archivo"/>
                <a:cs typeface="Archivo"/>
                <a:sym typeface="Archivo"/>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5" name="Google Shape;365;p57"/>
          <p:cNvSpPr/>
          <p:nvPr>
            <p:ph idx="2" type="pic"/>
          </p:nvPr>
        </p:nvSpPr>
        <p:spPr>
          <a:xfrm>
            <a:off x="3282696" y="758952"/>
            <a:ext cx="5367600" cy="3374100"/>
          </a:xfrm>
          <a:prstGeom prst="roundRect">
            <a:avLst>
              <a:gd fmla="val 2306" name="adj"/>
            </a:avLst>
          </a:prstGeom>
          <a:solidFill>
            <a:srgbClr val="B6C1CC"/>
          </a:solidFill>
          <a:ln>
            <a:noFill/>
          </a:ln>
          <a:effectLst>
            <a:outerShdw blurRad="181529" rotWithShape="0" algn="tl" dir="2700000" dist="38100">
              <a:srgbClr val="000000">
                <a:alpha val="24710"/>
              </a:srgbClr>
            </a:outerShdw>
          </a:effectLst>
        </p:spPr>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_Title_Alt_Web">
  <p:cSld name="No_Title_Alt_Web">
    <p:spTree>
      <p:nvGrpSpPr>
        <p:cNvPr id="366" name="Shape 366"/>
        <p:cNvGrpSpPr/>
        <p:nvPr/>
      </p:nvGrpSpPr>
      <p:grpSpPr>
        <a:xfrm>
          <a:off x="0" y="0"/>
          <a:ext cx="0" cy="0"/>
          <a:chOff x="0" y="0"/>
          <a:chExt cx="0" cy="0"/>
        </a:xfrm>
      </p:grpSpPr>
      <p:pic>
        <p:nvPicPr>
          <p:cNvPr id="367" name="Google Shape;367;p58"/>
          <p:cNvPicPr preferRelativeResize="0"/>
          <p:nvPr/>
        </p:nvPicPr>
        <p:blipFill rotWithShape="1">
          <a:blip r:embed="rId2">
            <a:alphaModFix/>
          </a:blip>
          <a:srcRect b="38103" l="0" r="0" t="0"/>
          <a:stretch/>
        </p:blipFill>
        <p:spPr>
          <a:xfrm>
            <a:off x="0" y="1"/>
            <a:ext cx="9143999" cy="5143500"/>
          </a:xfrm>
          <a:prstGeom prst="rect">
            <a:avLst/>
          </a:prstGeom>
          <a:noFill/>
          <a:ln>
            <a:noFill/>
          </a:ln>
        </p:spPr>
      </p:pic>
      <p:sp>
        <p:nvSpPr>
          <p:cNvPr id="368" name="Google Shape;368;p58"/>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800">
                <a:solidFill>
                  <a:srgbClr val="7D8B99"/>
                </a:solidFill>
                <a:latin typeface="Archivo"/>
                <a:ea typeface="Archivo"/>
                <a:cs typeface="Archivo"/>
                <a:sym typeface="Archivo"/>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9" name="Google Shape;369;p58"/>
          <p:cNvSpPr/>
          <p:nvPr>
            <p:ph idx="2" type="pic"/>
          </p:nvPr>
        </p:nvSpPr>
        <p:spPr>
          <a:xfrm>
            <a:off x="1069848" y="365760"/>
            <a:ext cx="7004400" cy="4407300"/>
          </a:xfrm>
          <a:prstGeom prst="roundRect">
            <a:avLst>
              <a:gd fmla="val 2306" name="adj"/>
            </a:avLst>
          </a:prstGeom>
          <a:solidFill>
            <a:srgbClr val="B6C1CC"/>
          </a:solidFill>
          <a:ln>
            <a:noFill/>
          </a:ln>
          <a:effectLst>
            <a:outerShdw blurRad="181529" rotWithShape="0" algn="tl" dir="2700000" dist="38100">
              <a:srgbClr val="000000">
                <a:alpha val="24710"/>
              </a:srgbClr>
            </a:outerShdw>
          </a:effectLst>
        </p:spPr>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Alt_Mobile">
  <p:cSld name="Title Only_Alt_Mobile">
    <p:spTree>
      <p:nvGrpSpPr>
        <p:cNvPr id="370" name="Shape 370"/>
        <p:cNvGrpSpPr/>
        <p:nvPr/>
      </p:nvGrpSpPr>
      <p:grpSpPr>
        <a:xfrm>
          <a:off x="0" y="0"/>
          <a:ext cx="0" cy="0"/>
          <a:chOff x="0" y="0"/>
          <a:chExt cx="0" cy="0"/>
        </a:xfrm>
      </p:grpSpPr>
      <p:pic>
        <p:nvPicPr>
          <p:cNvPr id="371" name="Google Shape;371;p59"/>
          <p:cNvPicPr preferRelativeResize="0"/>
          <p:nvPr/>
        </p:nvPicPr>
        <p:blipFill rotWithShape="1">
          <a:blip r:embed="rId2">
            <a:alphaModFix/>
          </a:blip>
          <a:srcRect b="38103" l="0" r="0" t="0"/>
          <a:stretch/>
        </p:blipFill>
        <p:spPr>
          <a:xfrm>
            <a:off x="0" y="1"/>
            <a:ext cx="9143999" cy="5143500"/>
          </a:xfrm>
          <a:prstGeom prst="rect">
            <a:avLst/>
          </a:prstGeom>
          <a:noFill/>
          <a:ln>
            <a:noFill/>
          </a:ln>
        </p:spPr>
      </p:pic>
      <p:sp>
        <p:nvSpPr>
          <p:cNvPr id="372" name="Google Shape;372;p59"/>
          <p:cNvSpPr txBox="1"/>
          <p:nvPr>
            <p:ph type="title"/>
          </p:nvPr>
        </p:nvSpPr>
        <p:spPr>
          <a:xfrm>
            <a:off x="457200" y="685800"/>
            <a:ext cx="3383400" cy="867900"/>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rgbClr val="0F2E66"/>
              </a:buClr>
              <a:buSzPts val="2800"/>
              <a:buFont typeface="Archivo"/>
              <a:buNone/>
              <a:defRPr b="1" sz="2800">
                <a:solidFill>
                  <a:srgbClr val="0F2E66"/>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3" name="Google Shape;373;p59"/>
          <p:cNvSpPr txBox="1"/>
          <p:nvPr>
            <p:ph idx="11" type="ftr"/>
          </p:nvPr>
        </p:nvSpPr>
        <p:spPr>
          <a:xfrm>
            <a:off x="27432" y="4818888"/>
            <a:ext cx="3086100" cy="2745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800">
                <a:solidFill>
                  <a:srgbClr val="7D8B99"/>
                </a:solidFill>
                <a:latin typeface="Archivo"/>
                <a:ea typeface="Archivo"/>
                <a:cs typeface="Archivo"/>
                <a:sym typeface="Archivo"/>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4" name="Google Shape;374;p59"/>
          <p:cNvSpPr/>
          <p:nvPr>
            <p:ph idx="2" type="pic"/>
          </p:nvPr>
        </p:nvSpPr>
        <p:spPr>
          <a:xfrm>
            <a:off x="5038623" y="401278"/>
            <a:ext cx="2139600" cy="4343400"/>
          </a:xfrm>
          <a:prstGeom prst="roundRect">
            <a:avLst>
              <a:gd fmla="val 6022" name="adj"/>
            </a:avLst>
          </a:prstGeom>
          <a:solidFill>
            <a:srgbClr val="B6C1CC"/>
          </a:solidFill>
          <a:ln>
            <a:noFill/>
          </a:ln>
          <a:effectLst>
            <a:outerShdw blurRad="181529" rotWithShape="0" algn="tl" dir="2700000" dist="38100">
              <a:srgbClr val="000000">
                <a:alpha val="24710"/>
              </a:srgbClr>
            </a:outerShdw>
          </a:effectLst>
        </p:spPr>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3.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4.xml"/><Relationship Id="rId11" Type="http://schemas.openxmlformats.org/officeDocument/2006/relationships/slideLayout" Target="../slideLayouts/slideLayout25.xml"/><Relationship Id="rId22" Type="http://schemas.openxmlformats.org/officeDocument/2006/relationships/theme" Target="../theme/theme1.xml"/><Relationship Id="rId10" Type="http://schemas.openxmlformats.org/officeDocument/2006/relationships/slideLayout" Target="../slideLayouts/slideLayout24.xml"/><Relationship Id="rId21" Type="http://schemas.openxmlformats.org/officeDocument/2006/relationships/slideLayout" Target="../slideLayouts/slideLayout35.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19" Type="http://schemas.openxmlformats.org/officeDocument/2006/relationships/slideLayout" Target="../slideLayouts/slideLayout33.xml"/><Relationship Id="rId6" Type="http://schemas.openxmlformats.org/officeDocument/2006/relationships/slideLayout" Target="../slideLayouts/slideLayout20.xml"/><Relationship Id="rId18" Type="http://schemas.openxmlformats.org/officeDocument/2006/relationships/slideLayout" Target="../slideLayouts/slideLayout32.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5.xml"/><Relationship Id="rId11" Type="http://schemas.openxmlformats.org/officeDocument/2006/relationships/slideLayout" Target="../slideLayouts/slideLayout46.xml"/><Relationship Id="rId22" Type="http://schemas.openxmlformats.org/officeDocument/2006/relationships/theme" Target="../theme/theme4.xml"/><Relationship Id="rId10" Type="http://schemas.openxmlformats.org/officeDocument/2006/relationships/slideLayout" Target="../slideLayouts/slideLayout45.xml"/><Relationship Id="rId21" Type="http://schemas.openxmlformats.org/officeDocument/2006/relationships/slideLayout" Target="../slideLayouts/slideLayout56.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5" Type="http://schemas.openxmlformats.org/officeDocument/2006/relationships/slideLayout" Target="../slideLayouts/slideLayout40.xml"/><Relationship Id="rId19" Type="http://schemas.openxmlformats.org/officeDocument/2006/relationships/slideLayout" Target="../slideLayouts/slideLayout54.xml"/><Relationship Id="rId6" Type="http://schemas.openxmlformats.org/officeDocument/2006/relationships/slideLayout" Target="../slideLayouts/slideLayout41.xml"/><Relationship Id="rId18" Type="http://schemas.openxmlformats.org/officeDocument/2006/relationships/slideLayout" Target="../slideLayouts/slideLayout53.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476250" y="137160"/>
            <a:ext cx="8193000" cy="8688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rgbClr val="0F2E66"/>
              </a:buClr>
              <a:buSzPts val="2800"/>
              <a:buFont typeface="Archivo"/>
              <a:buNone/>
              <a:defRPr b="1" i="0" sz="2800" u="none" cap="none" strike="noStrike">
                <a:solidFill>
                  <a:srgbClr val="0F2E66"/>
                </a:solidFill>
                <a:latin typeface="Archivo"/>
                <a:ea typeface="Archivo"/>
                <a:cs typeface="Archivo"/>
                <a:sym typeface="Archiv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 name="Google Shape;79;p16"/>
          <p:cNvSpPr txBox="1"/>
          <p:nvPr>
            <p:ph idx="1" type="body"/>
          </p:nvPr>
        </p:nvSpPr>
        <p:spPr>
          <a:xfrm>
            <a:off x="476250" y="1225899"/>
            <a:ext cx="8191500" cy="34176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600"/>
              </a:spcBef>
              <a:spcAft>
                <a:spcPts val="0"/>
              </a:spcAft>
              <a:buClr>
                <a:srgbClr val="0F2E66"/>
              </a:buClr>
              <a:buSzPts val="1800"/>
              <a:buFont typeface="Arial"/>
              <a:buNone/>
              <a:defRPr b="0" i="0" sz="1800" u="none" cap="none" strike="noStrike">
                <a:solidFill>
                  <a:srgbClr val="0F2E66"/>
                </a:solidFill>
                <a:latin typeface="Archivo"/>
                <a:ea typeface="Archivo"/>
                <a:cs typeface="Archivo"/>
                <a:sym typeface="Archivo"/>
              </a:defRPr>
            </a:lvl1pPr>
            <a:lvl2pPr indent="-228600" lvl="1" marL="914400" marR="0" rtl="0" algn="l">
              <a:lnSpc>
                <a:spcPct val="100000"/>
              </a:lnSpc>
              <a:spcBef>
                <a:spcPts val="600"/>
              </a:spcBef>
              <a:spcAft>
                <a:spcPts val="0"/>
              </a:spcAft>
              <a:buClr>
                <a:srgbClr val="0F2E66"/>
              </a:buClr>
              <a:buSzPts val="1800"/>
              <a:buFont typeface="Arial"/>
              <a:buNone/>
              <a:defRPr b="0" i="0" sz="1800" u="none" cap="none" strike="noStrike">
                <a:solidFill>
                  <a:srgbClr val="0F2E66"/>
                </a:solidFill>
                <a:latin typeface="Archivo"/>
                <a:ea typeface="Archivo"/>
                <a:cs typeface="Archivo"/>
                <a:sym typeface="Archivo"/>
              </a:defRPr>
            </a:lvl2pPr>
            <a:lvl3pPr indent="-228600" lvl="2" marL="1371600" marR="0" rtl="0" algn="l">
              <a:lnSpc>
                <a:spcPct val="100000"/>
              </a:lnSpc>
              <a:spcBef>
                <a:spcPts val="600"/>
              </a:spcBef>
              <a:spcAft>
                <a:spcPts val="0"/>
              </a:spcAft>
              <a:buClr>
                <a:srgbClr val="0F2E66"/>
              </a:buClr>
              <a:buSzPts val="1800"/>
              <a:buFont typeface="Arial"/>
              <a:buNone/>
              <a:defRPr b="0" i="0" sz="1800" u="none" cap="none" strike="noStrike">
                <a:solidFill>
                  <a:srgbClr val="0F2E66"/>
                </a:solidFill>
                <a:latin typeface="Archivo"/>
                <a:ea typeface="Archivo"/>
                <a:cs typeface="Archivo"/>
                <a:sym typeface="Archivo"/>
              </a:defRPr>
            </a:lvl3pPr>
            <a:lvl4pPr indent="-314325" lvl="3" marL="1828800" marR="0" rtl="0" algn="l">
              <a:spcBef>
                <a:spcPts val="600"/>
              </a:spcBef>
              <a:spcAft>
                <a:spcPts val="0"/>
              </a:spcAft>
              <a:buClr>
                <a:srgbClr val="5D87A1"/>
              </a:buClr>
              <a:buSzPts val="1350"/>
              <a:buFont typeface="Archivo"/>
              <a:buChar char="–"/>
              <a:defRPr i="0" sz="1350" u="none" cap="none" strike="noStrike">
                <a:solidFill>
                  <a:srgbClr val="7F7F7F"/>
                </a:solidFill>
                <a:latin typeface="Archivo"/>
                <a:ea typeface="Archivo"/>
                <a:cs typeface="Archivo"/>
                <a:sym typeface="Archivo"/>
              </a:defRPr>
            </a:lvl4pPr>
            <a:lvl5pPr indent="-314325" lvl="4" marL="2286000" marR="0" rtl="0" algn="l">
              <a:spcBef>
                <a:spcPts val="270"/>
              </a:spcBef>
              <a:spcAft>
                <a:spcPts val="0"/>
              </a:spcAft>
              <a:buClr>
                <a:srgbClr val="5D87A1"/>
              </a:buClr>
              <a:buSzPts val="1350"/>
              <a:buFont typeface="Archivo"/>
              <a:buChar char="»"/>
              <a:defRPr i="0" sz="1350" u="none" cap="none" strike="noStrike">
                <a:solidFill>
                  <a:srgbClr val="7F7F7F"/>
                </a:solidFill>
                <a:latin typeface="Archivo"/>
                <a:ea typeface="Archivo"/>
                <a:cs typeface="Archivo"/>
                <a:sym typeface="Archivo"/>
              </a:defRPr>
            </a:lvl5pPr>
            <a:lvl6pPr indent="-323850" lvl="5" marL="2743200" marR="0" rtl="0" algn="l">
              <a:spcBef>
                <a:spcPts val="300"/>
              </a:spcBef>
              <a:spcAft>
                <a:spcPts val="0"/>
              </a:spcAft>
              <a:buClr>
                <a:schemeClr val="dk1"/>
              </a:buClr>
              <a:buSzPts val="1500"/>
              <a:buFont typeface="Archivo"/>
              <a:buChar char="•"/>
              <a:defRPr i="0" sz="1500" u="none" cap="none" strike="noStrike">
                <a:solidFill>
                  <a:schemeClr val="dk1"/>
                </a:solidFill>
                <a:latin typeface="Archivo"/>
                <a:ea typeface="Archivo"/>
                <a:cs typeface="Archivo"/>
                <a:sym typeface="Archivo"/>
              </a:defRPr>
            </a:lvl6pPr>
            <a:lvl7pPr indent="-323850" lvl="6" marL="3200400" marR="0" rtl="0" algn="l">
              <a:spcBef>
                <a:spcPts val="300"/>
              </a:spcBef>
              <a:spcAft>
                <a:spcPts val="0"/>
              </a:spcAft>
              <a:buClr>
                <a:schemeClr val="dk1"/>
              </a:buClr>
              <a:buSzPts val="1500"/>
              <a:buFont typeface="Archivo"/>
              <a:buChar char="•"/>
              <a:defRPr i="0" sz="1500" u="none" cap="none" strike="noStrike">
                <a:solidFill>
                  <a:schemeClr val="dk1"/>
                </a:solidFill>
                <a:latin typeface="Archivo"/>
                <a:ea typeface="Archivo"/>
                <a:cs typeface="Archivo"/>
                <a:sym typeface="Archivo"/>
              </a:defRPr>
            </a:lvl7pPr>
            <a:lvl8pPr indent="-323850" lvl="7" marL="3657600" marR="0" rtl="0" algn="l">
              <a:spcBef>
                <a:spcPts val="300"/>
              </a:spcBef>
              <a:spcAft>
                <a:spcPts val="0"/>
              </a:spcAft>
              <a:buClr>
                <a:schemeClr val="dk1"/>
              </a:buClr>
              <a:buSzPts val="1500"/>
              <a:buFont typeface="Archivo"/>
              <a:buChar char="•"/>
              <a:defRPr i="0" sz="1500" u="none" cap="none" strike="noStrike">
                <a:solidFill>
                  <a:schemeClr val="dk1"/>
                </a:solidFill>
                <a:latin typeface="Archivo"/>
                <a:ea typeface="Archivo"/>
                <a:cs typeface="Archivo"/>
                <a:sym typeface="Archivo"/>
              </a:defRPr>
            </a:lvl8pPr>
            <a:lvl9pPr indent="-323850" lvl="8" marL="4114800" marR="0" rtl="0" algn="l">
              <a:spcBef>
                <a:spcPts val="300"/>
              </a:spcBef>
              <a:spcAft>
                <a:spcPts val="0"/>
              </a:spcAft>
              <a:buClr>
                <a:schemeClr val="dk1"/>
              </a:buClr>
              <a:buSzPts val="1500"/>
              <a:buFont typeface="Archivo"/>
              <a:buChar char="•"/>
              <a:defRPr i="0" sz="1500" u="none" cap="none" strike="noStrike">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38"/>
          <p:cNvSpPr txBox="1"/>
          <p:nvPr>
            <p:ph type="title"/>
          </p:nvPr>
        </p:nvSpPr>
        <p:spPr>
          <a:xfrm>
            <a:off x="476250" y="137160"/>
            <a:ext cx="8193000" cy="8688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rgbClr val="0F2E66"/>
              </a:buClr>
              <a:buSzPts val="2800"/>
              <a:buFont typeface="Archivo"/>
              <a:buNone/>
              <a:defRPr b="1" i="0" sz="2800" u="none" cap="none" strike="noStrike">
                <a:solidFill>
                  <a:srgbClr val="0F2E66"/>
                </a:solidFill>
                <a:latin typeface="Archivo"/>
                <a:ea typeface="Archivo"/>
                <a:cs typeface="Archivo"/>
                <a:sym typeface="Archiv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8" name="Google Shape;228;p38"/>
          <p:cNvSpPr txBox="1"/>
          <p:nvPr>
            <p:ph idx="1" type="body"/>
          </p:nvPr>
        </p:nvSpPr>
        <p:spPr>
          <a:xfrm>
            <a:off x="476250" y="1225899"/>
            <a:ext cx="8191500" cy="34176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600"/>
              </a:spcBef>
              <a:spcAft>
                <a:spcPts val="0"/>
              </a:spcAft>
              <a:buClr>
                <a:srgbClr val="0F2E66"/>
              </a:buClr>
              <a:buSzPts val="1800"/>
              <a:buFont typeface="Arial"/>
              <a:buNone/>
              <a:defRPr b="0" i="0" sz="1800" u="none" cap="none" strike="noStrike">
                <a:solidFill>
                  <a:srgbClr val="0F2E66"/>
                </a:solidFill>
                <a:latin typeface="Archivo"/>
                <a:ea typeface="Archivo"/>
                <a:cs typeface="Archivo"/>
                <a:sym typeface="Archivo"/>
              </a:defRPr>
            </a:lvl1pPr>
            <a:lvl2pPr indent="-228600" lvl="1" marL="914400" marR="0" rtl="0" algn="l">
              <a:lnSpc>
                <a:spcPct val="100000"/>
              </a:lnSpc>
              <a:spcBef>
                <a:spcPts val="600"/>
              </a:spcBef>
              <a:spcAft>
                <a:spcPts val="0"/>
              </a:spcAft>
              <a:buClr>
                <a:srgbClr val="0F2E66"/>
              </a:buClr>
              <a:buSzPts val="1800"/>
              <a:buFont typeface="Arial"/>
              <a:buNone/>
              <a:defRPr b="0" i="0" sz="1800" u="none" cap="none" strike="noStrike">
                <a:solidFill>
                  <a:srgbClr val="0F2E66"/>
                </a:solidFill>
                <a:latin typeface="Archivo"/>
                <a:ea typeface="Archivo"/>
                <a:cs typeface="Archivo"/>
                <a:sym typeface="Archivo"/>
              </a:defRPr>
            </a:lvl2pPr>
            <a:lvl3pPr indent="-228600" lvl="2" marL="1371600" marR="0" rtl="0" algn="l">
              <a:lnSpc>
                <a:spcPct val="100000"/>
              </a:lnSpc>
              <a:spcBef>
                <a:spcPts val="600"/>
              </a:spcBef>
              <a:spcAft>
                <a:spcPts val="0"/>
              </a:spcAft>
              <a:buClr>
                <a:srgbClr val="0F2E66"/>
              </a:buClr>
              <a:buSzPts val="1800"/>
              <a:buFont typeface="Arial"/>
              <a:buNone/>
              <a:defRPr b="0" i="0" sz="1800" u="none" cap="none" strike="noStrike">
                <a:solidFill>
                  <a:srgbClr val="0F2E66"/>
                </a:solidFill>
                <a:latin typeface="Archivo"/>
                <a:ea typeface="Archivo"/>
                <a:cs typeface="Archivo"/>
                <a:sym typeface="Archivo"/>
              </a:defRPr>
            </a:lvl3pPr>
            <a:lvl4pPr indent="-314325" lvl="3" marL="1828800" marR="0" rtl="0" algn="l">
              <a:spcBef>
                <a:spcPts val="600"/>
              </a:spcBef>
              <a:spcAft>
                <a:spcPts val="0"/>
              </a:spcAft>
              <a:buClr>
                <a:srgbClr val="5D87A1"/>
              </a:buClr>
              <a:buSzPts val="1350"/>
              <a:buFont typeface="Archivo"/>
              <a:buChar char="–"/>
              <a:defRPr i="0" sz="1350" u="none" cap="none" strike="noStrike">
                <a:solidFill>
                  <a:srgbClr val="7F7F7F"/>
                </a:solidFill>
                <a:latin typeface="Archivo"/>
                <a:ea typeface="Archivo"/>
                <a:cs typeface="Archivo"/>
                <a:sym typeface="Archivo"/>
              </a:defRPr>
            </a:lvl4pPr>
            <a:lvl5pPr indent="-314325" lvl="4" marL="2286000" marR="0" rtl="0" algn="l">
              <a:spcBef>
                <a:spcPts val="270"/>
              </a:spcBef>
              <a:spcAft>
                <a:spcPts val="0"/>
              </a:spcAft>
              <a:buClr>
                <a:srgbClr val="5D87A1"/>
              </a:buClr>
              <a:buSzPts val="1350"/>
              <a:buFont typeface="Archivo"/>
              <a:buChar char="»"/>
              <a:defRPr i="0" sz="1350" u="none" cap="none" strike="noStrike">
                <a:solidFill>
                  <a:srgbClr val="7F7F7F"/>
                </a:solidFill>
                <a:latin typeface="Archivo"/>
                <a:ea typeface="Archivo"/>
                <a:cs typeface="Archivo"/>
                <a:sym typeface="Archivo"/>
              </a:defRPr>
            </a:lvl5pPr>
            <a:lvl6pPr indent="-323850" lvl="5" marL="2743200" marR="0" rtl="0" algn="l">
              <a:spcBef>
                <a:spcPts val="300"/>
              </a:spcBef>
              <a:spcAft>
                <a:spcPts val="0"/>
              </a:spcAft>
              <a:buClr>
                <a:schemeClr val="dk1"/>
              </a:buClr>
              <a:buSzPts val="1500"/>
              <a:buFont typeface="Archivo"/>
              <a:buChar char="•"/>
              <a:defRPr i="0" sz="1500" u="none" cap="none" strike="noStrike">
                <a:solidFill>
                  <a:schemeClr val="dk1"/>
                </a:solidFill>
                <a:latin typeface="Archivo"/>
                <a:ea typeface="Archivo"/>
                <a:cs typeface="Archivo"/>
                <a:sym typeface="Archivo"/>
              </a:defRPr>
            </a:lvl6pPr>
            <a:lvl7pPr indent="-323850" lvl="6" marL="3200400" marR="0" rtl="0" algn="l">
              <a:spcBef>
                <a:spcPts val="300"/>
              </a:spcBef>
              <a:spcAft>
                <a:spcPts val="0"/>
              </a:spcAft>
              <a:buClr>
                <a:schemeClr val="dk1"/>
              </a:buClr>
              <a:buSzPts val="1500"/>
              <a:buFont typeface="Archivo"/>
              <a:buChar char="•"/>
              <a:defRPr i="0" sz="1500" u="none" cap="none" strike="noStrike">
                <a:solidFill>
                  <a:schemeClr val="dk1"/>
                </a:solidFill>
                <a:latin typeface="Archivo"/>
                <a:ea typeface="Archivo"/>
                <a:cs typeface="Archivo"/>
                <a:sym typeface="Archivo"/>
              </a:defRPr>
            </a:lvl7pPr>
            <a:lvl8pPr indent="-323850" lvl="7" marL="3657600" marR="0" rtl="0" algn="l">
              <a:spcBef>
                <a:spcPts val="300"/>
              </a:spcBef>
              <a:spcAft>
                <a:spcPts val="0"/>
              </a:spcAft>
              <a:buClr>
                <a:schemeClr val="dk1"/>
              </a:buClr>
              <a:buSzPts val="1500"/>
              <a:buFont typeface="Archivo"/>
              <a:buChar char="•"/>
              <a:defRPr i="0" sz="1500" u="none" cap="none" strike="noStrike">
                <a:solidFill>
                  <a:schemeClr val="dk1"/>
                </a:solidFill>
                <a:latin typeface="Archivo"/>
                <a:ea typeface="Archivo"/>
                <a:cs typeface="Archivo"/>
                <a:sym typeface="Archivo"/>
              </a:defRPr>
            </a:lvl8pPr>
            <a:lvl9pPr indent="-323850" lvl="8" marL="4114800" marR="0" rtl="0" algn="l">
              <a:spcBef>
                <a:spcPts val="300"/>
              </a:spcBef>
              <a:spcAft>
                <a:spcPts val="0"/>
              </a:spcAft>
              <a:buClr>
                <a:schemeClr val="dk1"/>
              </a:buClr>
              <a:buSzPts val="1500"/>
              <a:buFont typeface="Archivo"/>
              <a:buChar char="•"/>
              <a:defRPr i="0" sz="1500" u="none" cap="none" strike="noStrike">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Relationship Id="rId3" Type="http://schemas.openxmlformats.org/officeDocument/2006/relationships/image" Target="../media/image33.jpg"/><Relationship Id="rId4" Type="http://schemas.openxmlformats.org/officeDocument/2006/relationships/image" Target="../media/image27.jpg"/><Relationship Id="rId5" Type="http://schemas.openxmlformats.org/officeDocument/2006/relationships/image" Target="../media/image4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hyperlink" Target="http://174.138.71.77/wcorp/logi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hyperlink" Target="https://bpmn.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67.png"/><Relationship Id="rId5" Type="http://schemas.openxmlformats.org/officeDocument/2006/relationships/image" Target="../media/image23.png"/><Relationship Id="rId6"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49.jpg"/><Relationship Id="rId4" Type="http://schemas.openxmlformats.org/officeDocument/2006/relationships/image" Target="../media/image43.jpg"/><Relationship Id="rId5" Type="http://schemas.openxmlformats.org/officeDocument/2006/relationships/image" Target="../media/image4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hyperlink" Target="http://174.138.71.77/wcorp/register" TargetMode="Externa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 Id="rId3" Type="http://schemas.openxmlformats.org/officeDocument/2006/relationships/image" Target="../media/image5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image" Target="../media/image48.jpg"/><Relationship Id="rId4" Type="http://schemas.openxmlformats.org/officeDocument/2006/relationships/image" Target="../media/image63.jpg"/><Relationship Id="rId5" Type="http://schemas.openxmlformats.org/officeDocument/2006/relationships/image" Target="../media/image5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hyperlink" Target="https://en.wikipedia.org/wiki/STRIDE_model" TargetMode="External"/><Relationship Id="rId4" Type="http://schemas.openxmlformats.org/officeDocument/2006/relationships/hyperlink" Target="https://linddun.org/threats/" TargetMode="External"/><Relationship Id="rId5" Type="http://schemas.openxmlformats.org/officeDocument/2006/relationships/hyperlink" Target="https://attack.mitre.org/" TargetMode="External"/><Relationship Id="rId6" Type="http://schemas.openxmlformats.org/officeDocument/2006/relationships/hyperlink" Target="https://atlas.mitre.org/matrices/ATLA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hyperlink" Target="https://genai.owasp.org/" TargetMode="External"/><Relationship Id="rId4" Type="http://schemas.openxmlformats.org/officeDocument/2006/relationships/hyperlink" Target="https://owasp.org/www-project-top-10-for-large-language-model-applications/" TargetMode="External"/><Relationship Id="rId5" Type="http://schemas.openxmlformats.org/officeDocument/2006/relationships/hyperlink" Target="https://owasp.org/www-project-top-te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hyperlink" Target="https://genai.owasp.org/" TargetMode="External"/><Relationship Id="rId4" Type="http://schemas.openxmlformats.org/officeDocument/2006/relationships/hyperlink" Target="https://owasp.org/www-project-top-10-for-large-language-model-applications/" TargetMode="External"/><Relationship Id="rId5" Type="http://schemas.openxmlformats.org/officeDocument/2006/relationships/hyperlink" Target="https://owasp.org/www-project-top-te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 Id="rId3" Type="http://schemas.openxmlformats.org/officeDocument/2006/relationships/image" Target="../media/image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hyperlink" Target="http://174.138.71.77/wcorp/login" TargetMode="Externa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74.png"/><Relationship Id="rId4" Type="http://schemas.openxmlformats.org/officeDocument/2006/relationships/image" Target="../media/image57.png"/><Relationship Id="rId5" Type="http://schemas.openxmlformats.org/officeDocument/2006/relationships/image" Target="../media/image59.png"/><Relationship Id="rId6"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hyperlink" Target="https://attack.mitre.org/" TargetMode="External"/><Relationship Id="rId4" Type="http://schemas.openxmlformats.org/officeDocument/2006/relationships/hyperlink" Target="https://atlas.mitre.org/matrices/ATLAS" TargetMode="External"/><Relationship Id="rId5" Type="http://schemas.openxmlformats.org/officeDocument/2006/relationships/hyperlink" Target="https://atlas.mitre.org/matrices/ATLA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8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 Id="rId3" Type="http://schemas.openxmlformats.org/officeDocument/2006/relationships/image" Target="../media/image7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Relationship Id="rId3" Type="http://schemas.openxmlformats.org/officeDocument/2006/relationships/image" Target="../media/image62.jpg"/><Relationship Id="rId4" Type="http://schemas.openxmlformats.org/officeDocument/2006/relationships/image" Target="../media/image73.jpg"/><Relationship Id="rId5" Type="http://schemas.openxmlformats.org/officeDocument/2006/relationships/image" Target="../media/image8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4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0.xml"/><Relationship Id="rId3"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2.xml"/><Relationship Id="rId3"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3.xml"/><Relationship Id="rId3" Type="http://schemas.openxmlformats.org/officeDocument/2006/relationships/image" Target="../media/image8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4.xml"/><Relationship Id="rId3"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5.xml"/><Relationship Id="rId3" Type="http://schemas.openxmlformats.org/officeDocument/2006/relationships/image" Target="../media/image70.png"/><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7.xml"/><Relationship Id="rId3" Type="http://schemas.openxmlformats.org/officeDocument/2006/relationships/image" Target="../media/image8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2.xml"/><Relationship Id="rId3" Type="http://schemas.openxmlformats.org/officeDocument/2006/relationships/image" Target="../media/image8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4.xml"/><Relationship Id="rId3" Type="http://schemas.openxmlformats.org/officeDocument/2006/relationships/hyperlink" Target="http://example.com/login"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 Id="rId3" Type="http://schemas.openxmlformats.org/officeDocument/2006/relationships/image" Target="../media/image72.jpg"/><Relationship Id="rId4" Type="http://schemas.openxmlformats.org/officeDocument/2006/relationships/image" Target="../media/image75.jpg"/><Relationship Id="rId5" Type="http://schemas.openxmlformats.org/officeDocument/2006/relationships/image" Target="../media/image78.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2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1.xml"/><Relationship Id="rId3" Type="http://schemas.openxmlformats.org/officeDocument/2006/relationships/image" Target="../media/image7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2.xml"/><Relationship Id="rId3" Type="http://schemas.openxmlformats.org/officeDocument/2006/relationships/image" Target="../media/image72.jpg"/><Relationship Id="rId4" Type="http://schemas.openxmlformats.org/officeDocument/2006/relationships/image" Target="../media/image75.jpg"/><Relationship Id="rId5" Type="http://schemas.openxmlformats.org/officeDocument/2006/relationships/image" Target="../media/image78.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4.xml"/><Relationship Id="rId3" Type="http://schemas.openxmlformats.org/officeDocument/2006/relationships/image" Target="../media/image84.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83.png"/><Relationship Id="rId4" Type="http://schemas.openxmlformats.org/officeDocument/2006/relationships/image" Target="../media/image8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0"/>
          <p:cNvSpPr txBox="1"/>
          <p:nvPr>
            <p:ph idx="12" type="sldNum"/>
          </p:nvPr>
        </p:nvSpPr>
        <p:spPr>
          <a:xfrm>
            <a:off x="8366708" y="4423042"/>
            <a:ext cx="548700" cy="393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a:t>‹#›</a:t>
            </a:fld>
            <a:endParaRPr/>
          </a:p>
        </p:txBody>
      </p:sp>
      <p:sp>
        <p:nvSpPr>
          <p:cNvPr id="380" name="Google Shape;380;p60"/>
          <p:cNvSpPr txBox="1"/>
          <p:nvPr>
            <p:ph idx="1" type="subTitle"/>
          </p:nvPr>
        </p:nvSpPr>
        <p:spPr>
          <a:xfrm>
            <a:off x="5320150" y="228600"/>
            <a:ext cx="1413300" cy="258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200"/>
              </a:spcAft>
              <a:buSzPts val="600"/>
              <a:buNone/>
            </a:pPr>
            <a:r>
              <a:rPr lang="en"/>
              <a:t>INSERT DATE</a:t>
            </a:r>
            <a:endParaRPr/>
          </a:p>
        </p:txBody>
      </p:sp>
      <p:sp>
        <p:nvSpPr>
          <p:cNvPr id="381" name="Google Shape;381;p60"/>
          <p:cNvSpPr txBox="1"/>
          <p:nvPr>
            <p:ph idx="2" type="subTitle"/>
          </p:nvPr>
        </p:nvSpPr>
        <p:spPr>
          <a:xfrm>
            <a:off x="7502225" y="228600"/>
            <a:ext cx="1413300" cy="258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200"/>
              </a:spcAft>
              <a:buSzPts val="600"/>
              <a:buNone/>
            </a:pPr>
            <a:r>
              <a:rPr lang="en"/>
              <a:t>VERSION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9"/>
          <p:cNvSpPr txBox="1"/>
          <p:nvPr>
            <p:ph type="title"/>
          </p:nvPr>
        </p:nvSpPr>
        <p:spPr>
          <a:xfrm>
            <a:off x="457200" y="374904"/>
            <a:ext cx="8229600" cy="868200"/>
          </a:xfrm>
          <a:prstGeom prst="rect">
            <a:avLst/>
          </a:prstGeom>
        </p:spPr>
        <p:txBody>
          <a:bodyPr anchorCtr="0" anchor="t" bIns="45700" lIns="91425" spcFirstLastPara="1" rIns="91425" wrap="square" tIns="45700">
            <a:spAutoFit/>
          </a:bodyPr>
          <a:lstStyle/>
          <a:p>
            <a:pPr indent="0" lvl="0" marL="0" rtl="0" algn="l">
              <a:spcBef>
                <a:spcPts val="0"/>
              </a:spcBef>
              <a:spcAft>
                <a:spcPts val="0"/>
              </a:spcAft>
              <a:buNone/>
            </a:pPr>
            <a:r>
              <a:rPr lang="en"/>
              <a:t>How Threat Modeling fits within the Secure Development Lifecycle</a:t>
            </a:r>
            <a:endParaRPr/>
          </a:p>
        </p:txBody>
      </p:sp>
      <p:pic>
        <p:nvPicPr>
          <p:cNvPr id="515" name="Google Shape;515;p69"/>
          <p:cNvPicPr preferRelativeResize="0"/>
          <p:nvPr/>
        </p:nvPicPr>
        <p:blipFill>
          <a:blip r:embed="rId3">
            <a:alphaModFix/>
          </a:blip>
          <a:stretch>
            <a:fillRect/>
          </a:stretch>
        </p:blipFill>
        <p:spPr>
          <a:xfrm>
            <a:off x="152400" y="1395504"/>
            <a:ext cx="8839204" cy="289604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70"/>
          <p:cNvPicPr preferRelativeResize="0"/>
          <p:nvPr/>
        </p:nvPicPr>
        <p:blipFill rotWithShape="1">
          <a:blip r:embed="rId3">
            <a:alphaModFix/>
          </a:blip>
          <a:srcRect b="82305" l="0" r="0" t="0"/>
          <a:stretch/>
        </p:blipFill>
        <p:spPr>
          <a:xfrm>
            <a:off x="614650" y="1007651"/>
            <a:ext cx="5725675" cy="674375"/>
          </a:xfrm>
          <a:prstGeom prst="rect">
            <a:avLst/>
          </a:prstGeom>
          <a:noFill/>
          <a:ln>
            <a:noFill/>
          </a:ln>
        </p:spPr>
      </p:pic>
      <p:sp>
        <p:nvSpPr>
          <p:cNvPr id="522" name="Google Shape;522;p70"/>
          <p:cNvSpPr/>
          <p:nvPr/>
        </p:nvSpPr>
        <p:spPr>
          <a:xfrm>
            <a:off x="5527850" y="1144500"/>
            <a:ext cx="3327300" cy="149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523" name="Google Shape;523;p70"/>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Threat Modelling Framework</a:t>
            </a:r>
            <a:endParaRPr>
              <a:solidFill>
                <a:schemeClr val="dk1"/>
              </a:solidFill>
            </a:endParaRPr>
          </a:p>
        </p:txBody>
      </p:sp>
      <p:sp>
        <p:nvSpPr>
          <p:cNvPr id="524" name="Google Shape;524;p70"/>
          <p:cNvSpPr txBox="1"/>
          <p:nvPr/>
        </p:nvSpPr>
        <p:spPr>
          <a:xfrm>
            <a:off x="5453188" y="1241268"/>
            <a:ext cx="3574500" cy="1316100"/>
          </a:xfrm>
          <a:prstGeom prst="rect">
            <a:avLst/>
          </a:prstGeom>
          <a:noFill/>
          <a:ln>
            <a:noFill/>
          </a:ln>
        </p:spPr>
        <p:txBody>
          <a:bodyPr anchorCtr="0" anchor="t" bIns="34275" lIns="68575" spcFirstLastPara="1" rIns="68575" wrap="square" tIns="34275">
            <a:spAutoFit/>
          </a:bodyPr>
          <a:lstStyle/>
          <a:p>
            <a:pPr indent="-285750" lvl="0" marL="42545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What is the context of this threat model?</a:t>
            </a:r>
            <a:endParaRPr sz="1200">
              <a:solidFill>
                <a:schemeClr val="dk1"/>
              </a:solidFill>
              <a:latin typeface="Archivo"/>
              <a:ea typeface="Archivo"/>
              <a:cs typeface="Archivo"/>
              <a:sym typeface="Archivo"/>
            </a:endParaRPr>
          </a:p>
          <a:p>
            <a:pPr indent="-285750" lvl="0" marL="42545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How does the system work?</a:t>
            </a:r>
            <a:endParaRPr sz="1200">
              <a:solidFill>
                <a:schemeClr val="dk1"/>
              </a:solidFill>
              <a:latin typeface="Archivo"/>
              <a:ea typeface="Archivo"/>
              <a:cs typeface="Archivo"/>
              <a:sym typeface="Archivo"/>
            </a:endParaRPr>
          </a:p>
          <a:p>
            <a:pPr indent="-285750" lvl="0" marL="42545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Where are the threat boundaries?</a:t>
            </a:r>
            <a:endParaRPr sz="1200">
              <a:solidFill>
                <a:schemeClr val="dk1"/>
              </a:solidFill>
              <a:latin typeface="Archivo"/>
              <a:ea typeface="Archivo"/>
              <a:cs typeface="Archivo"/>
              <a:sym typeface="Archivo"/>
            </a:endParaRPr>
          </a:p>
          <a:p>
            <a:pPr indent="-285750" lvl="0" marL="42545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Do we all understand the system?</a:t>
            </a:r>
            <a:endParaRPr sz="1200">
              <a:solidFill>
                <a:schemeClr val="dk1"/>
              </a:solidFill>
              <a:latin typeface="Archivo"/>
              <a:ea typeface="Archivo"/>
              <a:cs typeface="Archivo"/>
              <a:sym typeface="Archiv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71"/>
          <p:cNvPicPr preferRelativeResize="0"/>
          <p:nvPr/>
        </p:nvPicPr>
        <p:blipFill rotWithShape="1">
          <a:blip r:embed="rId3">
            <a:alphaModFix/>
          </a:blip>
          <a:srcRect b="61304" l="0" r="0" t="0"/>
          <a:stretch/>
        </p:blipFill>
        <p:spPr>
          <a:xfrm>
            <a:off x="614650" y="1007652"/>
            <a:ext cx="5725675" cy="1474775"/>
          </a:xfrm>
          <a:prstGeom prst="rect">
            <a:avLst/>
          </a:prstGeom>
          <a:noFill/>
          <a:ln>
            <a:noFill/>
          </a:ln>
        </p:spPr>
      </p:pic>
      <p:sp>
        <p:nvSpPr>
          <p:cNvPr id="531" name="Google Shape;531;p71"/>
          <p:cNvSpPr/>
          <p:nvPr/>
        </p:nvSpPr>
        <p:spPr>
          <a:xfrm>
            <a:off x="5550550" y="1856925"/>
            <a:ext cx="3327300" cy="11508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532" name="Google Shape;532;p71"/>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Threat Modelling Framework</a:t>
            </a:r>
            <a:endParaRPr>
              <a:solidFill>
                <a:schemeClr val="dk1"/>
              </a:solidFill>
            </a:endParaRPr>
          </a:p>
        </p:txBody>
      </p:sp>
      <p:sp>
        <p:nvSpPr>
          <p:cNvPr id="533" name="Google Shape;533;p71"/>
          <p:cNvSpPr txBox="1"/>
          <p:nvPr/>
        </p:nvSpPr>
        <p:spPr>
          <a:xfrm>
            <a:off x="5426938" y="1976068"/>
            <a:ext cx="3574500" cy="972300"/>
          </a:xfrm>
          <a:prstGeom prst="rect">
            <a:avLst/>
          </a:prstGeom>
          <a:noFill/>
          <a:ln>
            <a:noFill/>
          </a:ln>
        </p:spPr>
        <p:txBody>
          <a:bodyPr anchorCtr="0" anchor="t" bIns="34275" lIns="68575" spcFirstLastPara="1" rIns="68575" wrap="square" tIns="34275">
            <a:spAutoFit/>
          </a:bodyPr>
          <a:lstStyle/>
          <a:p>
            <a:pPr indent="-285750" lvl="0" marL="42545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How is the app intended to be used?</a:t>
            </a:r>
            <a:endParaRPr sz="1200">
              <a:solidFill>
                <a:schemeClr val="dk1"/>
              </a:solidFill>
              <a:latin typeface="Archivo"/>
              <a:ea typeface="Archivo"/>
              <a:cs typeface="Archivo"/>
              <a:sym typeface="Archivo"/>
            </a:endParaRPr>
          </a:p>
          <a:p>
            <a:pPr indent="-285750" lvl="0" marL="42545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Can it be used in an unintended way?</a:t>
            </a:r>
            <a:endParaRPr sz="1200">
              <a:solidFill>
                <a:schemeClr val="dk1"/>
              </a:solidFill>
              <a:latin typeface="Archivo"/>
              <a:ea typeface="Archivo"/>
              <a:cs typeface="Archivo"/>
              <a:sym typeface="Archivo"/>
            </a:endParaRPr>
          </a:p>
          <a:p>
            <a:pPr indent="-285750" lvl="0" marL="42545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Where can that occur?</a:t>
            </a:r>
            <a:endParaRPr sz="1200">
              <a:solidFill>
                <a:schemeClr val="dk1"/>
              </a:solidFill>
              <a:latin typeface="Archivo"/>
              <a:ea typeface="Archivo"/>
              <a:cs typeface="Archivo"/>
              <a:sym typeface="Archiv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2"/>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Threat Modelling Framework</a:t>
            </a:r>
            <a:endParaRPr>
              <a:solidFill>
                <a:schemeClr val="dk1"/>
              </a:solidFill>
            </a:endParaRPr>
          </a:p>
        </p:txBody>
      </p:sp>
      <p:pic>
        <p:nvPicPr>
          <p:cNvPr id="540" name="Google Shape;540;p72"/>
          <p:cNvPicPr preferRelativeResize="0"/>
          <p:nvPr/>
        </p:nvPicPr>
        <p:blipFill rotWithShape="1">
          <a:blip r:embed="rId3">
            <a:alphaModFix/>
          </a:blip>
          <a:srcRect b="44778" l="0" r="0" t="0"/>
          <a:stretch/>
        </p:blipFill>
        <p:spPr>
          <a:xfrm>
            <a:off x="614650" y="1007652"/>
            <a:ext cx="5725675" cy="2104575"/>
          </a:xfrm>
          <a:prstGeom prst="rect">
            <a:avLst/>
          </a:prstGeom>
          <a:noFill/>
          <a:ln>
            <a:noFill/>
          </a:ln>
        </p:spPr>
      </p:pic>
      <p:sp>
        <p:nvSpPr>
          <p:cNvPr id="541" name="Google Shape;541;p72"/>
          <p:cNvSpPr/>
          <p:nvPr/>
        </p:nvSpPr>
        <p:spPr>
          <a:xfrm>
            <a:off x="5504375" y="2571750"/>
            <a:ext cx="3327300" cy="1093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542" name="Google Shape;542;p72"/>
          <p:cNvSpPr txBox="1"/>
          <p:nvPr/>
        </p:nvSpPr>
        <p:spPr>
          <a:xfrm>
            <a:off x="5440038" y="2710843"/>
            <a:ext cx="3574500" cy="813300"/>
          </a:xfrm>
          <a:prstGeom prst="rect">
            <a:avLst/>
          </a:prstGeom>
          <a:noFill/>
          <a:ln>
            <a:noFill/>
          </a:ln>
        </p:spPr>
        <p:txBody>
          <a:bodyPr anchorCtr="0" anchor="t" bIns="34275" lIns="68575" spcFirstLastPara="1" rIns="68575" wrap="square" tIns="34275">
            <a:spAutoFit/>
          </a:bodyPr>
          <a:lstStyle/>
          <a:p>
            <a:pPr indent="-285750" lvl="0" marL="42545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Mapping the attack process (Cyber kill chains, APTs)</a:t>
            </a:r>
            <a:endParaRPr sz="1200">
              <a:solidFill>
                <a:schemeClr val="dk1"/>
              </a:solidFill>
              <a:latin typeface="Archivo"/>
              <a:ea typeface="Archivo"/>
              <a:cs typeface="Archivo"/>
              <a:sym typeface="Archivo"/>
            </a:endParaRPr>
          </a:p>
          <a:p>
            <a:pPr indent="-285750" lvl="0" marL="42545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Categorize threats</a:t>
            </a:r>
            <a:endParaRPr sz="1200">
              <a:solidFill>
                <a:schemeClr val="dk1"/>
              </a:solidFill>
              <a:latin typeface="Archivo"/>
              <a:ea typeface="Archivo"/>
              <a:cs typeface="Archivo"/>
              <a:sym typeface="Archiv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3"/>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Threat Modelling Framework</a:t>
            </a:r>
            <a:endParaRPr>
              <a:solidFill>
                <a:schemeClr val="dk1"/>
              </a:solidFill>
            </a:endParaRPr>
          </a:p>
        </p:txBody>
      </p:sp>
      <p:pic>
        <p:nvPicPr>
          <p:cNvPr id="549" name="Google Shape;549;p73"/>
          <p:cNvPicPr preferRelativeResize="0"/>
          <p:nvPr/>
        </p:nvPicPr>
        <p:blipFill rotWithShape="1">
          <a:blip r:embed="rId3">
            <a:alphaModFix/>
          </a:blip>
          <a:srcRect b="25501" l="0" r="0" t="0"/>
          <a:stretch/>
        </p:blipFill>
        <p:spPr>
          <a:xfrm>
            <a:off x="614650" y="1007651"/>
            <a:ext cx="5725675" cy="2839376"/>
          </a:xfrm>
          <a:prstGeom prst="rect">
            <a:avLst/>
          </a:prstGeom>
          <a:noFill/>
          <a:ln>
            <a:noFill/>
          </a:ln>
        </p:spPr>
      </p:pic>
      <p:sp>
        <p:nvSpPr>
          <p:cNvPr id="550" name="Google Shape;550;p73"/>
          <p:cNvSpPr/>
          <p:nvPr/>
        </p:nvSpPr>
        <p:spPr>
          <a:xfrm>
            <a:off x="5835675" y="2303175"/>
            <a:ext cx="3191700" cy="25158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551" name="Google Shape;551;p73"/>
          <p:cNvSpPr txBox="1"/>
          <p:nvPr/>
        </p:nvSpPr>
        <p:spPr>
          <a:xfrm>
            <a:off x="5835663" y="2432993"/>
            <a:ext cx="3574500" cy="2660400"/>
          </a:xfrm>
          <a:prstGeom prst="rect">
            <a:avLst/>
          </a:prstGeom>
          <a:noFill/>
          <a:ln>
            <a:noFill/>
          </a:ln>
        </p:spPr>
        <p:txBody>
          <a:bodyPr anchorCtr="0" anchor="t" bIns="34275" lIns="68575" spcFirstLastPara="1" rIns="68575" wrap="square" tIns="34275">
            <a:spAutoFit/>
          </a:bodyPr>
          <a:lstStyle/>
          <a:p>
            <a:pPr indent="-285750" lvl="0" marL="42545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How will you handle the threat?</a:t>
            </a:r>
            <a:endParaRPr sz="1200">
              <a:solidFill>
                <a:schemeClr val="dk1"/>
              </a:solidFill>
              <a:latin typeface="Archivo"/>
              <a:ea typeface="Archivo"/>
              <a:cs typeface="Archivo"/>
              <a:sym typeface="Archivo"/>
            </a:endParaRPr>
          </a:p>
          <a:p>
            <a:pPr indent="-317500" lvl="1" marL="91440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Mitigate</a:t>
            </a:r>
            <a:endParaRPr sz="1200">
              <a:solidFill>
                <a:schemeClr val="dk1"/>
              </a:solidFill>
              <a:latin typeface="Archivo"/>
              <a:ea typeface="Archivo"/>
              <a:cs typeface="Archivo"/>
              <a:sym typeface="Archivo"/>
            </a:endParaRPr>
          </a:p>
          <a:p>
            <a:pPr indent="-317500" lvl="1" marL="91440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Eliminate</a:t>
            </a:r>
            <a:endParaRPr sz="1200">
              <a:solidFill>
                <a:schemeClr val="dk1"/>
              </a:solidFill>
              <a:latin typeface="Archivo"/>
              <a:ea typeface="Archivo"/>
              <a:cs typeface="Archivo"/>
              <a:sym typeface="Archivo"/>
            </a:endParaRPr>
          </a:p>
          <a:p>
            <a:pPr indent="-317500" lvl="1" marL="91440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Transfer</a:t>
            </a:r>
            <a:endParaRPr sz="1200">
              <a:solidFill>
                <a:schemeClr val="dk1"/>
              </a:solidFill>
              <a:latin typeface="Archivo"/>
              <a:ea typeface="Archivo"/>
              <a:cs typeface="Archivo"/>
              <a:sym typeface="Archivo"/>
            </a:endParaRPr>
          </a:p>
          <a:p>
            <a:pPr indent="-317500" lvl="1" marL="91440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Accept</a:t>
            </a:r>
            <a:endParaRPr sz="1200">
              <a:solidFill>
                <a:schemeClr val="dk1"/>
              </a:solidFill>
              <a:latin typeface="Archivo"/>
              <a:ea typeface="Archivo"/>
              <a:cs typeface="Archivo"/>
              <a:sym typeface="Archivo"/>
            </a:endParaRPr>
          </a:p>
          <a:p>
            <a:pPr indent="-285750" lvl="0" marL="42545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Evaluate your risk</a:t>
            </a:r>
            <a:endParaRPr sz="1200">
              <a:solidFill>
                <a:schemeClr val="dk1"/>
              </a:solidFill>
              <a:latin typeface="Archivo"/>
              <a:ea typeface="Archivo"/>
              <a:cs typeface="Archivo"/>
              <a:sym typeface="Archivo"/>
            </a:endParaRPr>
          </a:p>
          <a:p>
            <a:pPr indent="-317500" lvl="1" marL="91440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CVSS</a:t>
            </a:r>
            <a:endParaRPr sz="1200">
              <a:solidFill>
                <a:schemeClr val="dk1"/>
              </a:solidFill>
              <a:latin typeface="Archivo"/>
              <a:ea typeface="Archivo"/>
              <a:cs typeface="Archivo"/>
              <a:sym typeface="Archivo"/>
            </a:endParaRPr>
          </a:p>
          <a:p>
            <a:pPr indent="0" lvl="0" marL="457200" marR="0" rtl="0" algn="l">
              <a:lnSpc>
                <a:spcPct val="100000"/>
              </a:lnSpc>
              <a:spcBef>
                <a:spcPts val="1000"/>
              </a:spcBef>
              <a:spcAft>
                <a:spcPts val="0"/>
              </a:spcAft>
              <a:buNone/>
            </a:pPr>
            <a:r>
              <a:t/>
            </a:r>
            <a:endParaRPr sz="1200">
              <a:solidFill>
                <a:schemeClr val="dk1"/>
              </a:solidFill>
              <a:latin typeface="Archivo"/>
              <a:ea typeface="Archivo"/>
              <a:cs typeface="Archivo"/>
              <a:sym typeface="Archiv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4"/>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Threat Modelling Framework</a:t>
            </a:r>
            <a:endParaRPr>
              <a:solidFill>
                <a:schemeClr val="dk1"/>
              </a:solidFill>
            </a:endParaRPr>
          </a:p>
        </p:txBody>
      </p:sp>
      <p:pic>
        <p:nvPicPr>
          <p:cNvPr id="558" name="Google Shape;558;p74"/>
          <p:cNvPicPr preferRelativeResize="0"/>
          <p:nvPr/>
        </p:nvPicPr>
        <p:blipFill>
          <a:blip r:embed="rId3">
            <a:alphaModFix/>
          </a:blip>
          <a:stretch>
            <a:fillRect/>
          </a:stretch>
        </p:blipFill>
        <p:spPr>
          <a:xfrm>
            <a:off x="614645" y="1007654"/>
            <a:ext cx="5725668" cy="3811258"/>
          </a:xfrm>
          <a:prstGeom prst="rect">
            <a:avLst/>
          </a:prstGeom>
          <a:noFill/>
          <a:ln>
            <a:noFill/>
          </a:ln>
        </p:spPr>
      </p:pic>
      <p:sp>
        <p:nvSpPr>
          <p:cNvPr id="559" name="Google Shape;559;p74"/>
          <p:cNvSpPr/>
          <p:nvPr/>
        </p:nvSpPr>
        <p:spPr>
          <a:xfrm>
            <a:off x="5942800" y="3521625"/>
            <a:ext cx="3086100" cy="149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560" name="Google Shape;560;p74"/>
          <p:cNvSpPr txBox="1"/>
          <p:nvPr/>
        </p:nvSpPr>
        <p:spPr>
          <a:xfrm>
            <a:off x="5866988" y="3611168"/>
            <a:ext cx="3574500" cy="1316100"/>
          </a:xfrm>
          <a:prstGeom prst="rect">
            <a:avLst/>
          </a:prstGeom>
          <a:noFill/>
          <a:ln>
            <a:noFill/>
          </a:ln>
        </p:spPr>
        <p:txBody>
          <a:bodyPr anchorCtr="0" anchor="t" bIns="34275" lIns="68575" spcFirstLastPara="1" rIns="68575" wrap="square" tIns="34275">
            <a:spAutoFit/>
          </a:bodyPr>
          <a:lstStyle/>
          <a:p>
            <a:pPr indent="-285750" lvl="0" marL="42545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Validate your threat model</a:t>
            </a:r>
            <a:endParaRPr sz="1200">
              <a:solidFill>
                <a:schemeClr val="dk1"/>
              </a:solidFill>
              <a:latin typeface="Archivo"/>
              <a:ea typeface="Archivo"/>
              <a:cs typeface="Archivo"/>
              <a:sym typeface="Archivo"/>
            </a:endParaRPr>
          </a:p>
          <a:p>
            <a:pPr indent="-285750" lvl="0" marL="42545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Review each threat and remediation</a:t>
            </a:r>
            <a:endParaRPr sz="1200">
              <a:solidFill>
                <a:schemeClr val="dk1"/>
              </a:solidFill>
              <a:latin typeface="Archivo"/>
              <a:ea typeface="Archivo"/>
              <a:cs typeface="Archivo"/>
              <a:sym typeface="Archivo"/>
            </a:endParaRPr>
          </a:p>
          <a:p>
            <a:pPr indent="-285750" lvl="0" marL="42545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Adversarial Tests</a:t>
            </a:r>
            <a:endParaRPr sz="1200">
              <a:solidFill>
                <a:schemeClr val="dk1"/>
              </a:solidFill>
              <a:latin typeface="Archivo"/>
              <a:ea typeface="Archivo"/>
              <a:cs typeface="Archivo"/>
              <a:sym typeface="Archivo"/>
            </a:endParaRPr>
          </a:p>
          <a:p>
            <a:pPr indent="-285750" lvl="0" marL="42545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Repeat</a:t>
            </a:r>
            <a:endParaRPr sz="1200">
              <a:solidFill>
                <a:schemeClr val="dk1"/>
              </a:solidFill>
              <a:latin typeface="Archivo"/>
              <a:ea typeface="Archivo"/>
              <a:cs typeface="Archivo"/>
              <a:sym typeface="Archiv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5"/>
          <p:cNvSpPr/>
          <p:nvPr/>
        </p:nvSpPr>
        <p:spPr>
          <a:xfrm>
            <a:off x="0" y="0"/>
            <a:ext cx="91440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chivo"/>
              <a:ea typeface="Archivo"/>
              <a:cs typeface="Archivo"/>
              <a:sym typeface="Archivo"/>
            </a:endParaRPr>
          </a:p>
        </p:txBody>
      </p:sp>
      <p:sp>
        <p:nvSpPr>
          <p:cNvPr id="567" name="Google Shape;567;p75"/>
          <p:cNvSpPr txBox="1"/>
          <p:nvPr/>
        </p:nvSpPr>
        <p:spPr>
          <a:xfrm>
            <a:off x="549271" y="1485748"/>
            <a:ext cx="5640600" cy="1847100"/>
          </a:xfrm>
          <a:prstGeom prst="rect">
            <a:avLst/>
          </a:prstGeom>
          <a:noFill/>
          <a:ln>
            <a:noFill/>
          </a:ln>
        </p:spPr>
        <p:txBody>
          <a:bodyPr anchorCtr="0" anchor="ctr" bIns="91425" lIns="0" spcFirstLastPara="1" rIns="0" wrap="square" tIns="91425">
            <a:spAutoFit/>
          </a:bodyPr>
          <a:lstStyle/>
          <a:p>
            <a:pPr indent="0" lvl="0" marL="0" marR="0" rtl="0" algn="l">
              <a:lnSpc>
                <a:spcPct val="90000"/>
              </a:lnSpc>
              <a:spcBef>
                <a:spcPts val="0"/>
              </a:spcBef>
              <a:spcAft>
                <a:spcPts val="0"/>
              </a:spcAft>
              <a:buClr>
                <a:srgbClr val="0E2D66"/>
              </a:buClr>
              <a:buSzPts val="6000"/>
              <a:buFont typeface="Arial"/>
              <a:buNone/>
            </a:pPr>
            <a:r>
              <a:rPr b="1" lang="en" sz="6000">
                <a:solidFill>
                  <a:schemeClr val="lt1"/>
                </a:solidFill>
                <a:latin typeface="Archivo"/>
                <a:ea typeface="Archivo"/>
                <a:cs typeface="Archivo"/>
                <a:sym typeface="Archivo"/>
              </a:rPr>
              <a:t>What are we building?</a:t>
            </a:r>
            <a:endParaRPr b="1" sz="6000">
              <a:solidFill>
                <a:schemeClr val="lt1"/>
              </a:solidFill>
              <a:latin typeface="Archivo"/>
              <a:ea typeface="Archivo"/>
              <a:cs typeface="Archivo"/>
              <a:sym typeface="Archivo"/>
            </a:endParaRPr>
          </a:p>
        </p:txBody>
      </p:sp>
      <p:sp>
        <p:nvSpPr>
          <p:cNvPr id="568" name="Google Shape;568;p75"/>
          <p:cNvSpPr txBox="1"/>
          <p:nvPr/>
        </p:nvSpPr>
        <p:spPr>
          <a:xfrm>
            <a:off x="549274" y="675675"/>
            <a:ext cx="4353600" cy="572700"/>
          </a:xfrm>
          <a:prstGeom prst="rect">
            <a:avLst/>
          </a:prstGeom>
          <a:noFill/>
          <a:ln>
            <a:noFill/>
          </a:ln>
        </p:spPr>
        <p:txBody>
          <a:bodyPr anchorCtr="0" anchor="ctr" bIns="91425" lIns="45700" spcFirstLastPara="1" rIns="91425" wrap="square" tIns="91425">
            <a:spAutoFit/>
          </a:bodyPr>
          <a:lstStyle/>
          <a:p>
            <a:pPr indent="0" lvl="0" marL="0" marR="0" rtl="0" algn="l">
              <a:lnSpc>
                <a:spcPct val="90000"/>
              </a:lnSpc>
              <a:spcBef>
                <a:spcPts val="0"/>
              </a:spcBef>
              <a:spcAft>
                <a:spcPts val="0"/>
              </a:spcAft>
              <a:buClr>
                <a:srgbClr val="0E2D66"/>
              </a:buClr>
              <a:buSzPts val="1400"/>
              <a:buFont typeface="Arial"/>
              <a:buNone/>
            </a:pPr>
            <a:r>
              <a:rPr lang="en">
                <a:solidFill>
                  <a:schemeClr val="lt1"/>
                </a:solidFill>
                <a:latin typeface="Archivo"/>
                <a:ea typeface="Archivo"/>
                <a:cs typeface="Archivo"/>
                <a:sym typeface="Archivo"/>
              </a:rPr>
              <a:t>QUESTION</a:t>
            </a:r>
            <a:r>
              <a:rPr lang="en">
                <a:solidFill>
                  <a:schemeClr val="lt1"/>
                </a:solidFill>
                <a:latin typeface="Archivo"/>
                <a:ea typeface="Archivo"/>
                <a:cs typeface="Archivo"/>
                <a:sym typeface="Archivo"/>
              </a:rPr>
              <a:t> 1: System decomposition and discovery</a:t>
            </a:r>
            <a:endParaRPr>
              <a:solidFill>
                <a:schemeClr val="lt1"/>
              </a:solidFill>
              <a:latin typeface="Archivo"/>
              <a:ea typeface="Archivo"/>
              <a:cs typeface="Archivo"/>
              <a:sym typeface="Archivo"/>
            </a:endParaRPr>
          </a:p>
          <a:p>
            <a:pPr indent="0" lvl="0" marL="0" marR="0" rtl="0" algn="l">
              <a:lnSpc>
                <a:spcPct val="90000"/>
              </a:lnSpc>
              <a:spcBef>
                <a:spcPts val="0"/>
              </a:spcBef>
              <a:spcAft>
                <a:spcPts val="0"/>
              </a:spcAft>
              <a:buClr>
                <a:srgbClr val="0E2D66"/>
              </a:buClr>
              <a:buSzPts val="1400"/>
              <a:buFont typeface="Arial"/>
              <a:buNone/>
            </a:pPr>
            <a:r>
              <a:t/>
            </a:r>
            <a:endParaRPr>
              <a:solidFill>
                <a:schemeClr val="lt1"/>
              </a:solidFill>
              <a:latin typeface="Archivo"/>
              <a:ea typeface="Archivo"/>
              <a:cs typeface="Archivo"/>
              <a:sym typeface="Archivo"/>
            </a:endParaRPr>
          </a:p>
        </p:txBody>
      </p:sp>
      <p:sp>
        <p:nvSpPr>
          <p:cNvPr id="569" name="Google Shape;569;p75"/>
          <p:cNvSpPr/>
          <p:nvPr/>
        </p:nvSpPr>
        <p:spPr>
          <a:xfrm>
            <a:off x="1946500" y="3866125"/>
            <a:ext cx="1826100" cy="783900"/>
          </a:xfrm>
          <a:prstGeom prst="chevron">
            <a:avLst>
              <a:gd fmla="val 50000" name="adj"/>
            </a:avLst>
          </a:prstGeom>
          <a:solidFill>
            <a:srgbClr val="F1F3F7"/>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239550" spcFirstLastPara="1" rIns="0" wrap="square" tIns="62875">
            <a:noAutofit/>
          </a:bodyPr>
          <a:lstStyle/>
          <a:p>
            <a:pPr indent="0" lvl="0" marL="0" marR="0" rtl="0" algn="l">
              <a:lnSpc>
                <a:spcPct val="100000"/>
              </a:lnSpc>
              <a:spcBef>
                <a:spcPts val="0"/>
              </a:spcBef>
              <a:spcAft>
                <a:spcPts val="0"/>
              </a:spcAft>
              <a:buClr>
                <a:srgbClr val="0F2E66"/>
              </a:buClr>
              <a:buSzPts val="1310"/>
              <a:buFont typeface="Arial"/>
              <a:buNone/>
            </a:pPr>
            <a:r>
              <a:rPr b="1" lang="en" sz="1310">
                <a:solidFill>
                  <a:srgbClr val="0F2E66"/>
                </a:solidFill>
                <a:latin typeface="Archivo"/>
                <a:ea typeface="Archivo"/>
                <a:cs typeface="Archivo"/>
                <a:sym typeface="Archivo"/>
              </a:rPr>
              <a:t>What can go wrong?</a:t>
            </a:r>
            <a:endParaRPr sz="2445"/>
          </a:p>
        </p:txBody>
      </p:sp>
      <p:sp>
        <p:nvSpPr>
          <p:cNvPr id="570" name="Google Shape;570;p75"/>
          <p:cNvSpPr/>
          <p:nvPr/>
        </p:nvSpPr>
        <p:spPr>
          <a:xfrm>
            <a:off x="3469600" y="3866125"/>
            <a:ext cx="1878900" cy="783900"/>
          </a:xfrm>
          <a:prstGeom prst="chevron">
            <a:avLst>
              <a:gd fmla="val 50000" name="adj"/>
            </a:avLst>
          </a:prstGeom>
          <a:solidFill>
            <a:srgbClr val="F1F3F7"/>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159675" spcFirstLastPara="1" rIns="0" wrap="square" tIns="62875">
            <a:noAutofit/>
          </a:bodyPr>
          <a:lstStyle/>
          <a:p>
            <a:pPr indent="0" lvl="0" marL="0" marR="0" rtl="0" algn="l">
              <a:lnSpc>
                <a:spcPct val="100000"/>
              </a:lnSpc>
              <a:spcBef>
                <a:spcPts val="0"/>
              </a:spcBef>
              <a:spcAft>
                <a:spcPts val="0"/>
              </a:spcAft>
              <a:buClr>
                <a:srgbClr val="0F2E66"/>
              </a:buClr>
              <a:buSzPts val="1310"/>
              <a:buFont typeface="Arial"/>
              <a:buNone/>
            </a:pPr>
            <a:r>
              <a:rPr b="1" lang="en" sz="1310">
                <a:solidFill>
                  <a:srgbClr val="0F2E66"/>
                </a:solidFill>
                <a:latin typeface="Archivo"/>
                <a:ea typeface="Archivo"/>
                <a:cs typeface="Archivo"/>
                <a:sym typeface="Archivo"/>
              </a:rPr>
              <a:t>How bad is it anyway?</a:t>
            </a:r>
            <a:endParaRPr sz="2445"/>
          </a:p>
        </p:txBody>
      </p:sp>
      <p:sp>
        <p:nvSpPr>
          <p:cNvPr id="571" name="Google Shape;571;p75"/>
          <p:cNvSpPr/>
          <p:nvPr/>
        </p:nvSpPr>
        <p:spPr>
          <a:xfrm>
            <a:off x="568474" y="3866125"/>
            <a:ext cx="1648061" cy="783254"/>
          </a:xfrm>
          <a:custGeom>
            <a:rect b="b" l="l" r="r" t="t"/>
            <a:pathLst>
              <a:path extrusionOk="0" h="448856" w="1054759">
                <a:moveTo>
                  <a:pt x="0" y="0"/>
                </a:moveTo>
                <a:lnTo>
                  <a:pt x="830331" y="0"/>
                </a:lnTo>
                <a:lnTo>
                  <a:pt x="1054759" y="224428"/>
                </a:lnTo>
                <a:lnTo>
                  <a:pt x="830331" y="448856"/>
                </a:lnTo>
                <a:lnTo>
                  <a:pt x="0" y="448856"/>
                </a:lnTo>
                <a:lnTo>
                  <a:pt x="0" y="0"/>
                </a:lnTo>
                <a:close/>
              </a:path>
            </a:pathLst>
          </a:custGeom>
          <a:solidFill>
            <a:schemeClr val="accent4"/>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479100" spcFirstLastPara="1" rIns="0" wrap="square" tIns="62875">
            <a:noAutofit/>
          </a:bodyPr>
          <a:lstStyle/>
          <a:p>
            <a:pPr indent="0" lvl="0" marL="0" marR="0" rtl="0" algn="l">
              <a:lnSpc>
                <a:spcPct val="100000"/>
              </a:lnSpc>
              <a:spcBef>
                <a:spcPts val="0"/>
              </a:spcBef>
              <a:spcAft>
                <a:spcPts val="0"/>
              </a:spcAft>
              <a:buClr>
                <a:srgbClr val="0F2E66"/>
              </a:buClr>
              <a:buSzPts val="1310"/>
              <a:buFont typeface="Arial"/>
              <a:buNone/>
            </a:pPr>
            <a:r>
              <a:rPr b="1" lang="en" sz="1310">
                <a:solidFill>
                  <a:srgbClr val="0F2E66"/>
                </a:solidFill>
                <a:latin typeface="Archivo"/>
                <a:ea typeface="Archivo"/>
                <a:cs typeface="Archivo"/>
                <a:sym typeface="Archivo"/>
              </a:rPr>
              <a:t>What are we building?</a:t>
            </a:r>
            <a:endParaRPr sz="2445"/>
          </a:p>
        </p:txBody>
      </p:sp>
      <p:sp>
        <p:nvSpPr>
          <p:cNvPr id="572" name="Google Shape;572;p75"/>
          <p:cNvSpPr/>
          <p:nvPr/>
        </p:nvSpPr>
        <p:spPr>
          <a:xfrm>
            <a:off x="6787719" y="3866131"/>
            <a:ext cx="1787817" cy="783254"/>
          </a:xfrm>
          <a:custGeom>
            <a:rect b="b" l="l" r="r" t="t"/>
            <a:pathLst>
              <a:path extrusionOk="0" h="448856" w="1054759">
                <a:moveTo>
                  <a:pt x="0" y="0"/>
                </a:moveTo>
                <a:lnTo>
                  <a:pt x="224428" y="0"/>
                </a:lnTo>
                <a:lnTo>
                  <a:pt x="830331" y="0"/>
                </a:lnTo>
                <a:lnTo>
                  <a:pt x="1054759" y="0"/>
                </a:lnTo>
                <a:lnTo>
                  <a:pt x="1054759" y="448856"/>
                </a:lnTo>
                <a:lnTo>
                  <a:pt x="830331" y="448856"/>
                </a:lnTo>
                <a:lnTo>
                  <a:pt x="224428" y="448856"/>
                </a:lnTo>
                <a:lnTo>
                  <a:pt x="0" y="448856"/>
                </a:lnTo>
                <a:lnTo>
                  <a:pt x="224428" y="224428"/>
                </a:lnTo>
                <a:close/>
              </a:path>
            </a:pathLst>
          </a:custGeom>
          <a:solidFill>
            <a:srgbClr val="F1F3F7"/>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239550" spcFirstLastPara="1" rIns="0" wrap="square" tIns="62875">
            <a:noAutofit/>
          </a:bodyPr>
          <a:lstStyle/>
          <a:p>
            <a:pPr indent="0" lvl="0" marL="228600" marR="0" rtl="0" algn="l">
              <a:lnSpc>
                <a:spcPct val="100000"/>
              </a:lnSpc>
              <a:spcBef>
                <a:spcPts val="0"/>
              </a:spcBef>
              <a:spcAft>
                <a:spcPts val="0"/>
              </a:spcAft>
              <a:buClr>
                <a:srgbClr val="0F2E66"/>
              </a:buClr>
              <a:buSzPts val="1310"/>
              <a:buFont typeface="Arial"/>
              <a:buNone/>
            </a:pPr>
            <a:r>
              <a:rPr b="1" lang="en" sz="1310">
                <a:solidFill>
                  <a:srgbClr val="0F2E66"/>
                </a:solidFill>
                <a:latin typeface="Archivo"/>
                <a:ea typeface="Archivo"/>
                <a:cs typeface="Archivo"/>
                <a:sym typeface="Archivo"/>
              </a:rPr>
              <a:t>Did we do a good job?</a:t>
            </a:r>
            <a:endParaRPr sz="2445"/>
          </a:p>
        </p:txBody>
      </p:sp>
      <p:sp>
        <p:nvSpPr>
          <p:cNvPr id="573" name="Google Shape;573;p75"/>
          <p:cNvSpPr/>
          <p:nvPr/>
        </p:nvSpPr>
        <p:spPr>
          <a:xfrm>
            <a:off x="5039336" y="3865651"/>
            <a:ext cx="2038800" cy="784800"/>
          </a:xfrm>
          <a:prstGeom prst="chevron">
            <a:avLst>
              <a:gd fmla="val 50000" name="adj"/>
            </a:avLst>
          </a:prstGeom>
          <a:solidFill>
            <a:srgbClr val="F1F3F7"/>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159675" spcFirstLastPara="1" rIns="0" wrap="square" tIns="62875">
            <a:noAutofit/>
          </a:bodyPr>
          <a:lstStyle/>
          <a:p>
            <a:pPr indent="0" lvl="0" marL="0" marR="0" rtl="0" algn="l">
              <a:lnSpc>
                <a:spcPct val="100000"/>
              </a:lnSpc>
              <a:spcBef>
                <a:spcPts val="0"/>
              </a:spcBef>
              <a:spcAft>
                <a:spcPts val="0"/>
              </a:spcAft>
              <a:buClr>
                <a:srgbClr val="0F2E66"/>
              </a:buClr>
              <a:buSzPts val="1310"/>
              <a:buFont typeface="Arial"/>
              <a:buNone/>
            </a:pPr>
            <a:r>
              <a:rPr b="1" lang="en" sz="1310">
                <a:solidFill>
                  <a:schemeClr val="dk1"/>
                </a:solidFill>
                <a:latin typeface="Archivo"/>
                <a:ea typeface="Archivo"/>
                <a:cs typeface="Archivo"/>
                <a:sym typeface="Archivo"/>
              </a:rPr>
              <a:t>What are we going to do about it?</a:t>
            </a:r>
            <a:endParaRPr sz="2445">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6"/>
          <p:cNvSpPr txBox="1"/>
          <p:nvPr/>
        </p:nvSpPr>
        <p:spPr>
          <a:xfrm>
            <a:off x="4714876" y="1813090"/>
            <a:ext cx="3952800" cy="267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When you are decomposing an application with a security mindset you should focus on:</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Identify </a:t>
            </a:r>
            <a:r>
              <a:rPr b="1" lang="en">
                <a:solidFill>
                  <a:schemeClr val="dk1"/>
                </a:solidFill>
                <a:latin typeface="Archivo"/>
                <a:ea typeface="Archivo"/>
                <a:cs typeface="Archivo"/>
                <a:sym typeface="Archivo"/>
              </a:rPr>
              <a:t>entry / exit points </a:t>
            </a:r>
            <a:r>
              <a:rPr lang="en">
                <a:solidFill>
                  <a:schemeClr val="dk1"/>
                </a:solidFill>
                <a:latin typeface="Archivo"/>
                <a:ea typeface="Archivo"/>
                <a:cs typeface="Archivo"/>
                <a:sym typeface="Archivo"/>
              </a:rPr>
              <a:t>to see where a potential attacker could interface with the system</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Identify your </a:t>
            </a:r>
            <a:r>
              <a:rPr b="1" lang="en">
                <a:solidFill>
                  <a:schemeClr val="dk1"/>
                </a:solidFill>
                <a:latin typeface="Archivo"/>
                <a:ea typeface="Archivo"/>
                <a:cs typeface="Archivo"/>
                <a:sym typeface="Archivo"/>
              </a:rPr>
              <a:t>“assets”</a:t>
            </a:r>
            <a:r>
              <a:rPr lang="en">
                <a:solidFill>
                  <a:schemeClr val="dk1"/>
                </a:solidFill>
                <a:latin typeface="Archivo"/>
                <a:ea typeface="Archivo"/>
                <a:cs typeface="Archivo"/>
                <a:sym typeface="Archivo"/>
              </a:rPr>
              <a:t>, all the important things an attacker might want to access</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Identify</a:t>
            </a:r>
            <a:r>
              <a:rPr b="1" lang="en">
                <a:solidFill>
                  <a:schemeClr val="dk1"/>
                </a:solidFill>
                <a:latin typeface="Archivo"/>
                <a:ea typeface="Archivo"/>
                <a:cs typeface="Archivo"/>
                <a:sym typeface="Archivo"/>
              </a:rPr>
              <a:t> trust boundaries</a:t>
            </a:r>
            <a:r>
              <a:rPr lang="en">
                <a:solidFill>
                  <a:schemeClr val="dk1"/>
                </a:solidFill>
                <a:latin typeface="Archivo"/>
                <a:ea typeface="Archivo"/>
                <a:cs typeface="Archivo"/>
                <a:sym typeface="Archivo"/>
              </a:rPr>
              <a:t> – the points where the system's trust level changes, such as where data moves between different processes or components.</a:t>
            </a:r>
            <a:endParaRPr>
              <a:solidFill>
                <a:schemeClr val="dk1"/>
              </a:solidFill>
              <a:latin typeface="Archivo"/>
              <a:ea typeface="Archivo"/>
              <a:cs typeface="Archivo"/>
              <a:sym typeface="Archivo"/>
            </a:endParaRPr>
          </a:p>
        </p:txBody>
      </p:sp>
      <p:sp>
        <p:nvSpPr>
          <p:cNvPr id="580" name="Google Shape;580;p76"/>
          <p:cNvSpPr txBox="1"/>
          <p:nvPr/>
        </p:nvSpPr>
        <p:spPr>
          <a:xfrm>
            <a:off x="4714876"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Security focus</a:t>
            </a:r>
            <a:endParaRPr/>
          </a:p>
        </p:txBody>
      </p:sp>
      <p:sp>
        <p:nvSpPr>
          <p:cNvPr id="581" name="Google Shape;581;p76"/>
          <p:cNvSpPr txBox="1"/>
          <p:nvPr/>
        </p:nvSpPr>
        <p:spPr>
          <a:xfrm>
            <a:off x="476249" y="1813090"/>
            <a:ext cx="3952800" cy="181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Decomposition is the process of identifying and organising a complex system into smaller components or layers of abstraction.</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b="1" lang="en">
                <a:solidFill>
                  <a:schemeClr val="dk1"/>
                </a:solidFill>
                <a:latin typeface="Archivo"/>
                <a:ea typeface="Archivo"/>
                <a:cs typeface="Archivo"/>
                <a:sym typeface="Archivo"/>
              </a:rPr>
              <a:t>Techniques include:</a:t>
            </a:r>
            <a:endParaRPr b="1">
              <a:solidFill>
                <a:schemeClr val="dk1"/>
              </a:solidFill>
              <a:latin typeface="Archivo"/>
              <a:ea typeface="Archivo"/>
              <a:cs typeface="Archivo"/>
              <a:sym typeface="Archivo"/>
            </a:endParaRPr>
          </a:p>
          <a:p>
            <a:pPr indent="-317500" lvl="0" marL="457200" rtl="0" algn="l">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C4 architecture</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Data flow diagrams</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Message sequence diagrams</a:t>
            </a:r>
            <a:endParaRPr>
              <a:solidFill>
                <a:schemeClr val="dk1"/>
              </a:solidFill>
              <a:latin typeface="Archivo"/>
              <a:ea typeface="Archivo"/>
              <a:cs typeface="Archivo"/>
              <a:sym typeface="Archivo"/>
            </a:endParaRPr>
          </a:p>
        </p:txBody>
      </p:sp>
      <p:sp>
        <p:nvSpPr>
          <p:cNvPr id="582" name="Google Shape;582;p76"/>
          <p:cNvSpPr txBox="1"/>
          <p:nvPr/>
        </p:nvSpPr>
        <p:spPr>
          <a:xfrm>
            <a:off x="476249"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Maps of your system</a:t>
            </a:r>
            <a:endParaRPr/>
          </a:p>
        </p:txBody>
      </p:sp>
      <p:sp>
        <p:nvSpPr>
          <p:cNvPr id="583" name="Google Shape;583;p76"/>
          <p:cNvSpPr txBox="1"/>
          <p:nvPr/>
        </p:nvSpPr>
        <p:spPr>
          <a:xfrm>
            <a:off x="462492" y="766207"/>
            <a:ext cx="8219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 sz="1800">
                <a:solidFill>
                  <a:schemeClr val="dk1"/>
                </a:solidFill>
                <a:latin typeface="Archivo"/>
                <a:ea typeface="Archivo"/>
                <a:cs typeface="Archivo"/>
                <a:sym typeface="Archivo"/>
              </a:rPr>
              <a:t>The first step in the threat modeling process is concerned with gaining an understanding of what you’re working on</a:t>
            </a:r>
            <a:endParaRPr i="1" sz="1800">
              <a:solidFill>
                <a:schemeClr val="dk1"/>
              </a:solidFill>
              <a:latin typeface="Archivo"/>
              <a:ea typeface="Archivo"/>
              <a:cs typeface="Archivo"/>
              <a:sym typeface="Archivo"/>
            </a:endParaRPr>
          </a:p>
        </p:txBody>
      </p:sp>
      <p:sp>
        <p:nvSpPr>
          <p:cNvPr id="584" name="Google Shape;584;p76"/>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Systems decomposition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7"/>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chivo"/>
              <a:buNone/>
            </a:pPr>
            <a:r>
              <a:rPr lang="en">
                <a:solidFill>
                  <a:schemeClr val="dk1"/>
                </a:solidFill>
              </a:rPr>
              <a:t>Maps of your system</a:t>
            </a:r>
            <a:endParaRPr/>
          </a:p>
        </p:txBody>
      </p:sp>
      <p:sp>
        <p:nvSpPr>
          <p:cNvPr id="590" name="Google Shape;590;p77"/>
          <p:cNvSpPr txBox="1"/>
          <p:nvPr/>
        </p:nvSpPr>
        <p:spPr>
          <a:xfrm>
            <a:off x="462492" y="766207"/>
            <a:ext cx="8219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000000"/>
              </a:buClr>
              <a:buFont typeface="Arial"/>
              <a:buNone/>
            </a:pPr>
            <a:r>
              <a:rPr lang="en" sz="1800">
                <a:solidFill>
                  <a:schemeClr val="dk1"/>
                </a:solidFill>
                <a:latin typeface="Archivo"/>
                <a:ea typeface="Archivo"/>
                <a:cs typeface="Archivo"/>
                <a:sym typeface="Archivo"/>
              </a:rPr>
              <a:t>Decomposition</a:t>
            </a:r>
            <a:endParaRPr sz="1800">
              <a:solidFill>
                <a:schemeClr val="dk1"/>
              </a:solidFill>
              <a:latin typeface="Archivo"/>
              <a:ea typeface="Archivo"/>
              <a:cs typeface="Archivo"/>
              <a:sym typeface="Archivo"/>
            </a:endParaRPr>
          </a:p>
        </p:txBody>
      </p:sp>
      <p:sp>
        <p:nvSpPr>
          <p:cNvPr id="591" name="Google Shape;591;p77"/>
          <p:cNvSpPr/>
          <p:nvPr/>
        </p:nvSpPr>
        <p:spPr>
          <a:xfrm>
            <a:off x="6158451" y="1739975"/>
            <a:ext cx="2661300" cy="3001500"/>
          </a:xfrm>
          <a:prstGeom prst="roundRect">
            <a:avLst>
              <a:gd fmla="val 1405" name="adj"/>
            </a:avLst>
          </a:prstGeom>
          <a:solidFill>
            <a:srgbClr val="FCF8E8"/>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5CB9"/>
              </a:buClr>
              <a:buSzPts val="2000"/>
              <a:buFont typeface="Arial"/>
              <a:buNone/>
            </a:pPr>
            <a:r>
              <a:t/>
            </a:r>
            <a:endParaRPr b="0" i="0" sz="2000" u="none" cap="none" strike="noStrike">
              <a:solidFill>
                <a:srgbClr val="0F2E66"/>
              </a:solidFill>
              <a:latin typeface="Arial"/>
              <a:ea typeface="Arial"/>
              <a:cs typeface="Arial"/>
              <a:sym typeface="Arial"/>
            </a:endParaRPr>
          </a:p>
        </p:txBody>
      </p:sp>
      <p:sp>
        <p:nvSpPr>
          <p:cNvPr id="592" name="Google Shape;592;p77"/>
          <p:cNvSpPr txBox="1"/>
          <p:nvPr/>
        </p:nvSpPr>
        <p:spPr>
          <a:xfrm>
            <a:off x="6268041" y="2769275"/>
            <a:ext cx="2011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300"/>
              </a:spcAft>
              <a:buClr>
                <a:srgbClr val="000000"/>
              </a:buClr>
              <a:buSzPts val="2400"/>
              <a:buFont typeface="Arial"/>
              <a:buNone/>
            </a:pPr>
            <a:r>
              <a:rPr b="0" i="0" lang="en" sz="2000" u="none" cap="none" strike="noStrike">
                <a:solidFill>
                  <a:srgbClr val="0F2E66"/>
                </a:solidFill>
                <a:latin typeface="Archivo"/>
                <a:ea typeface="Archivo"/>
                <a:cs typeface="Archivo"/>
                <a:sym typeface="Archivo"/>
              </a:rPr>
              <a:t>Lorem ipsum</a:t>
            </a:r>
            <a:endParaRPr/>
          </a:p>
        </p:txBody>
      </p:sp>
      <p:sp>
        <p:nvSpPr>
          <p:cNvPr id="593" name="Google Shape;593;p77"/>
          <p:cNvSpPr/>
          <p:nvPr/>
        </p:nvSpPr>
        <p:spPr>
          <a:xfrm>
            <a:off x="6420433" y="2091580"/>
            <a:ext cx="480857" cy="437142"/>
          </a:xfrm>
          <a:custGeom>
            <a:rect b="b" l="l" r="r" t="t"/>
            <a:pathLst>
              <a:path extrusionOk="0" h="437142" w="480857">
                <a:moveTo>
                  <a:pt x="354960" y="116171"/>
                </a:moveTo>
                <a:lnTo>
                  <a:pt x="354960" y="116171"/>
                </a:lnTo>
                <a:cubicBezTo>
                  <a:pt x="354960" y="116171"/>
                  <a:pt x="355179" y="116171"/>
                  <a:pt x="355179" y="116171"/>
                </a:cubicBezTo>
                <a:cubicBezTo>
                  <a:pt x="355179" y="116171"/>
                  <a:pt x="355179" y="116171"/>
                  <a:pt x="355179" y="116171"/>
                </a:cubicBezTo>
                <a:lnTo>
                  <a:pt x="355179" y="116171"/>
                </a:lnTo>
                <a:cubicBezTo>
                  <a:pt x="355179" y="116171"/>
                  <a:pt x="418346" y="116171"/>
                  <a:pt x="418346" y="116171"/>
                </a:cubicBezTo>
                <a:lnTo>
                  <a:pt x="428072" y="145459"/>
                </a:lnTo>
                <a:lnTo>
                  <a:pt x="371571" y="145459"/>
                </a:lnTo>
                <a:cubicBezTo>
                  <a:pt x="365561" y="145459"/>
                  <a:pt x="360643" y="150377"/>
                  <a:pt x="360643" y="156388"/>
                </a:cubicBezTo>
                <a:lnTo>
                  <a:pt x="360643" y="232888"/>
                </a:lnTo>
                <a:cubicBezTo>
                  <a:pt x="360643" y="238899"/>
                  <a:pt x="365561" y="243816"/>
                  <a:pt x="371571" y="243816"/>
                </a:cubicBezTo>
                <a:lnTo>
                  <a:pt x="459000" y="243816"/>
                </a:lnTo>
                <a:lnTo>
                  <a:pt x="459000" y="311355"/>
                </a:lnTo>
                <a:lnTo>
                  <a:pt x="459000" y="311355"/>
                </a:lnTo>
                <a:cubicBezTo>
                  <a:pt x="459000" y="311355"/>
                  <a:pt x="459000" y="311355"/>
                  <a:pt x="459000" y="311355"/>
                </a:cubicBezTo>
                <a:lnTo>
                  <a:pt x="459000" y="311574"/>
                </a:lnTo>
                <a:lnTo>
                  <a:pt x="459000" y="311574"/>
                </a:lnTo>
                <a:cubicBezTo>
                  <a:pt x="459109" y="314415"/>
                  <a:pt x="461514" y="316819"/>
                  <a:pt x="464355" y="316819"/>
                </a:cubicBezTo>
                <a:lnTo>
                  <a:pt x="475284" y="316819"/>
                </a:lnTo>
                <a:cubicBezTo>
                  <a:pt x="478234" y="316819"/>
                  <a:pt x="480529" y="314524"/>
                  <a:pt x="480639" y="311574"/>
                </a:cubicBezTo>
                <a:lnTo>
                  <a:pt x="480639" y="311574"/>
                </a:lnTo>
                <a:lnTo>
                  <a:pt x="480639" y="236276"/>
                </a:lnTo>
                <a:cubicBezTo>
                  <a:pt x="480639" y="235074"/>
                  <a:pt x="480420" y="233981"/>
                  <a:pt x="480092" y="232779"/>
                </a:cubicBezTo>
                <a:lnTo>
                  <a:pt x="436378" y="101636"/>
                </a:lnTo>
                <a:cubicBezTo>
                  <a:pt x="434848" y="97155"/>
                  <a:pt x="430695" y="94204"/>
                  <a:pt x="425996" y="94204"/>
                </a:cubicBezTo>
                <a:lnTo>
                  <a:pt x="354741" y="94204"/>
                </a:lnTo>
                <a:cubicBezTo>
                  <a:pt x="351900" y="94423"/>
                  <a:pt x="349496" y="96718"/>
                  <a:pt x="349496" y="99669"/>
                </a:cubicBezTo>
                <a:lnTo>
                  <a:pt x="349496" y="110597"/>
                </a:lnTo>
                <a:cubicBezTo>
                  <a:pt x="349496" y="113548"/>
                  <a:pt x="351791" y="115843"/>
                  <a:pt x="354741" y="115952"/>
                </a:cubicBezTo>
                <a:close/>
                <a:moveTo>
                  <a:pt x="435394" y="167426"/>
                </a:moveTo>
                <a:lnTo>
                  <a:pt x="453645" y="222069"/>
                </a:lnTo>
                <a:lnTo>
                  <a:pt x="382500" y="222069"/>
                </a:lnTo>
                <a:lnTo>
                  <a:pt x="382500" y="167426"/>
                </a:lnTo>
                <a:lnTo>
                  <a:pt x="435394" y="167426"/>
                </a:lnTo>
                <a:close/>
                <a:moveTo>
                  <a:pt x="21966" y="311683"/>
                </a:moveTo>
                <a:cubicBezTo>
                  <a:pt x="22076" y="314524"/>
                  <a:pt x="24480" y="316929"/>
                  <a:pt x="27321" y="316929"/>
                </a:cubicBezTo>
                <a:lnTo>
                  <a:pt x="38250" y="316929"/>
                </a:lnTo>
                <a:cubicBezTo>
                  <a:pt x="41201" y="316929"/>
                  <a:pt x="43496" y="314634"/>
                  <a:pt x="43605" y="311683"/>
                </a:cubicBezTo>
                <a:lnTo>
                  <a:pt x="43605" y="311683"/>
                </a:lnTo>
                <a:lnTo>
                  <a:pt x="43605" y="311464"/>
                </a:lnTo>
                <a:cubicBezTo>
                  <a:pt x="43605" y="311464"/>
                  <a:pt x="43605" y="311464"/>
                  <a:pt x="43605" y="311464"/>
                </a:cubicBezTo>
                <a:lnTo>
                  <a:pt x="43605" y="311464"/>
                </a:lnTo>
                <a:lnTo>
                  <a:pt x="43605" y="276711"/>
                </a:lnTo>
                <a:lnTo>
                  <a:pt x="316819" y="276711"/>
                </a:lnTo>
                <a:cubicBezTo>
                  <a:pt x="322830" y="276711"/>
                  <a:pt x="327748" y="271794"/>
                  <a:pt x="327748" y="265783"/>
                </a:cubicBezTo>
                <a:lnTo>
                  <a:pt x="327748" y="44370"/>
                </a:lnTo>
                <a:cubicBezTo>
                  <a:pt x="327748" y="19890"/>
                  <a:pt x="307858" y="0"/>
                  <a:pt x="283378" y="0"/>
                </a:cubicBezTo>
                <a:lnTo>
                  <a:pt x="44479" y="0"/>
                </a:lnTo>
                <a:cubicBezTo>
                  <a:pt x="19999" y="0"/>
                  <a:pt x="0" y="19890"/>
                  <a:pt x="0" y="44370"/>
                </a:cubicBezTo>
                <a:lnTo>
                  <a:pt x="0" y="265674"/>
                </a:lnTo>
                <a:cubicBezTo>
                  <a:pt x="0" y="271684"/>
                  <a:pt x="4918" y="276602"/>
                  <a:pt x="10929" y="276602"/>
                </a:cubicBezTo>
                <a:lnTo>
                  <a:pt x="21857" y="276602"/>
                </a:lnTo>
                <a:lnTo>
                  <a:pt x="21857" y="311683"/>
                </a:lnTo>
                <a:lnTo>
                  <a:pt x="21857" y="311683"/>
                </a:lnTo>
                <a:close/>
                <a:moveTo>
                  <a:pt x="21857" y="44370"/>
                </a:moveTo>
                <a:cubicBezTo>
                  <a:pt x="21857" y="31911"/>
                  <a:pt x="32021" y="21857"/>
                  <a:pt x="44479" y="21857"/>
                </a:cubicBezTo>
                <a:lnTo>
                  <a:pt x="283487" y="21857"/>
                </a:lnTo>
                <a:cubicBezTo>
                  <a:pt x="295946" y="21857"/>
                  <a:pt x="306000" y="32021"/>
                  <a:pt x="306000" y="44370"/>
                </a:cubicBezTo>
                <a:lnTo>
                  <a:pt x="306000" y="254745"/>
                </a:lnTo>
                <a:lnTo>
                  <a:pt x="21857" y="254745"/>
                </a:lnTo>
                <a:lnTo>
                  <a:pt x="21857" y="44370"/>
                </a:lnTo>
                <a:close/>
                <a:moveTo>
                  <a:pt x="398674" y="276711"/>
                </a:moveTo>
                <a:lnTo>
                  <a:pt x="398674" y="276711"/>
                </a:lnTo>
                <a:cubicBezTo>
                  <a:pt x="395833" y="276493"/>
                  <a:pt x="393429" y="274198"/>
                  <a:pt x="393429" y="271247"/>
                </a:cubicBezTo>
                <a:lnTo>
                  <a:pt x="393429" y="260319"/>
                </a:lnTo>
                <a:cubicBezTo>
                  <a:pt x="393429" y="257368"/>
                  <a:pt x="395724" y="255073"/>
                  <a:pt x="398674" y="254964"/>
                </a:cubicBezTo>
                <a:lnTo>
                  <a:pt x="398674" y="254964"/>
                </a:lnTo>
                <a:cubicBezTo>
                  <a:pt x="398674" y="254964"/>
                  <a:pt x="398893" y="254964"/>
                  <a:pt x="398893" y="254964"/>
                </a:cubicBezTo>
                <a:cubicBezTo>
                  <a:pt x="398893" y="254964"/>
                  <a:pt x="398893" y="254964"/>
                  <a:pt x="398893" y="254964"/>
                </a:cubicBezTo>
                <a:lnTo>
                  <a:pt x="398893" y="254964"/>
                </a:lnTo>
                <a:cubicBezTo>
                  <a:pt x="398893" y="254964"/>
                  <a:pt x="442607" y="254964"/>
                  <a:pt x="442607" y="254964"/>
                </a:cubicBezTo>
                <a:lnTo>
                  <a:pt x="442607" y="254964"/>
                </a:lnTo>
                <a:cubicBezTo>
                  <a:pt x="442607" y="254964"/>
                  <a:pt x="442607" y="254964"/>
                  <a:pt x="442607" y="254964"/>
                </a:cubicBezTo>
                <a:lnTo>
                  <a:pt x="442826" y="254964"/>
                </a:lnTo>
                <a:cubicBezTo>
                  <a:pt x="445667" y="255182"/>
                  <a:pt x="447962" y="257477"/>
                  <a:pt x="447962" y="260428"/>
                </a:cubicBezTo>
                <a:lnTo>
                  <a:pt x="447962" y="271356"/>
                </a:lnTo>
                <a:cubicBezTo>
                  <a:pt x="447962" y="274307"/>
                  <a:pt x="445667" y="276602"/>
                  <a:pt x="442826" y="276711"/>
                </a:cubicBezTo>
                <a:lnTo>
                  <a:pt x="442826" y="276711"/>
                </a:lnTo>
                <a:cubicBezTo>
                  <a:pt x="442826" y="276711"/>
                  <a:pt x="398565" y="276711"/>
                  <a:pt x="398565" y="276711"/>
                </a:cubicBezTo>
                <a:close/>
                <a:moveTo>
                  <a:pt x="480857" y="344250"/>
                </a:moveTo>
                <a:lnTo>
                  <a:pt x="480857" y="355179"/>
                </a:lnTo>
                <a:cubicBezTo>
                  <a:pt x="480857" y="358129"/>
                  <a:pt x="478562" y="360424"/>
                  <a:pt x="475721" y="360534"/>
                </a:cubicBezTo>
                <a:lnTo>
                  <a:pt x="475721" y="360534"/>
                </a:lnTo>
                <a:cubicBezTo>
                  <a:pt x="475721" y="360534"/>
                  <a:pt x="27103" y="360534"/>
                  <a:pt x="27103" y="360534"/>
                </a:cubicBezTo>
                <a:lnTo>
                  <a:pt x="27103" y="360534"/>
                </a:lnTo>
                <a:cubicBezTo>
                  <a:pt x="24261" y="360315"/>
                  <a:pt x="21857" y="358020"/>
                  <a:pt x="21857" y="355069"/>
                </a:cubicBezTo>
                <a:lnTo>
                  <a:pt x="21857" y="344141"/>
                </a:lnTo>
                <a:cubicBezTo>
                  <a:pt x="21857" y="341190"/>
                  <a:pt x="24152" y="338895"/>
                  <a:pt x="27103" y="338786"/>
                </a:cubicBezTo>
                <a:lnTo>
                  <a:pt x="27103" y="338786"/>
                </a:lnTo>
                <a:cubicBezTo>
                  <a:pt x="27103" y="338786"/>
                  <a:pt x="27321" y="338786"/>
                  <a:pt x="27321" y="338786"/>
                </a:cubicBezTo>
                <a:cubicBezTo>
                  <a:pt x="27321" y="338786"/>
                  <a:pt x="27321" y="338786"/>
                  <a:pt x="27321" y="338786"/>
                </a:cubicBezTo>
                <a:lnTo>
                  <a:pt x="27321" y="338786"/>
                </a:lnTo>
                <a:cubicBezTo>
                  <a:pt x="27321" y="338786"/>
                  <a:pt x="475393" y="338786"/>
                  <a:pt x="475393" y="338786"/>
                </a:cubicBezTo>
                <a:lnTo>
                  <a:pt x="475393" y="338786"/>
                </a:lnTo>
                <a:cubicBezTo>
                  <a:pt x="475393" y="338786"/>
                  <a:pt x="475393" y="338786"/>
                  <a:pt x="475393" y="338786"/>
                </a:cubicBezTo>
                <a:lnTo>
                  <a:pt x="475611" y="338786"/>
                </a:lnTo>
                <a:cubicBezTo>
                  <a:pt x="478453" y="339004"/>
                  <a:pt x="480748" y="341299"/>
                  <a:pt x="480748" y="344250"/>
                </a:cubicBezTo>
                <a:close/>
                <a:moveTo>
                  <a:pt x="163491" y="388074"/>
                </a:moveTo>
                <a:cubicBezTo>
                  <a:pt x="163491" y="415176"/>
                  <a:pt x="141525" y="437143"/>
                  <a:pt x="114422" y="437143"/>
                </a:cubicBezTo>
                <a:cubicBezTo>
                  <a:pt x="87319" y="437143"/>
                  <a:pt x="65462" y="415176"/>
                  <a:pt x="65462" y="388074"/>
                </a:cubicBezTo>
                <a:cubicBezTo>
                  <a:pt x="65462" y="385014"/>
                  <a:pt x="67866" y="382609"/>
                  <a:pt x="70926" y="382609"/>
                </a:cubicBezTo>
                <a:lnTo>
                  <a:pt x="81855" y="382609"/>
                </a:lnTo>
                <a:cubicBezTo>
                  <a:pt x="84806" y="382609"/>
                  <a:pt x="87319" y="385014"/>
                  <a:pt x="87319" y="388074"/>
                </a:cubicBezTo>
                <a:cubicBezTo>
                  <a:pt x="87319" y="403046"/>
                  <a:pt x="99450" y="415286"/>
                  <a:pt x="114422" y="415286"/>
                </a:cubicBezTo>
                <a:cubicBezTo>
                  <a:pt x="129394" y="415286"/>
                  <a:pt x="141634" y="403046"/>
                  <a:pt x="141634" y="388074"/>
                </a:cubicBezTo>
                <a:cubicBezTo>
                  <a:pt x="141634" y="385014"/>
                  <a:pt x="144148" y="382609"/>
                  <a:pt x="147099" y="382609"/>
                </a:cubicBezTo>
                <a:lnTo>
                  <a:pt x="158027" y="382609"/>
                </a:lnTo>
                <a:cubicBezTo>
                  <a:pt x="161087" y="382609"/>
                  <a:pt x="163491" y="385014"/>
                  <a:pt x="163491" y="388074"/>
                </a:cubicBezTo>
                <a:close/>
                <a:moveTo>
                  <a:pt x="437361" y="388074"/>
                </a:moveTo>
                <a:cubicBezTo>
                  <a:pt x="437361" y="415176"/>
                  <a:pt x="415286" y="437143"/>
                  <a:pt x="388292" y="437143"/>
                </a:cubicBezTo>
                <a:cubicBezTo>
                  <a:pt x="361299" y="437143"/>
                  <a:pt x="339223" y="415176"/>
                  <a:pt x="339223" y="388074"/>
                </a:cubicBezTo>
                <a:cubicBezTo>
                  <a:pt x="339223" y="385014"/>
                  <a:pt x="341627" y="382609"/>
                  <a:pt x="344687" y="382609"/>
                </a:cubicBezTo>
                <a:lnTo>
                  <a:pt x="355616" y="382609"/>
                </a:lnTo>
                <a:cubicBezTo>
                  <a:pt x="358566" y="382609"/>
                  <a:pt x="361080" y="385014"/>
                  <a:pt x="361080" y="388074"/>
                </a:cubicBezTo>
                <a:cubicBezTo>
                  <a:pt x="361080" y="403046"/>
                  <a:pt x="373211" y="415286"/>
                  <a:pt x="388292" y="415286"/>
                </a:cubicBezTo>
                <a:cubicBezTo>
                  <a:pt x="403374" y="415286"/>
                  <a:pt x="415504" y="403046"/>
                  <a:pt x="415504" y="388074"/>
                </a:cubicBezTo>
                <a:cubicBezTo>
                  <a:pt x="415504" y="385014"/>
                  <a:pt x="417909" y="382609"/>
                  <a:pt x="420969" y="382609"/>
                </a:cubicBezTo>
                <a:lnTo>
                  <a:pt x="431897" y="382609"/>
                </a:lnTo>
                <a:cubicBezTo>
                  <a:pt x="434848" y="382609"/>
                  <a:pt x="437361" y="385014"/>
                  <a:pt x="437361" y="38807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4" name="Google Shape;594;p77"/>
          <p:cNvSpPr/>
          <p:nvPr/>
        </p:nvSpPr>
        <p:spPr>
          <a:xfrm>
            <a:off x="3241344" y="1739975"/>
            <a:ext cx="2661300" cy="3001500"/>
          </a:xfrm>
          <a:prstGeom prst="roundRect">
            <a:avLst>
              <a:gd fmla="val 1405" name="adj"/>
            </a:avLst>
          </a:prstGeom>
          <a:solidFill>
            <a:srgbClr val="FCF8E8"/>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5CB9"/>
              </a:buClr>
              <a:buSzPts val="2000"/>
              <a:buFont typeface="Arial"/>
              <a:buNone/>
            </a:pPr>
            <a:r>
              <a:t/>
            </a:r>
            <a:endParaRPr b="0" i="0" sz="2000" u="none" cap="none" strike="noStrike">
              <a:solidFill>
                <a:srgbClr val="0F2E66"/>
              </a:solidFill>
              <a:latin typeface="Arial"/>
              <a:ea typeface="Arial"/>
              <a:cs typeface="Arial"/>
              <a:sym typeface="Arial"/>
            </a:endParaRPr>
          </a:p>
        </p:txBody>
      </p:sp>
      <p:sp>
        <p:nvSpPr>
          <p:cNvPr id="595" name="Google Shape;595;p77"/>
          <p:cNvSpPr txBox="1"/>
          <p:nvPr/>
        </p:nvSpPr>
        <p:spPr>
          <a:xfrm>
            <a:off x="3511586" y="2769275"/>
            <a:ext cx="2011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300"/>
              </a:spcAft>
              <a:buClr>
                <a:srgbClr val="000000"/>
              </a:buClr>
              <a:buSzPts val="2400"/>
              <a:buFont typeface="Arial"/>
              <a:buNone/>
            </a:pPr>
            <a:r>
              <a:rPr b="0" i="0" lang="en" sz="2000" u="none" cap="none" strike="noStrike">
                <a:solidFill>
                  <a:srgbClr val="0F2E66"/>
                </a:solidFill>
                <a:latin typeface="Archivo"/>
                <a:ea typeface="Archivo"/>
                <a:cs typeface="Archivo"/>
                <a:sym typeface="Archivo"/>
              </a:rPr>
              <a:t>Lorem ipsum</a:t>
            </a:r>
            <a:endParaRPr/>
          </a:p>
        </p:txBody>
      </p:sp>
      <p:sp>
        <p:nvSpPr>
          <p:cNvPr id="596" name="Google Shape;596;p77"/>
          <p:cNvSpPr/>
          <p:nvPr/>
        </p:nvSpPr>
        <p:spPr>
          <a:xfrm>
            <a:off x="3698649" y="2074502"/>
            <a:ext cx="411518" cy="471298"/>
          </a:xfrm>
          <a:custGeom>
            <a:rect b="b" l="l" r="r" t="t"/>
            <a:pathLst>
              <a:path extrusionOk="0" h="471298" w="411518">
                <a:moveTo>
                  <a:pt x="192073" y="153000"/>
                </a:moveTo>
                <a:cubicBezTo>
                  <a:pt x="234257" y="153000"/>
                  <a:pt x="268573" y="118684"/>
                  <a:pt x="268573" y="76500"/>
                </a:cubicBezTo>
                <a:cubicBezTo>
                  <a:pt x="268573" y="76500"/>
                  <a:pt x="268573" y="76500"/>
                  <a:pt x="268573" y="76500"/>
                </a:cubicBezTo>
                <a:cubicBezTo>
                  <a:pt x="268573" y="76500"/>
                  <a:pt x="268573" y="76500"/>
                  <a:pt x="268573" y="76500"/>
                </a:cubicBezTo>
                <a:cubicBezTo>
                  <a:pt x="268573" y="34316"/>
                  <a:pt x="234257" y="0"/>
                  <a:pt x="192073" y="0"/>
                </a:cubicBezTo>
                <a:cubicBezTo>
                  <a:pt x="149889" y="0"/>
                  <a:pt x="115573" y="34316"/>
                  <a:pt x="115573" y="76500"/>
                </a:cubicBezTo>
                <a:cubicBezTo>
                  <a:pt x="115573" y="118684"/>
                  <a:pt x="149889" y="153000"/>
                  <a:pt x="192073" y="153000"/>
                </a:cubicBezTo>
                <a:close/>
                <a:moveTo>
                  <a:pt x="192073" y="21857"/>
                </a:moveTo>
                <a:cubicBezTo>
                  <a:pt x="222236" y="21857"/>
                  <a:pt x="246716" y="46337"/>
                  <a:pt x="246716" y="76500"/>
                </a:cubicBezTo>
                <a:cubicBezTo>
                  <a:pt x="246716" y="106663"/>
                  <a:pt x="222236" y="131143"/>
                  <a:pt x="192073" y="131143"/>
                </a:cubicBezTo>
                <a:cubicBezTo>
                  <a:pt x="161910" y="131143"/>
                  <a:pt x="137430" y="106663"/>
                  <a:pt x="137430" y="76500"/>
                </a:cubicBezTo>
                <a:cubicBezTo>
                  <a:pt x="137430" y="46337"/>
                  <a:pt x="161910" y="21857"/>
                  <a:pt x="192073" y="21857"/>
                </a:cubicBezTo>
                <a:close/>
                <a:moveTo>
                  <a:pt x="290321" y="240429"/>
                </a:moveTo>
                <a:lnTo>
                  <a:pt x="312178" y="240429"/>
                </a:lnTo>
                <a:cubicBezTo>
                  <a:pt x="312178" y="243489"/>
                  <a:pt x="309665" y="246002"/>
                  <a:pt x="306714" y="246002"/>
                </a:cubicBezTo>
                <a:lnTo>
                  <a:pt x="295785" y="246002"/>
                </a:lnTo>
                <a:cubicBezTo>
                  <a:pt x="292725" y="246002"/>
                  <a:pt x="290321" y="243489"/>
                  <a:pt x="290321" y="240429"/>
                </a:cubicBezTo>
                <a:close/>
                <a:moveTo>
                  <a:pt x="71750" y="393319"/>
                </a:moveTo>
                <a:lnTo>
                  <a:pt x="71750" y="393319"/>
                </a:lnTo>
                <a:lnTo>
                  <a:pt x="71750" y="195075"/>
                </a:lnTo>
                <a:cubicBezTo>
                  <a:pt x="71859" y="190048"/>
                  <a:pt x="75247" y="185786"/>
                  <a:pt x="80055" y="184474"/>
                </a:cubicBezTo>
                <a:cubicBezTo>
                  <a:pt x="81585" y="184037"/>
                  <a:pt x="117868" y="174857"/>
                  <a:pt x="192182" y="174857"/>
                </a:cubicBezTo>
                <a:cubicBezTo>
                  <a:pt x="266497" y="174857"/>
                  <a:pt x="302561" y="184146"/>
                  <a:pt x="304091" y="184474"/>
                </a:cubicBezTo>
                <a:cubicBezTo>
                  <a:pt x="308900" y="185786"/>
                  <a:pt x="312287" y="190048"/>
                  <a:pt x="312287" y="195075"/>
                </a:cubicBezTo>
                <a:lnTo>
                  <a:pt x="312287" y="240429"/>
                </a:lnTo>
                <a:cubicBezTo>
                  <a:pt x="312287" y="240429"/>
                  <a:pt x="290321" y="240429"/>
                  <a:pt x="290321" y="240429"/>
                </a:cubicBezTo>
                <a:lnTo>
                  <a:pt x="290321" y="204036"/>
                </a:lnTo>
                <a:cubicBezTo>
                  <a:pt x="276332" y="201414"/>
                  <a:pt x="243765" y="196824"/>
                  <a:pt x="192292" y="196824"/>
                </a:cubicBezTo>
                <a:cubicBezTo>
                  <a:pt x="140818" y="196824"/>
                  <a:pt x="108032" y="201523"/>
                  <a:pt x="93825" y="204036"/>
                </a:cubicBezTo>
                <a:lnTo>
                  <a:pt x="93825" y="393429"/>
                </a:lnTo>
                <a:cubicBezTo>
                  <a:pt x="93825" y="393429"/>
                  <a:pt x="93716" y="393429"/>
                  <a:pt x="93716" y="393429"/>
                </a:cubicBezTo>
                <a:cubicBezTo>
                  <a:pt x="93716" y="396489"/>
                  <a:pt x="91312" y="398893"/>
                  <a:pt x="88252" y="398893"/>
                </a:cubicBezTo>
                <a:lnTo>
                  <a:pt x="77323" y="398893"/>
                </a:lnTo>
                <a:cubicBezTo>
                  <a:pt x="74263" y="398893"/>
                  <a:pt x="71859" y="396379"/>
                  <a:pt x="71859" y="393429"/>
                </a:cubicBezTo>
                <a:close/>
                <a:moveTo>
                  <a:pt x="4757" y="449492"/>
                </a:moveTo>
                <a:cubicBezTo>
                  <a:pt x="61040" y="441405"/>
                  <a:pt x="125737" y="437252"/>
                  <a:pt x="192073" y="437252"/>
                </a:cubicBezTo>
                <a:lnTo>
                  <a:pt x="192073" y="459109"/>
                </a:lnTo>
                <a:cubicBezTo>
                  <a:pt x="126830" y="459109"/>
                  <a:pt x="63116" y="463262"/>
                  <a:pt x="7817" y="471240"/>
                </a:cubicBezTo>
                <a:lnTo>
                  <a:pt x="7817" y="471240"/>
                </a:lnTo>
                <a:cubicBezTo>
                  <a:pt x="4867" y="471677"/>
                  <a:pt x="2025" y="469601"/>
                  <a:pt x="1588" y="466541"/>
                </a:cubicBezTo>
                <a:lnTo>
                  <a:pt x="58" y="455721"/>
                </a:lnTo>
                <a:cubicBezTo>
                  <a:pt x="-379" y="452771"/>
                  <a:pt x="1697" y="449929"/>
                  <a:pt x="4648" y="449492"/>
                </a:cubicBezTo>
                <a:lnTo>
                  <a:pt x="4648" y="449492"/>
                </a:lnTo>
                <a:close/>
                <a:moveTo>
                  <a:pt x="197537" y="442607"/>
                </a:moveTo>
                <a:lnTo>
                  <a:pt x="197537" y="453536"/>
                </a:lnTo>
                <a:cubicBezTo>
                  <a:pt x="197537" y="456596"/>
                  <a:pt x="195133" y="459000"/>
                  <a:pt x="192073" y="459000"/>
                </a:cubicBezTo>
                <a:lnTo>
                  <a:pt x="192073" y="437143"/>
                </a:lnTo>
                <a:cubicBezTo>
                  <a:pt x="195133" y="437143"/>
                  <a:pt x="197537" y="439547"/>
                  <a:pt x="197537" y="442607"/>
                </a:cubicBezTo>
                <a:close/>
                <a:moveTo>
                  <a:pt x="311850" y="269608"/>
                </a:moveTo>
                <a:cubicBezTo>
                  <a:pt x="256880" y="269608"/>
                  <a:pt x="212182" y="314306"/>
                  <a:pt x="212182" y="369276"/>
                </a:cubicBezTo>
                <a:cubicBezTo>
                  <a:pt x="212182" y="424247"/>
                  <a:pt x="256880" y="468945"/>
                  <a:pt x="311850" y="468945"/>
                </a:cubicBezTo>
                <a:cubicBezTo>
                  <a:pt x="366821" y="468945"/>
                  <a:pt x="411519" y="424247"/>
                  <a:pt x="411519" y="369276"/>
                </a:cubicBezTo>
                <a:cubicBezTo>
                  <a:pt x="411519" y="314306"/>
                  <a:pt x="366821" y="269608"/>
                  <a:pt x="311850" y="269608"/>
                </a:cubicBezTo>
                <a:close/>
                <a:moveTo>
                  <a:pt x="265950" y="310153"/>
                </a:moveTo>
                <a:cubicBezTo>
                  <a:pt x="270977" y="304251"/>
                  <a:pt x="278737" y="301956"/>
                  <a:pt x="286277" y="301956"/>
                </a:cubicBezTo>
                <a:cubicBezTo>
                  <a:pt x="289884" y="301956"/>
                  <a:pt x="293490" y="302503"/>
                  <a:pt x="296769" y="303486"/>
                </a:cubicBezTo>
                <a:cubicBezTo>
                  <a:pt x="303982" y="305672"/>
                  <a:pt x="308244" y="309497"/>
                  <a:pt x="308681" y="312120"/>
                </a:cubicBezTo>
                <a:cubicBezTo>
                  <a:pt x="309009" y="314961"/>
                  <a:pt x="305184" y="320426"/>
                  <a:pt x="295676" y="326218"/>
                </a:cubicBezTo>
                <a:cubicBezTo>
                  <a:pt x="290212" y="329606"/>
                  <a:pt x="286715" y="335835"/>
                  <a:pt x="285403" y="344578"/>
                </a:cubicBezTo>
                <a:cubicBezTo>
                  <a:pt x="285185" y="345889"/>
                  <a:pt x="283982" y="354632"/>
                  <a:pt x="286059" y="362064"/>
                </a:cubicBezTo>
                <a:cubicBezTo>
                  <a:pt x="273710" y="355288"/>
                  <a:pt x="263874" y="344906"/>
                  <a:pt x="260486" y="334196"/>
                </a:cubicBezTo>
                <a:cubicBezTo>
                  <a:pt x="257754" y="325562"/>
                  <a:pt x="259612" y="317694"/>
                  <a:pt x="265950" y="310262"/>
                </a:cubicBezTo>
                <a:close/>
                <a:moveTo>
                  <a:pt x="234039" y="369276"/>
                </a:moveTo>
                <a:cubicBezTo>
                  <a:pt x="234039" y="359113"/>
                  <a:pt x="236006" y="349496"/>
                  <a:pt x="239612" y="340644"/>
                </a:cubicBezTo>
                <a:cubicBezTo>
                  <a:pt x="239612" y="340644"/>
                  <a:pt x="239612" y="340644"/>
                  <a:pt x="239612" y="340644"/>
                </a:cubicBezTo>
                <a:cubicBezTo>
                  <a:pt x="245623" y="359878"/>
                  <a:pt x="264311" y="377691"/>
                  <a:pt x="286387" y="386216"/>
                </a:cubicBezTo>
                <a:cubicBezTo>
                  <a:pt x="282562" y="393429"/>
                  <a:pt x="277972" y="406543"/>
                  <a:pt x="292070" y="419220"/>
                </a:cubicBezTo>
                <a:cubicBezTo>
                  <a:pt x="296987" y="423701"/>
                  <a:pt x="300812" y="426324"/>
                  <a:pt x="303654" y="427963"/>
                </a:cubicBezTo>
                <a:lnTo>
                  <a:pt x="303654" y="428728"/>
                </a:lnTo>
                <a:cubicBezTo>
                  <a:pt x="303654" y="428728"/>
                  <a:pt x="303654" y="429930"/>
                  <a:pt x="303654" y="429930"/>
                </a:cubicBezTo>
                <a:cubicBezTo>
                  <a:pt x="304419" y="436815"/>
                  <a:pt x="306714" y="442498"/>
                  <a:pt x="310320" y="446979"/>
                </a:cubicBezTo>
                <a:cubicBezTo>
                  <a:pt x="268136" y="446214"/>
                  <a:pt x="234039" y="411679"/>
                  <a:pt x="234039" y="369276"/>
                </a:cubicBezTo>
                <a:close/>
                <a:moveTo>
                  <a:pt x="356767" y="412554"/>
                </a:moveTo>
                <a:cubicBezTo>
                  <a:pt x="351958" y="426542"/>
                  <a:pt x="337532" y="435394"/>
                  <a:pt x="329882" y="434629"/>
                </a:cubicBezTo>
                <a:cubicBezTo>
                  <a:pt x="328680" y="434520"/>
                  <a:pt x="326385" y="434192"/>
                  <a:pt x="325511" y="428291"/>
                </a:cubicBezTo>
                <a:lnTo>
                  <a:pt x="325511" y="425231"/>
                </a:lnTo>
                <a:cubicBezTo>
                  <a:pt x="325620" y="420969"/>
                  <a:pt x="325839" y="413865"/>
                  <a:pt x="316877" y="410259"/>
                </a:cubicBezTo>
                <a:cubicBezTo>
                  <a:pt x="315566" y="409712"/>
                  <a:pt x="312834" y="408619"/>
                  <a:pt x="306714" y="403046"/>
                </a:cubicBezTo>
                <a:cubicBezTo>
                  <a:pt x="303545" y="400204"/>
                  <a:pt x="303545" y="400095"/>
                  <a:pt x="307042" y="394194"/>
                </a:cubicBezTo>
                <a:cubicBezTo>
                  <a:pt x="309337" y="390259"/>
                  <a:pt x="312506" y="384904"/>
                  <a:pt x="310867" y="378566"/>
                </a:cubicBezTo>
                <a:cubicBezTo>
                  <a:pt x="315785" y="378566"/>
                  <a:pt x="320484" y="377364"/>
                  <a:pt x="324309" y="376489"/>
                </a:cubicBezTo>
                <a:cubicBezTo>
                  <a:pt x="329117" y="375396"/>
                  <a:pt x="333380" y="374304"/>
                  <a:pt x="336877" y="375069"/>
                </a:cubicBezTo>
                <a:cubicBezTo>
                  <a:pt x="349445" y="383046"/>
                  <a:pt x="362559" y="395833"/>
                  <a:pt x="356767" y="412554"/>
                </a:cubicBezTo>
                <a:close/>
                <a:moveTo>
                  <a:pt x="379826" y="407089"/>
                </a:moveTo>
                <a:cubicBezTo>
                  <a:pt x="380591" y="393101"/>
                  <a:pt x="375455" y="372992"/>
                  <a:pt x="346931" y="355506"/>
                </a:cubicBezTo>
                <a:lnTo>
                  <a:pt x="344636" y="354414"/>
                </a:lnTo>
                <a:cubicBezTo>
                  <a:pt x="335128" y="351354"/>
                  <a:pt x="326385" y="353430"/>
                  <a:pt x="319282" y="355179"/>
                </a:cubicBezTo>
                <a:cubicBezTo>
                  <a:pt x="311085" y="357146"/>
                  <a:pt x="308790" y="357146"/>
                  <a:pt x="307042" y="355616"/>
                </a:cubicBezTo>
                <a:cubicBezTo>
                  <a:pt x="306495" y="352665"/>
                  <a:pt x="306823" y="346545"/>
                  <a:pt x="307916" y="344359"/>
                </a:cubicBezTo>
                <a:cubicBezTo>
                  <a:pt x="328571" y="331354"/>
                  <a:pt x="331522" y="318131"/>
                  <a:pt x="330320" y="309169"/>
                </a:cubicBezTo>
                <a:cubicBezTo>
                  <a:pt x="329445" y="302612"/>
                  <a:pt x="326057" y="296820"/>
                  <a:pt x="320702" y="292011"/>
                </a:cubicBezTo>
                <a:cubicBezTo>
                  <a:pt x="359499" y="296383"/>
                  <a:pt x="389662" y="329387"/>
                  <a:pt x="389662" y="369276"/>
                </a:cubicBezTo>
                <a:cubicBezTo>
                  <a:pt x="389662" y="382937"/>
                  <a:pt x="386055" y="395833"/>
                  <a:pt x="379826" y="4070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7" name="Google Shape;597;p77"/>
          <p:cNvSpPr/>
          <p:nvPr/>
        </p:nvSpPr>
        <p:spPr>
          <a:xfrm>
            <a:off x="324238" y="1739975"/>
            <a:ext cx="2661300" cy="3001500"/>
          </a:xfrm>
          <a:prstGeom prst="roundRect">
            <a:avLst>
              <a:gd fmla="val 1405" name="adj"/>
            </a:avLst>
          </a:prstGeom>
          <a:solidFill>
            <a:srgbClr val="FCF8E8"/>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5CB9"/>
              </a:buClr>
              <a:buSzPts val="2000"/>
              <a:buFont typeface="Arial"/>
              <a:buNone/>
            </a:pPr>
            <a:r>
              <a:t/>
            </a:r>
            <a:endParaRPr b="0" i="0" sz="2000" u="none" cap="none" strike="noStrike">
              <a:solidFill>
                <a:srgbClr val="0F2E66"/>
              </a:solidFill>
              <a:latin typeface="Arial"/>
              <a:ea typeface="Arial"/>
              <a:cs typeface="Arial"/>
              <a:sym typeface="Arial"/>
            </a:endParaRPr>
          </a:p>
        </p:txBody>
      </p:sp>
      <p:sp>
        <p:nvSpPr>
          <p:cNvPr id="598" name="Google Shape;598;p77"/>
          <p:cNvSpPr txBox="1"/>
          <p:nvPr/>
        </p:nvSpPr>
        <p:spPr>
          <a:xfrm>
            <a:off x="755132" y="2769275"/>
            <a:ext cx="2011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300"/>
              </a:spcAft>
              <a:buClr>
                <a:srgbClr val="000000"/>
              </a:buClr>
              <a:buSzPts val="2400"/>
              <a:buFont typeface="Arial"/>
              <a:buNone/>
            </a:pPr>
            <a:r>
              <a:rPr b="0" i="0" lang="en" sz="2000" u="none" cap="none" strike="noStrike">
                <a:solidFill>
                  <a:srgbClr val="0F2E66"/>
                </a:solidFill>
                <a:latin typeface="Archivo"/>
                <a:ea typeface="Archivo"/>
                <a:cs typeface="Archivo"/>
                <a:sym typeface="Archivo"/>
              </a:rPr>
              <a:t>Lorem ipsum</a:t>
            </a:r>
            <a:endParaRPr sz="1800">
              <a:solidFill>
                <a:schemeClr val="dk1"/>
              </a:solidFill>
              <a:latin typeface="Arial"/>
              <a:ea typeface="Arial"/>
              <a:cs typeface="Arial"/>
              <a:sym typeface="Arial"/>
            </a:endParaRPr>
          </a:p>
        </p:txBody>
      </p:sp>
      <p:sp>
        <p:nvSpPr>
          <p:cNvPr id="599" name="Google Shape;599;p77"/>
          <p:cNvSpPr/>
          <p:nvPr/>
        </p:nvSpPr>
        <p:spPr>
          <a:xfrm>
            <a:off x="887253" y="2048030"/>
            <a:ext cx="521402" cy="524243"/>
          </a:xfrm>
          <a:custGeom>
            <a:rect b="b" l="l" r="r" t="t"/>
            <a:pathLst>
              <a:path extrusionOk="0" h="524243" w="521402">
                <a:moveTo>
                  <a:pt x="493644" y="432116"/>
                </a:moveTo>
                <a:cubicBezTo>
                  <a:pt x="511457" y="414302"/>
                  <a:pt x="521293" y="390587"/>
                  <a:pt x="521402" y="365451"/>
                </a:cubicBezTo>
                <a:cubicBezTo>
                  <a:pt x="521402" y="340206"/>
                  <a:pt x="511676" y="316601"/>
                  <a:pt x="493971" y="298787"/>
                </a:cubicBezTo>
                <a:cubicBezTo>
                  <a:pt x="476267" y="281083"/>
                  <a:pt x="452661" y="271356"/>
                  <a:pt x="427526" y="271356"/>
                </a:cubicBezTo>
                <a:lnTo>
                  <a:pt x="427307" y="271356"/>
                </a:lnTo>
                <a:cubicBezTo>
                  <a:pt x="402171" y="271356"/>
                  <a:pt x="378456" y="281301"/>
                  <a:pt x="360643" y="299115"/>
                </a:cubicBezTo>
                <a:cubicBezTo>
                  <a:pt x="323814" y="335944"/>
                  <a:pt x="323704" y="395833"/>
                  <a:pt x="360315" y="432444"/>
                </a:cubicBezTo>
                <a:cubicBezTo>
                  <a:pt x="363047" y="435176"/>
                  <a:pt x="365998" y="437689"/>
                  <a:pt x="368949" y="439984"/>
                </a:cubicBezTo>
                <a:lnTo>
                  <a:pt x="312666" y="496266"/>
                </a:lnTo>
                <a:lnTo>
                  <a:pt x="296492" y="480092"/>
                </a:lnTo>
                <a:lnTo>
                  <a:pt x="337474" y="439110"/>
                </a:lnTo>
                <a:lnTo>
                  <a:pt x="337474" y="439110"/>
                </a:lnTo>
                <a:cubicBezTo>
                  <a:pt x="339660" y="436924"/>
                  <a:pt x="339660" y="433536"/>
                  <a:pt x="337474" y="431351"/>
                </a:cubicBezTo>
                <a:lnTo>
                  <a:pt x="329715" y="423591"/>
                </a:lnTo>
                <a:cubicBezTo>
                  <a:pt x="327529" y="421406"/>
                  <a:pt x="324141" y="421406"/>
                  <a:pt x="321956" y="423591"/>
                </a:cubicBezTo>
                <a:lnTo>
                  <a:pt x="321956" y="423591"/>
                </a:lnTo>
                <a:cubicBezTo>
                  <a:pt x="321956" y="423591"/>
                  <a:pt x="273214" y="472333"/>
                  <a:pt x="273214" y="472333"/>
                </a:cubicBezTo>
                <a:cubicBezTo>
                  <a:pt x="268952" y="476595"/>
                  <a:pt x="268952" y="483480"/>
                  <a:pt x="273214" y="487742"/>
                </a:cubicBezTo>
                <a:lnTo>
                  <a:pt x="304907" y="519435"/>
                </a:lnTo>
                <a:cubicBezTo>
                  <a:pt x="307093" y="521621"/>
                  <a:pt x="309825" y="522604"/>
                  <a:pt x="312666" y="522604"/>
                </a:cubicBezTo>
                <a:cubicBezTo>
                  <a:pt x="315508" y="522604"/>
                  <a:pt x="318240" y="521511"/>
                  <a:pt x="320426" y="519435"/>
                </a:cubicBezTo>
                <a:lnTo>
                  <a:pt x="388292" y="451569"/>
                </a:lnTo>
                <a:cubicBezTo>
                  <a:pt x="400204" y="456924"/>
                  <a:pt x="413319" y="459874"/>
                  <a:pt x="426761" y="459874"/>
                </a:cubicBezTo>
                <a:lnTo>
                  <a:pt x="426979" y="459874"/>
                </a:lnTo>
                <a:cubicBezTo>
                  <a:pt x="452115" y="459874"/>
                  <a:pt x="475830" y="449929"/>
                  <a:pt x="493644" y="432116"/>
                </a:cubicBezTo>
                <a:cubicBezTo>
                  <a:pt x="493644" y="432116"/>
                  <a:pt x="493644" y="432116"/>
                  <a:pt x="493644" y="432116"/>
                </a:cubicBezTo>
                <a:cubicBezTo>
                  <a:pt x="493644" y="432116"/>
                  <a:pt x="493644" y="432116"/>
                  <a:pt x="493644" y="432116"/>
                </a:cubicBezTo>
                <a:close/>
                <a:moveTo>
                  <a:pt x="426870" y="438017"/>
                </a:moveTo>
                <a:lnTo>
                  <a:pt x="426651" y="438017"/>
                </a:lnTo>
                <a:cubicBezTo>
                  <a:pt x="407417" y="438017"/>
                  <a:pt x="389276" y="430586"/>
                  <a:pt x="375724" y="416925"/>
                </a:cubicBezTo>
                <a:cubicBezTo>
                  <a:pt x="347529" y="388729"/>
                  <a:pt x="347747" y="342829"/>
                  <a:pt x="376052" y="314415"/>
                </a:cubicBezTo>
                <a:cubicBezTo>
                  <a:pt x="389822" y="300645"/>
                  <a:pt x="407964" y="293104"/>
                  <a:pt x="427416" y="292995"/>
                </a:cubicBezTo>
                <a:lnTo>
                  <a:pt x="427635" y="292995"/>
                </a:lnTo>
                <a:cubicBezTo>
                  <a:pt x="446869" y="292995"/>
                  <a:pt x="465011" y="300426"/>
                  <a:pt x="478562" y="314087"/>
                </a:cubicBezTo>
                <a:cubicBezTo>
                  <a:pt x="492114" y="327748"/>
                  <a:pt x="499654" y="345889"/>
                  <a:pt x="499654" y="365233"/>
                </a:cubicBezTo>
                <a:cubicBezTo>
                  <a:pt x="499654" y="384576"/>
                  <a:pt x="492004" y="402827"/>
                  <a:pt x="478234" y="416597"/>
                </a:cubicBezTo>
                <a:cubicBezTo>
                  <a:pt x="464464" y="430367"/>
                  <a:pt x="446323" y="437908"/>
                  <a:pt x="426870" y="438017"/>
                </a:cubicBezTo>
                <a:close/>
                <a:moveTo>
                  <a:pt x="246111" y="502496"/>
                </a:moveTo>
                <a:lnTo>
                  <a:pt x="246111" y="502496"/>
                </a:lnTo>
                <a:cubicBezTo>
                  <a:pt x="246111" y="502496"/>
                  <a:pt x="21748" y="502496"/>
                  <a:pt x="21748" y="502496"/>
                </a:cubicBezTo>
                <a:lnTo>
                  <a:pt x="21748" y="92674"/>
                </a:lnTo>
                <a:cubicBezTo>
                  <a:pt x="21748" y="92674"/>
                  <a:pt x="176496" y="92674"/>
                  <a:pt x="176496" y="92674"/>
                </a:cubicBezTo>
                <a:lnTo>
                  <a:pt x="176496" y="231030"/>
                </a:lnTo>
                <a:cubicBezTo>
                  <a:pt x="176496" y="237041"/>
                  <a:pt x="181414" y="241959"/>
                  <a:pt x="187425" y="241959"/>
                </a:cubicBezTo>
                <a:lnTo>
                  <a:pt x="293323" y="241959"/>
                </a:lnTo>
                <a:cubicBezTo>
                  <a:pt x="299334" y="241959"/>
                  <a:pt x="304251" y="237041"/>
                  <a:pt x="304251" y="231030"/>
                </a:cubicBezTo>
                <a:lnTo>
                  <a:pt x="304251" y="92674"/>
                </a:lnTo>
                <a:lnTo>
                  <a:pt x="458891" y="92674"/>
                </a:lnTo>
                <a:cubicBezTo>
                  <a:pt x="458891" y="92674"/>
                  <a:pt x="458891" y="246221"/>
                  <a:pt x="458891" y="246221"/>
                </a:cubicBezTo>
                <a:lnTo>
                  <a:pt x="458891" y="246221"/>
                </a:lnTo>
                <a:cubicBezTo>
                  <a:pt x="458891" y="249281"/>
                  <a:pt x="461295" y="251685"/>
                  <a:pt x="464355" y="251685"/>
                </a:cubicBezTo>
                <a:lnTo>
                  <a:pt x="475284" y="251685"/>
                </a:lnTo>
                <a:cubicBezTo>
                  <a:pt x="478344" y="251685"/>
                  <a:pt x="480748" y="249281"/>
                  <a:pt x="480748" y="246221"/>
                </a:cubicBezTo>
                <a:lnTo>
                  <a:pt x="480748" y="246221"/>
                </a:lnTo>
                <a:lnTo>
                  <a:pt x="480748" y="81746"/>
                </a:lnTo>
                <a:cubicBezTo>
                  <a:pt x="480748" y="78795"/>
                  <a:pt x="479546" y="76063"/>
                  <a:pt x="477579" y="73986"/>
                </a:cubicBezTo>
                <a:cubicBezTo>
                  <a:pt x="477251" y="73659"/>
                  <a:pt x="476923" y="73549"/>
                  <a:pt x="476595" y="73331"/>
                </a:cubicBezTo>
                <a:lnTo>
                  <a:pt x="476595" y="73331"/>
                </a:lnTo>
                <a:cubicBezTo>
                  <a:pt x="476595" y="73331"/>
                  <a:pt x="388948" y="2404"/>
                  <a:pt x="388948" y="2404"/>
                </a:cubicBezTo>
                <a:cubicBezTo>
                  <a:pt x="386981" y="874"/>
                  <a:pt x="384576" y="0"/>
                  <a:pt x="382063" y="0"/>
                </a:cubicBezTo>
                <a:lnTo>
                  <a:pt x="98466" y="0"/>
                </a:lnTo>
                <a:cubicBezTo>
                  <a:pt x="95953" y="0"/>
                  <a:pt x="93549" y="874"/>
                  <a:pt x="91581" y="2404"/>
                </a:cubicBezTo>
                <a:lnTo>
                  <a:pt x="3934" y="73112"/>
                </a:lnTo>
                <a:lnTo>
                  <a:pt x="3934" y="73331"/>
                </a:lnTo>
                <a:cubicBezTo>
                  <a:pt x="1639" y="75298"/>
                  <a:pt x="0" y="78249"/>
                  <a:pt x="0" y="81636"/>
                </a:cubicBezTo>
                <a:lnTo>
                  <a:pt x="0" y="513315"/>
                </a:lnTo>
                <a:cubicBezTo>
                  <a:pt x="0" y="516266"/>
                  <a:pt x="1093" y="518998"/>
                  <a:pt x="3060" y="521074"/>
                </a:cubicBezTo>
                <a:cubicBezTo>
                  <a:pt x="5027" y="523151"/>
                  <a:pt x="7869" y="524244"/>
                  <a:pt x="10819" y="524244"/>
                </a:cubicBezTo>
                <a:lnTo>
                  <a:pt x="246111" y="524244"/>
                </a:lnTo>
                <a:cubicBezTo>
                  <a:pt x="249171" y="524244"/>
                  <a:pt x="251576" y="521839"/>
                  <a:pt x="251576" y="518779"/>
                </a:cubicBezTo>
                <a:lnTo>
                  <a:pt x="251576" y="507851"/>
                </a:lnTo>
                <a:cubicBezTo>
                  <a:pt x="251576" y="504791"/>
                  <a:pt x="249171" y="502386"/>
                  <a:pt x="246111" y="502386"/>
                </a:cubicBezTo>
                <a:close/>
                <a:moveTo>
                  <a:pt x="265127" y="25464"/>
                </a:moveTo>
                <a:lnTo>
                  <a:pt x="279553" y="70817"/>
                </a:lnTo>
                <a:lnTo>
                  <a:pt x="201086" y="70817"/>
                </a:lnTo>
                <a:cubicBezTo>
                  <a:pt x="201086" y="70817"/>
                  <a:pt x="215511" y="25464"/>
                  <a:pt x="215511" y="25464"/>
                </a:cubicBezTo>
                <a:lnTo>
                  <a:pt x="265018" y="25464"/>
                </a:lnTo>
                <a:close/>
                <a:moveTo>
                  <a:pt x="282394" y="220101"/>
                </a:moveTo>
                <a:lnTo>
                  <a:pt x="198354" y="220101"/>
                </a:lnTo>
                <a:lnTo>
                  <a:pt x="198354" y="92674"/>
                </a:lnTo>
                <a:lnTo>
                  <a:pt x="282394" y="92674"/>
                </a:lnTo>
                <a:cubicBezTo>
                  <a:pt x="282394" y="92674"/>
                  <a:pt x="282394" y="220101"/>
                  <a:pt x="282394" y="220101"/>
                </a:cubicBezTo>
                <a:close/>
                <a:moveTo>
                  <a:pt x="438891" y="70817"/>
                </a:moveTo>
                <a:lnTo>
                  <a:pt x="302503" y="70817"/>
                </a:lnTo>
                <a:cubicBezTo>
                  <a:pt x="302503" y="70817"/>
                  <a:pt x="286875" y="21966"/>
                  <a:pt x="286875" y="21966"/>
                </a:cubicBezTo>
                <a:lnTo>
                  <a:pt x="378238" y="21966"/>
                </a:lnTo>
                <a:lnTo>
                  <a:pt x="438782" y="70817"/>
                </a:lnTo>
                <a:close/>
                <a:moveTo>
                  <a:pt x="102291" y="21857"/>
                </a:moveTo>
                <a:lnTo>
                  <a:pt x="193654" y="21857"/>
                </a:lnTo>
                <a:lnTo>
                  <a:pt x="178026" y="70817"/>
                </a:lnTo>
                <a:lnTo>
                  <a:pt x="41747" y="70817"/>
                </a:lnTo>
                <a:cubicBezTo>
                  <a:pt x="41747" y="70817"/>
                  <a:pt x="102401" y="21857"/>
                  <a:pt x="102401" y="2185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600" name="Google Shape;600;p77"/>
          <p:cNvPicPr preferRelativeResize="0"/>
          <p:nvPr>
            <p:ph idx="2" type="pic"/>
          </p:nvPr>
        </p:nvPicPr>
        <p:blipFill rotWithShape="1">
          <a:blip r:embed="rId3">
            <a:alphaModFix/>
          </a:blip>
          <a:srcRect b="14683" l="0" r="0" t="14690"/>
          <a:stretch/>
        </p:blipFill>
        <p:spPr>
          <a:xfrm>
            <a:off x="3260337" y="1802559"/>
            <a:ext cx="2528700" cy="1785900"/>
          </a:xfrm>
          <a:prstGeom prst="roundRect">
            <a:avLst>
              <a:gd fmla="val 1907" name="adj"/>
            </a:avLst>
          </a:prstGeom>
          <a:solidFill>
            <a:srgbClr val="7D8B99"/>
          </a:solidFill>
          <a:ln>
            <a:noFill/>
          </a:ln>
        </p:spPr>
      </p:pic>
      <p:pic>
        <p:nvPicPr>
          <p:cNvPr id="601" name="Google Shape;601;p77"/>
          <p:cNvPicPr preferRelativeResize="0"/>
          <p:nvPr>
            <p:ph idx="3" type="pic"/>
          </p:nvPr>
        </p:nvPicPr>
        <p:blipFill rotWithShape="1">
          <a:blip r:embed="rId4">
            <a:alphaModFix/>
          </a:blip>
          <a:srcRect b="14683" l="0" r="0" t="14690"/>
          <a:stretch/>
        </p:blipFill>
        <p:spPr>
          <a:xfrm>
            <a:off x="6158462" y="1802559"/>
            <a:ext cx="2528700" cy="1785900"/>
          </a:xfrm>
          <a:prstGeom prst="roundRect">
            <a:avLst>
              <a:gd fmla="val 1907" name="adj"/>
            </a:avLst>
          </a:prstGeom>
          <a:solidFill>
            <a:srgbClr val="7D8B99"/>
          </a:solidFill>
          <a:ln>
            <a:noFill/>
          </a:ln>
        </p:spPr>
      </p:pic>
      <p:pic>
        <p:nvPicPr>
          <p:cNvPr id="602" name="Google Shape;602;p77"/>
          <p:cNvPicPr preferRelativeResize="0"/>
          <p:nvPr>
            <p:ph idx="4" type="pic"/>
          </p:nvPr>
        </p:nvPicPr>
        <p:blipFill rotWithShape="1">
          <a:blip r:embed="rId5">
            <a:alphaModFix/>
          </a:blip>
          <a:srcRect b="14683" l="0" r="0" t="14690"/>
          <a:stretch/>
        </p:blipFill>
        <p:spPr>
          <a:xfrm>
            <a:off x="347262" y="1802559"/>
            <a:ext cx="2528700" cy="1785900"/>
          </a:xfrm>
          <a:prstGeom prst="roundRect">
            <a:avLst>
              <a:gd fmla="val 1907" name="adj"/>
            </a:avLst>
          </a:prstGeom>
          <a:solidFill>
            <a:srgbClr val="7D8B99"/>
          </a:solidFill>
          <a:ln>
            <a:noFill/>
          </a:ln>
        </p:spPr>
      </p:pic>
      <p:sp>
        <p:nvSpPr>
          <p:cNvPr id="603" name="Google Shape;603;p77"/>
          <p:cNvSpPr txBox="1"/>
          <p:nvPr/>
        </p:nvSpPr>
        <p:spPr>
          <a:xfrm>
            <a:off x="6158441" y="3956999"/>
            <a:ext cx="2610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Sequence diagrams focus on the order of messages between objects in a system.</a:t>
            </a:r>
            <a:endParaRPr/>
          </a:p>
        </p:txBody>
      </p:sp>
      <p:sp>
        <p:nvSpPr>
          <p:cNvPr id="604" name="Google Shape;604;p77"/>
          <p:cNvSpPr txBox="1"/>
          <p:nvPr/>
        </p:nvSpPr>
        <p:spPr>
          <a:xfrm>
            <a:off x="6158441" y="3683791"/>
            <a:ext cx="2610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600">
                <a:solidFill>
                  <a:schemeClr val="accent1"/>
                </a:solidFill>
                <a:latin typeface="Archivo"/>
                <a:ea typeface="Archivo"/>
                <a:cs typeface="Archivo"/>
                <a:sym typeface="Archivo"/>
              </a:rPr>
              <a:t>Message Sequence</a:t>
            </a:r>
            <a:endParaRPr/>
          </a:p>
        </p:txBody>
      </p:sp>
      <p:sp>
        <p:nvSpPr>
          <p:cNvPr id="605" name="Google Shape;605;p77"/>
          <p:cNvSpPr txBox="1"/>
          <p:nvPr/>
        </p:nvSpPr>
        <p:spPr>
          <a:xfrm>
            <a:off x="3231091" y="3956999"/>
            <a:ext cx="2610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Illustrates the movement of data through an information system or process.</a:t>
            </a:r>
            <a:endParaRPr/>
          </a:p>
        </p:txBody>
      </p:sp>
      <p:sp>
        <p:nvSpPr>
          <p:cNvPr id="606" name="Google Shape;606;p77"/>
          <p:cNvSpPr txBox="1"/>
          <p:nvPr/>
        </p:nvSpPr>
        <p:spPr>
          <a:xfrm>
            <a:off x="3231091" y="3683791"/>
            <a:ext cx="2610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600">
                <a:solidFill>
                  <a:schemeClr val="accent1"/>
                </a:solidFill>
                <a:latin typeface="Archivo"/>
                <a:ea typeface="Archivo"/>
                <a:cs typeface="Archivo"/>
                <a:sym typeface="Archivo"/>
              </a:rPr>
              <a:t>Data Flow Diagrams</a:t>
            </a:r>
            <a:endParaRPr/>
          </a:p>
        </p:txBody>
      </p:sp>
      <p:sp>
        <p:nvSpPr>
          <p:cNvPr id="607" name="Google Shape;607;p77"/>
          <p:cNvSpPr txBox="1"/>
          <p:nvPr/>
        </p:nvSpPr>
        <p:spPr>
          <a:xfrm>
            <a:off x="375558" y="3956999"/>
            <a:ext cx="2610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Helps software development teams describe and communicate software architecture.</a:t>
            </a:r>
            <a:endParaRPr/>
          </a:p>
        </p:txBody>
      </p:sp>
      <p:sp>
        <p:nvSpPr>
          <p:cNvPr id="608" name="Google Shape;608;p77"/>
          <p:cNvSpPr txBox="1"/>
          <p:nvPr/>
        </p:nvSpPr>
        <p:spPr>
          <a:xfrm>
            <a:off x="375558" y="3683791"/>
            <a:ext cx="2610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600">
                <a:solidFill>
                  <a:schemeClr val="accent1"/>
                </a:solidFill>
                <a:latin typeface="Archivo"/>
                <a:ea typeface="Archivo"/>
                <a:cs typeface="Archivo"/>
                <a:sym typeface="Archivo"/>
              </a:rPr>
              <a:t>C4 Model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78" title="c4-static.png"/>
          <p:cNvPicPr preferRelativeResize="0"/>
          <p:nvPr>
            <p:ph idx="2" type="pic"/>
          </p:nvPr>
        </p:nvPicPr>
        <p:blipFill rotWithShape="1">
          <a:blip r:embed="rId3">
            <a:alphaModFix/>
          </a:blip>
          <a:srcRect b="41787" l="1953" r="56124" t="3573"/>
          <a:stretch/>
        </p:blipFill>
        <p:spPr>
          <a:xfrm>
            <a:off x="4415700" y="1014675"/>
            <a:ext cx="5329877" cy="3907251"/>
          </a:xfrm>
          <a:prstGeom prst="rect">
            <a:avLst/>
          </a:prstGeom>
          <a:solidFill>
            <a:srgbClr val="7D8B99"/>
          </a:solidFill>
          <a:ln>
            <a:noFill/>
          </a:ln>
        </p:spPr>
      </p:pic>
      <p:sp>
        <p:nvSpPr>
          <p:cNvPr id="615" name="Google Shape;615;p78"/>
          <p:cNvSpPr/>
          <p:nvPr/>
        </p:nvSpPr>
        <p:spPr>
          <a:xfrm flipH="1">
            <a:off x="5294376" y="0"/>
            <a:ext cx="3849624" cy="5143500"/>
          </a:xfrm>
          <a:custGeom>
            <a:rect b="b" l="l" r="r" t="t"/>
            <a:pathLst>
              <a:path extrusionOk="0" h="5143500" w="3849624">
                <a:moveTo>
                  <a:pt x="0" y="0"/>
                </a:moveTo>
                <a:lnTo>
                  <a:pt x="1" y="0"/>
                </a:lnTo>
                <a:lnTo>
                  <a:pt x="402336" y="0"/>
                </a:lnTo>
                <a:lnTo>
                  <a:pt x="457201" y="0"/>
                </a:lnTo>
                <a:lnTo>
                  <a:pt x="3849624" y="0"/>
                </a:lnTo>
                <a:lnTo>
                  <a:pt x="3849624" y="363005"/>
                </a:lnTo>
                <a:lnTo>
                  <a:pt x="3849624" y="457200"/>
                </a:lnTo>
                <a:lnTo>
                  <a:pt x="457201" y="457200"/>
                </a:lnTo>
                <a:lnTo>
                  <a:pt x="457201" y="4778374"/>
                </a:lnTo>
                <a:lnTo>
                  <a:pt x="464320" y="4778374"/>
                </a:lnTo>
                <a:lnTo>
                  <a:pt x="486962" y="4772019"/>
                </a:lnTo>
                <a:cubicBezTo>
                  <a:pt x="1166881" y="4600413"/>
                  <a:pt x="2207799" y="4473810"/>
                  <a:pt x="3423918" y="4423892"/>
                </a:cubicBezTo>
                <a:lnTo>
                  <a:pt x="3849624" y="4410588"/>
                </a:lnTo>
                <a:lnTo>
                  <a:pt x="3849624" y="5143500"/>
                </a:lnTo>
                <a:lnTo>
                  <a:pt x="457201" y="5143500"/>
                </a:lnTo>
                <a:lnTo>
                  <a:pt x="1" y="5143500"/>
                </a:lnTo>
                <a:lnTo>
                  <a:pt x="0" y="5143500"/>
                </a:lnTo>
                <a:lnTo>
                  <a:pt x="0" y="4778375"/>
                </a:lnTo>
                <a:lnTo>
                  <a:pt x="1" y="4778375"/>
                </a:lnTo>
                <a:lnTo>
                  <a:pt x="1" y="365125"/>
                </a:lnTo>
                <a:lnTo>
                  <a:pt x="0" y="36512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chivo"/>
              <a:ea typeface="Archivo"/>
              <a:cs typeface="Archivo"/>
              <a:sym typeface="Archivo"/>
            </a:endParaRPr>
          </a:p>
        </p:txBody>
      </p:sp>
      <p:sp>
        <p:nvSpPr>
          <p:cNvPr id="616" name="Google Shape;616;p78"/>
          <p:cNvSpPr txBox="1"/>
          <p:nvPr/>
        </p:nvSpPr>
        <p:spPr>
          <a:xfrm>
            <a:off x="448049" y="3320525"/>
            <a:ext cx="3703800" cy="939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100">
                <a:solidFill>
                  <a:schemeClr val="dk1"/>
                </a:solidFill>
                <a:latin typeface="Archivo"/>
                <a:ea typeface="Archivo"/>
                <a:cs typeface="Archivo"/>
                <a:sym typeface="Archivo"/>
              </a:rPr>
              <a:t>Good software architecture diagrams assist with communication inside and outside of software development/product teams, efficient onboarding of new staff, architecture reviews/evaluations and </a:t>
            </a:r>
            <a:r>
              <a:rPr b="1" lang="en" sz="1100">
                <a:solidFill>
                  <a:schemeClr val="dk1"/>
                </a:solidFill>
                <a:latin typeface="Archivo"/>
                <a:ea typeface="Archivo"/>
                <a:cs typeface="Archivo"/>
                <a:sym typeface="Archivo"/>
              </a:rPr>
              <a:t>risk identification</a:t>
            </a:r>
            <a:r>
              <a:rPr lang="en" sz="1100">
                <a:solidFill>
                  <a:schemeClr val="dk1"/>
                </a:solidFill>
                <a:latin typeface="Archivo"/>
                <a:ea typeface="Archivo"/>
                <a:cs typeface="Archivo"/>
                <a:sym typeface="Archivo"/>
              </a:rPr>
              <a:t>.</a:t>
            </a:r>
            <a:endParaRPr sz="1100">
              <a:solidFill>
                <a:schemeClr val="dk1"/>
              </a:solidFill>
              <a:latin typeface="Archivo"/>
              <a:ea typeface="Archivo"/>
              <a:cs typeface="Archivo"/>
              <a:sym typeface="Archivo"/>
            </a:endParaRPr>
          </a:p>
        </p:txBody>
      </p:sp>
      <p:sp>
        <p:nvSpPr>
          <p:cNvPr id="617" name="Google Shape;617;p78"/>
          <p:cNvSpPr txBox="1"/>
          <p:nvPr/>
        </p:nvSpPr>
        <p:spPr>
          <a:xfrm>
            <a:off x="448038" y="3117998"/>
            <a:ext cx="4206300" cy="267900"/>
          </a:xfrm>
          <a:prstGeom prst="rect">
            <a:avLst/>
          </a:prstGeom>
          <a:no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None/>
            </a:pPr>
            <a:r>
              <a:rPr b="1" lang="en" sz="1200">
                <a:solidFill>
                  <a:schemeClr val="accent1"/>
                </a:solidFill>
                <a:latin typeface="Archivo"/>
                <a:ea typeface="Archivo"/>
                <a:cs typeface="Archivo"/>
                <a:sym typeface="Archivo"/>
              </a:rPr>
              <a:t>Good practise</a:t>
            </a:r>
            <a:endParaRPr/>
          </a:p>
        </p:txBody>
      </p:sp>
      <p:sp>
        <p:nvSpPr>
          <p:cNvPr id="618" name="Google Shape;618;p78"/>
          <p:cNvSpPr txBox="1"/>
          <p:nvPr/>
        </p:nvSpPr>
        <p:spPr>
          <a:xfrm>
            <a:off x="448049" y="2228800"/>
            <a:ext cx="37545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100">
                <a:solidFill>
                  <a:schemeClr val="dk1"/>
                </a:solidFill>
                <a:latin typeface="Archivo"/>
                <a:ea typeface="Archivo"/>
                <a:cs typeface="Archivo"/>
                <a:sym typeface="Archivo"/>
              </a:rPr>
              <a:t>Helps software development teams describe and communicate software architecture, both during up-front design sessions and when retrospectively documenting an existing codebase.</a:t>
            </a:r>
            <a:endParaRPr sz="1100">
              <a:solidFill>
                <a:schemeClr val="dk1"/>
              </a:solidFill>
              <a:latin typeface="Archivo"/>
              <a:ea typeface="Archivo"/>
              <a:cs typeface="Archivo"/>
              <a:sym typeface="Archivo"/>
            </a:endParaRPr>
          </a:p>
        </p:txBody>
      </p:sp>
      <p:sp>
        <p:nvSpPr>
          <p:cNvPr id="619" name="Google Shape;619;p78"/>
          <p:cNvSpPr txBox="1"/>
          <p:nvPr/>
        </p:nvSpPr>
        <p:spPr>
          <a:xfrm>
            <a:off x="448038" y="2026266"/>
            <a:ext cx="4206300" cy="267900"/>
          </a:xfrm>
          <a:prstGeom prst="rect">
            <a:avLst/>
          </a:prstGeom>
          <a:no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None/>
            </a:pPr>
            <a:r>
              <a:rPr b="1" lang="en" sz="1200">
                <a:solidFill>
                  <a:schemeClr val="accent1"/>
                </a:solidFill>
                <a:latin typeface="Archivo"/>
                <a:ea typeface="Archivo"/>
                <a:cs typeface="Archivo"/>
                <a:sym typeface="Archivo"/>
              </a:rPr>
              <a:t>Shared language</a:t>
            </a:r>
            <a:endParaRPr/>
          </a:p>
        </p:txBody>
      </p:sp>
      <p:sp>
        <p:nvSpPr>
          <p:cNvPr id="620" name="Google Shape;620;p78"/>
          <p:cNvSpPr txBox="1"/>
          <p:nvPr>
            <p:ph type="title"/>
          </p:nvPr>
        </p:nvSpPr>
        <p:spPr>
          <a:xfrm>
            <a:off x="457200" y="374904"/>
            <a:ext cx="41880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C4 Model</a:t>
            </a:r>
            <a:endParaRPr/>
          </a:p>
        </p:txBody>
      </p:sp>
      <p:sp>
        <p:nvSpPr>
          <p:cNvPr id="621" name="Google Shape;621;p78"/>
          <p:cNvSpPr/>
          <p:nvPr/>
        </p:nvSpPr>
        <p:spPr>
          <a:xfrm>
            <a:off x="476874" y="953774"/>
            <a:ext cx="260559" cy="248671"/>
          </a:xfrm>
          <a:custGeom>
            <a:rect b="b" l="l" r="r" t="t"/>
            <a:pathLst>
              <a:path extrusionOk="0" h="633556" w="663844">
                <a:moveTo>
                  <a:pt x="663844" y="0"/>
                </a:moveTo>
                <a:lnTo>
                  <a:pt x="663844" y="103489"/>
                </a:lnTo>
                <a:cubicBezTo>
                  <a:pt x="631872" y="110220"/>
                  <a:pt x="605369" y="126207"/>
                  <a:pt x="584335" y="151448"/>
                </a:cubicBezTo>
                <a:cubicBezTo>
                  <a:pt x="563300" y="176689"/>
                  <a:pt x="548155" y="208241"/>
                  <a:pt x="538900" y="246103"/>
                </a:cubicBezTo>
                <a:cubicBezTo>
                  <a:pt x="529645" y="283964"/>
                  <a:pt x="525018" y="325612"/>
                  <a:pt x="525018" y="371047"/>
                </a:cubicBezTo>
                <a:lnTo>
                  <a:pt x="641127" y="371047"/>
                </a:lnTo>
                <a:lnTo>
                  <a:pt x="641127" y="633556"/>
                </a:lnTo>
                <a:lnTo>
                  <a:pt x="393763" y="633556"/>
                </a:lnTo>
                <a:lnTo>
                  <a:pt x="393763" y="398812"/>
                </a:lnTo>
                <a:cubicBezTo>
                  <a:pt x="393763" y="301213"/>
                  <a:pt x="407646" y="225068"/>
                  <a:pt x="435411" y="170379"/>
                </a:cubicBezTo>
                <a:cubicBezTo>
                  <a:pt x="463177" y="115689"/>
                  <a:pt x="498094" y="75303"/>
                  <a:pt x="540162" y="49221"/>
                </a:cubicBezTo>
                <a:cubicBezTo>
                  <a:pt x="582231" y="23138"/>
                  <a:pt x="623459" y="6731"/>
                  <a:pt x="663844" y="0"/>
                </a:cubicBezTo>
                <a:close/>
                <a:moveTo>
                  <a:pt x="272605" y="0"/>
                </a:moveTo>
                <a:lnTo>
                  <a:pt x="272605" y="103489"/>
                </a:lnTo>
                <a:cubicBezTo>
                  <a:pt x="240633" y="110220"/>
                  <a:pt x="214130" y="126207"/>
                  <a:pt x="193095" y="151448"/>
                </a:cubicBezTo>
                <a:cubicBezTo>
                  <a:pt x="172061" y="176689"/>
                  <a:pt x="156916" y="208241"/>
                  <a:pt x="147661" y="246103"/>
                </a:cubicBezTo>
                <a:cubicBezTo>
                  <a:pt x="138406" y="283964"/>
                  <a:pt x="133778" y="325612"/>
                  <a:pt x="133778" y="371047"/>
                </a:cubicBezTo>
                <a:lnTo>
                  <a:pt x="247364" y="371047"/>
                </a:lnTo>
                <a:lnTo>
                  <a:pt x="247364" y="633556"/>
                </a:lnTo>
                <a:lnTo>
                  <a:pt x="0" y="633556"/>
                </a:lnTo>
                <a:lnTo>
                  <a:pt x="0" y="398812"/>
                </a:lnTo>
                <a:cubicBezTo>
                  <a:pt x="0" y="301213"/>
                  <a:pt x="14303" y="225068"/>
                  <a:pt x="42910" y="170379"/>
                </a:cubicBezTo>
                <a:cubicBezTo>
                  <a:pt x="71516" y="115689"/>
                  <a:pt x="106854" y="75303"/>
                  <a:pt x="148923" y="49221"/>
                </a:cubicBezTo>
                <a:cubicBezTo>
                  <a:pt x="190992" y="23138"/>
                  <a:pt x="232219" y="6731"/>
                  <a:pt x="272605" y="0"/>
                </a:cubicBezTo>
                <a:close/>
              </a:path>
            </a:pathLst>
          </a:custGeom>
          <a:solidFill>
            <a:schemeClr val="accent5"/>
          </a:solidFill>
          <a:ln>
            <a:noFill/>
          </a:ln>
        </p:spPr>
        <p:txBody>
          <a:bodyPr anchorCtr="0" anchor="ctr" bIns="17950" lIns="35900" spcFirstLastPara="1" rIns="35900" wrap="square" tIns="17950">
            <a:noAutofit/>
          </a:bodyPr>
          <a:lstStyle/>
          <a:p>
            <a:pPr indent="0" lvl="0" marL="0" marR="0" rtl="0" algn="ctr">
              <a:spcBef>
                <a:spcPts val="0"/>
              </a:spcBef>
              <a:spcAft>
                <a:spcPts val="0"/>
              </a:spcAft>
              <a:buNone/>
            </a:pPr>
            <a:r>
              <a:t/>
            </a:r>
            <a:endParaRPr sz="628">
              <a:solidFill>
                <a:schemeClr val="accent5"/>
              </a:solidFill>
              <a:latin typeface="Archivo"/>
              <a:ea typeface="Archivo"/>
              <a:cs typeface="Archivo"/>
              <a:sym typeface="Archivo"/>
            </a:endParaRPr>
          </a:p>
        </p:txBody>
      </p:sp>
      <p:sp>
        <p:nvSpPr>
          <p:cNvPr id="622" name="Google Shape;622;p78"/>
          <p:cNvSpPr txBox="1"/>
          <p:nvPr/>
        </p:nvSpPr>
        <p:spPr>
          <a:xfrm>
            <a:off x="493674" y="1088275"/>
            <a:ext cx="3849600" cy="813600"/>
          </a:xfrm>
          <a:prstGeom prst="rect">
            <a:avLst/>
          </a:prstGeom>
          <a:noFill/>
          <a:ln>
            <a:noFill/>
          </a:ln>
        </p:spPr>
        <p:txBody>
          <a:bodyPr anchorCtr="0" anchor="t" bIns="17950" lIns="35900" spcFirstLastPara="1" rIns="35900" wrap="square" tIns="17950">
            <a:spAutoFit/>
          </a:bodyPr>
          <a:lstStyle/>
          <a:p>
            <a:pPr indent="0" lvl="0" marL="0" marR="0" rtl="0" algn="l">
              <a:lnSpc>
                <a:spcPct val="114000"/>
              </a:lnSpc>
              <a:spcBef>
                <a:spcPts val="0"/>
              </a:spcBef>
              <a:spcAft>
                <a:spcPts val="0"/>
              </a:spcAft>
              <a:buNone/>
            </a:pPr>
            <a:r>
              <a:rPr lang="en" sz="1142">
                <a:solidFill>
                  <a:schemeClr val="dk1"/>
                </a:solidFill>
                <a:latin typeface="Archivo"/>
                <a:ea typeface="Archivo"/>
                <a:cs typeface="Archivo"/>
                <a:sym typeface="Archivo"/>
              </a:rPr>
              <a:t>It’s a way to create </a:t>
            </a:r>
            <a:r>
              <a:rPr b="1" lang="en" sz="1142">
                <a:solidFill>
                  <a:schemeClr val="dk1"/>
                </a:solidFill>
                <a:latin typeface="Archivo"/>
                <a:ea typeface="Archivo"/>
                <a:cs typeface="Archivo"/>
                <a:sym typeface="Archivo"/>
              </a:rPr>
              <a:t>“maps of your code”</a:t>
            </a:r>
            <a:r>
              <a:rPr lang="en" sz="1142">
                <a:solidFill>
                  <a:schemeClr val="dk1"/>
                </a:solidFill>
                <a:latin typeface="Archivo"/>
                <a:ea typeface="Archivo"/>
                <a:cs typeface="Archivo"/>
                <a:sym typeface="Archivo"/>
              </a:rPr>
              <a:t>, at various levels of detail, in the same way you would use something like Google Maps to zoom in and out of an area you are interested in.</a:t>
            </a:r>
            <a:endParaRPr sz="749"/>
          </a:p>
        </p:txBody>
      </p:sp>
      <p:pic>
        <p:nvPicPr>
          <p:cNvPr id="623" name="Google Shape;623;p78" title="qrcode_c4model.com.png"/>
          <p:cNvPicPr preferRelativeResize="0"/>
          <p:nvPr/>
        </p:nvPicPr>
        <p:blipFill>
          <a:blip r:embed="rId4">
            <a:alphaModFix/>
          </a:blip>
          <a:stretch>
            <a:fillRect/>
          </a:stretch>
        </p:blipFill>
        <p:spPr>
          <a:xfrm>
            <a:off x="7693700" y="0"/>
            <a:ext cx="1450301" cy="14503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1"/>
          <p:cNvSpPr txBox="1"/>
          <p:nvPr>
            <p:ph idx="12" type="sldNum"/>
          </p:nvPr>
        </p:nvSpPr>
        <p:spPr>
          <a:xfrm>
            <a:off x="8366708" y="4423042"/>
            <a:ext cx="548700" cy="393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a:solidFill>
                  <a:srgbClr val="B3B4B3"/>
                </a:solidFill>
              </a:rPr>
              <a:t>‹#›</a:t>
            </a:fld>
            <a:endParaRPr>
              <a:solidFill>
                <a:srgbClr val="B3B4B3"/>
              </a:solidFill>
            </a:endParaRPr>
          </a:p>
        </p:txBody>
      </p:sp>
      <p:sp>
        <p:nvSpPr>
          <p:cNvPr id="387" name="Google Shape;387;p61"/>
          <p:cNvSpPr txBox="1"/>
          <p:nvPr>
            <p:ph idx="2" type="subTitle"/>
          </p:nvPr>
        </p:nvSpPr>
        <p:spPr>
          <a:xfrm>
            <a:off x="5320150" y="228600"/>
            <a:ext cx="1413300" cy="258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200"/>
              </a:spcAft>
              <a:buSzPts val="600"/>
              <a:buNone/>
            </a:pPr>
            <a:r>
              <a:t/>
            </a:r>
            <a:endParaRPr/>
          </a:p>
        </p:txBody>
      </p:sp>
      <p:sp>
        <p:nvSpPr>
          <p:cNvPr id="388" name="Google Shape;388;p61"/>
          <p:cNvSpPr txBox="1"/>
          <p:nvPr>
            <p:ph type="ctrTitle"/>
          </p:nvPr>
        </p:nvSpPr>
        <p:spPr>
          <a:xfrm>
            <a:off x="571525" y="519150"/>
            <a:ext cx="7658100" cy="2052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2200"/>
              <a:buNone/>
            </a:pPr>
            <a:r>
              <a:rPr lang="en" sz="3600"/>
              <a:t>Hands-On Threat Modelling</a:t>
            </a:r>
            <a:endParaRPr sz="3600"/>
          </a:p>
        </p:txBody>
      </p:sp>
      <p:sp>
        <p:nvSpPr>
          <p:cNvPr id="389" name="Google Shape;389;p61"/>
          <p:cNvSpPr txBox="1"/>
          <p:nvPr>
            <p:ph idx="1" type="subTitle"/>
          </p:nvPr>
        </p:nvSpPr>
        <p:spPr>
          <a:xfrm>
            <a:off x="571525" y="2634800"/>
            <a:ext cx="7658100" cy="312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rPr lang="en"/>
              <a:t>A Practical Workshop to Secure Your Product</a:t>
            </a:r>
            <a:endParaRPr/>
          </a:p>
          <a:p>
            <a:pPr indent="0" lvl="0" marL="0" rtl="0" algn="l">
              <a:lnSpc>
                <a:spcPct val="100000"/>
              </a:lnSpc>
              <a:spcBef>
                <a:spcPts val="0"/>
              </a:spcBef>
              <a:spcAft>
                <a:spcPts val="0"/>
              </a:spcAft>
              <a:buSzPts val="1600"/>
              <a:buNone/>
            </a:pPr>
            <a:r>
              <a:t/>
            </a:r>
            <a:endParaRPr/>
          </a:p>
        </p:txBody>
      </p:sp>
      <p:sp>
        <p:nvSpPr>
          <p:cNvPr id="390" name="Google Shape;390;p61"/>
          <p:cNvSpPr txBox="1"/>
          <p:nvPr>
            <p:ph idx="3" type="subTitle"/>
          </p:nvPr>
        </p:nvSpPr>
        <p:spPr>
          <a:xfrm>
            <a:off x="7502225" y="228600"/>
            <a:ext cx="1413300" cy="258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200"/>
              </a:spcAft>
              <a:buSzPts val="600"/>
              <a:buNone/>
            </a:pPr>
            <a:r>
              <a:t/>
            </a:r>
            <a:endParaRPr/>
          </a:p>
        </p:txBody>
      </p:sp>
      <p:sp>
        <p:nvSpPr>
          <p:cNvPr id="391" name="Google Shape;391;p61"/>
          <p:cNvSpPr txBox="1"/>
          <p:nvPr/>
        </p:nvSpPr>
        <p:spPr>
          <a:xfrm>
            <a:off x="5736500" y="3698200"/>
            <a:ext cx="2701500" cy="53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600">
                <a:solidFill>
                  <a:schemeClr val="lt1"/>
                </a:solidFill>
                <a:latin typeface="Archivo"/>
                <a:ea typeface="Archivo"/>
                <a:cs typeface="Archivo"/>
                <a:sym typeface="Archivo"/>
              </a:rPr>
              <a:t>Adam Darcy</a:t>
            </a:r>
            <a:endParaRPr b="1" sz="1600">
              <a:solidFill>
                <a:schemeClr val="lt1"/>
              </a:solidFill>
              <a:latin typeface="Archivo"/>
              <a:ea typeface="Archivo"/>
              <a:cs typeface="Archivo"/>
              <a:sym typeface="Archivo"/>
            </a:endParaRPr>
          </a:p>
          <a:p>
            <a:pPr indent="0" lvl="0" marL="0" marR="0" rtl="0" algn="l">
              <a:spcBef>
                <a:spcPts val="0"/>
              </a:spcBef>
              <a:spcAft>
                <a:spcPts val="0"/>
              </a:spcAft>
              <a:buNone/>
            </a:pPr>
            <a:r>
              <a:rPr lang="en" sz="1300">
                <a:solidFill>
                  <a:schemeClr val="lt1"/>
                </a:solidFill>
                <a:latin typeface="Archivo"/>
                <a:ea typeface="Archivo"/>
                <a:cs typeface="Archivo"/>
                <a:sym typeface="Archivo"/>
              </a:rPr>
              <a:t>Principal Engineer, Workday</a:t>
            </a:r>
            <a:endParaRPr sz="1300">
              <a:solidFill>
                <a:schemeClr val="lt1"/>
              </a:solidFill>
              <a:latin typeface="Archivo"/>
              <a:ea typeface="Archivo"/>
              <a:cs typeface="Archivo"/>
              <a:sym typeface="Archivo"/>
            </a:endParaRPr>
          </a:p>
        </p:txBody>
      </p:sp>
      <p:pic>
        <p:nvPicPr>
          <p:cNvPr id="392" name="Google Shape;392;p61"/>
          <p:cNvPicPr preferRelativeResize="0"/>
          <p:nvPr/>
        </p:nvPicPr>
        <p:blipFill>
          <a:blip r:embed="rId3">
            <a:alphaModFix/>
          </a:blip>
          <a:stretch>
            <a:fillRect/>
          </a:stretch>
        </p:blipFill>
        <p:spPr>
          <a:xfrm>
            <a:off x="5037750" y="3716350"/>
            <a:ext cx="548700" cy="548700"/>
          </a:xfrm>
          <a:prstGeom prst="ellipse">
            <a:avLst/>
          </a:prstGeom>
          <a:noFill/>
          <a:ln>
            <a:noFill/>
          </a:ln>
        </p:spPr>
      </p:pic>
      <p:pic>
        <p:nvPicPr>
          <p:cNvPr id="393" name="Google Shape;393;p61"/>
          <p:cNvPicPr preferRelativeResize="0"/>
          <p:nvPr/>
        </p:nvPicPr>
        <p:blipFill>
          <a:blip r:embed="rId4">
            <a:alphaModFix/>
          </a:blip>
          <a:stretch>
            <a:fillRect/>
          </a:stretch>
        </p:blipFill>
        <p:spPr>
          <a:xfrm>
            <a:off x="571525" y="3716350"/>
            <a:ext cx="548700" cy="548700"/>
          </a:xfrm>
          <a:prstGeom prst="ellipse">
            <a:avLst/>
          </a:prstGeom>
          <a:noFill/>
          <a:ln>
            <a:noFill/>
          </a:ln>
        </p:spPr>
      </p:pic>
      <p:sp>
        <p:nvSpPr>
          <p:cNvPr id="394" name="Google Shape;394;p61"/>
          <p:cNvSpPr txBox="1"/>
          <p:nvPr/>
        </p:nvSpPr>
        <p:spPr>
          <a:xfrm>
            <a:off x="1311525" y="3698200"/>
            <a:ext cx="3549300" cy="53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600">
                <a:solidFill>
                  <a:schemeClr val="lt1"/>
                </a:solidFill>
                <a:latin typeface="Archivo"/>
                <a:ea typeface="Archivo"/>
                <a:cs typeface="Archivo"/>
                <a:sym typeface="Archivo"/>
              </a:rPr>
              <a:t>Deeheem Ansari</a:t>
            </a:r>
            <a:endParaRPr b="1" sz="1600">
              <a:solidFill>
                <a:schemeClr val="lt1"/>
              </a:solidFill>
              <a:latin typeface="Archivo"/>
              <a:ea typeface="Archivo"/>
              <a:cs typeface="Archivo"/>
              <a:sym typeface="Archivo"/>
            </a:endParaRPr>
          </a:p>
          <a:p>
            <a:pPr indent="0" lvl="0" marL="0" marR="0" rtl="0" algn="l">
              <a:spcBef>
                <a:spcPts val="0"/>
              </a:spcBef>
              <a:spcAft>
                <a:spcPts val="0"/>
              </a:spcAft>
              <a:buNone/>
            </a:pPr>
            <a:r>
              <a:rPr lang="en" sz="1300">
                <a:solidFill>
                  <a:schemeClr val="lt1"/>
                </a:solidFill>
                <a:latin typeface="Archivo"/>
                <a:ea typeface="Archivo"/>
                <a:cs typeface="Archivo"/>
                <a:sym typeface="Archivo"/>
              </a:rPr>
              <a:t>Software Engineer, Workday</a:t>
            </a:r>
            <a:endParaRPr sz="1300">
              <a:solidFill>
                <a:schemeClr val="lt1"/>
              </a:solidFill>
              <a:latin typeface="Archivo"/>
              <a:ea typeface="Archivo"/>
              <a:cs typeface="Archivo"/>
              <a:sym typeface="Archiv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9"/>
          <p:cNvSpPr txBox="1"/>
          <p:nvPr/>
        </p:nvSpPr>
        <p:spPr>
          <a:xfrm>
            <a:off x="4714876" y="1813090"/>
            <a:ext cx="39528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Zoom in to the system boundary with a container diagram.</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The container diagram shows the high-level shape of the software architecture and how responsibilities are distributed across it.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It also shows the major technology choices and how the containers communicate with one another.</a:t>
            </a:r>
            <a:endParaRPr>
              <a:solidFill>
                <a:schemeClr val="dk1"/>
              </a:solidFill>
              <a:latin typeface="Archivo"/>
              <a:ea typeface="Archivo"/>
              <a:cs typeface="Archivo"/>
              <a:sym typeface="Archivo"/>
            </a:endParaRPr>
          </a:p>
        </p:txBody>
      </p:sp>
      <p:sp>
        <p:nvSpPr>
          <p:cNvPr id="630" name="Google Shape;630;p79"/>
          <p:cNvSpPr txBox="1"/>
          <p:nvPr/>
        </p:nvSpPr>
        <p:spPr>
          <a:xfrm>
            <a:off x="4714876"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Container</a:t>
            </a:r>
            <a:endParaRPr/>
          </a:p>
        </p:txBody>
      </p:sp>
      <p:sp>
        <p:nvSpPr>
          <p:cNvPr id="631" name="Google Shape;631;p79"/>
          <p:cNvSpPr txBox="1"/>
          <p:nvPr/>
        </p:nvSpPr>
        <p:spPr>
          <a:xfrm>
            <a:off x="476249" y="1813090"/>
            <a:ext cx="3952800" cy="181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A system context diagram is a good starting point for diagramming and documenting a software system, allowing you to step back and see the big picture.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Draw a diagram showing your system as a box in the centre, surrounded by its users and the other systems that it interacts with.</a:t>
            </a:r>
            <a:endParaRPr>
              <a:solidFill>
                <a:schemeClr val="dk1"/>
              </a:solidFill>
              <a:latin typeface="Archivo"/>
              <a:ea typeface="Archivo"/>
              <a:cs typeface="Archivo"/>
              <a:sym typeface="Archivo"/>
            </a:endParaRPr>
          </a:p>
        </p:txBody>
      </p:sp>
      <p:sp>
        <p:nvSpPr>
          <p:cNvPr id="632" name="Google Shape;632;p79"/>
          <p:cNvSpPr txBox="1"/>
          <p:nvPr/>
        </p:nvSpPr>
        <p:spPr>
          <a:xfrm>
            <a:off x="476249"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System Context</a:t>
            </a:r>
            <a:endParaRPr/>
          </a:p>
        </p:txBody>
      </p:sp>
      <p:sp>
        <p:nvSpPr>
          <p:cNvPr id="633" name="Google Shape;633;p79"/>
          <p:cNvSpPr txBox="1"/>
          <p:nvPr/>
        </p:nvSpPr>
        <p:spPr>
          <a:xfrm>
            <a:off x="462492" y="766207"/>
            <a:ext cx="8219100" cy="5232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Clr>
                <a:schemeClr val="dk1"/>
              </a:buClr>
              <a:buSzPts val="1400"/>
              <a:buFont typeface="Archivo"/>
              <a:buChar char="-"/>
            </a:pPr>
            <a:r>
              <a:rPr i="1" lang="en">
                <a:solidFill>
                  <a:schemeClr val="dk1"/>
                </a:solidFill>
                <a:latin typeface="Archivo"/>
                <a:ea typeface="Archivo"/>
                <a:cs typeface="Archivo"/>
                <a:sym typeface="Archivo"/>
              </a:rPr>
              <a:t>A set of hierarchical diagrams: system context, containers, components, and code.</a:t>
            </a:r>
            <a:endParaRPr i="1">
              <a:solidFill>
                <a:schemeClr val="dk1"/>
              </a:solidFill>
              <a:latin typeface="Archivo"/>
              <a:ea typeface="Archivo"/>
              <a:cs typeface="Archivo"/>
              <a:sym typeface="Archivo"/>
            </a:endParaRPr>
          </a:p>
          <a:p>
            <a:pPr indent="-317500" lvl="0" marL="457200" rtl="0" algn="l">
              <a:spcBef>
                <a:spcPts val="0"/>
              </a:spcBef>
              <a:spcAft>
                <a:spcPts val="0"/>
              </a:spcAft>
              <a:buClr>
                <a:schemeClr val="dk1"/>
              </a:buClr>
              <a:buSzPts val="1400"/>
              <a:buFont typeface="Archivo"/>
              <a:buChar char="-"/>
            </a:pPr>
            <a:r>
              <a:rPr i="1" lang="en">
                <a:solidFill>
                  <a:schemeClr val="dk1"/>
                </a:solidFill>
                <a:latin typeface="Archivo"/>
                <a:ea typeface="Archivo"/>
                <a:cs typeface="Archivo"/>
                <a:sym typeface="Archivo"/>
              </a:rPr>
              <a:t>A set of hierarchical abstractions: software systems, containers, components, and code.</a:t>
            </a:r>
            <a:endParaRPr i="1" sz="1800">
              <a:solidFill>
                <a:schemeClr val="dk1"/>
              </a:solidFill>
              <a:latin typeface="Archivo"/>
              <a:ea typeface="Archivo"/>
              <a:cs typeface="Archivo"/>
              <a:sym typeface="Archivo"/>
            </a:endParaRPr>
          </a:p>
        </p:txBody>
      </p:sp>
      <p:sp>
        <p:nvSpPr>
          <p:cNvPr id="634" name="Google Shape;634;p79"/>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Levels of abstraction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0"/>
          <p:cNvSpPr txBox="1"/>
          <p:nvPr/>
        </p:nvSpPr>
        <p:spPr>
          <a:xfrm>
            <a:off x="4714876" y="1813090"/>
            <a:ext cx="39528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Zoom in to the system boundary with a container diagram.</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The container diagram shows the high-level shape of the software architecture and how responsibilities are distributed across it.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It also shows the major technology choices and how the containers communicate with one another.</a:t>
            </a:r>
            <a:endParaRPr>
              <a:solidFill>
                <a:schemeClr val="dk1"/>
              </a:solidFill>
              <a:latin typeface="Archivo"/>
              <a:ea typeface="Archivo"/>
              <a:cs typeface="Archivo"/>
              <a:sym typeface="Archivo"/>
            </a:endParaRPr>
          </a:p>
        </p:txBody>
      </p:sp>
      <p:sp>
        <p:nvSpPr>
          <p:cNvPr id="641" name="Google Shape;641;p80"/>
          <p:cNvSpPr txBox="1"/>
          <p:nvPr/>
        </p:nvSpPr>
        <p:spPr>
          <a:xfrm>
            <a:off x="4714876"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Container</a:t>
            </a:r>
            <a:endParaRPr/>
          </a:p>
        </p:txBody>
      </p:sp>
      <p:sp>
        <p:nvSpPr>
          <p:cNvPr id="642" name="Google Shape;642;p80"/>
          <p:cNvSpPr txBox="1"/>
          <p:nvPr/>
        </p:nvSpPr>
        <p:spPr>
          <a:xfrm>
            <a:off x="476249" y="1813090"/>
            <a:ext cx="3952800" cy="181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A system context diagram is a good starting point for diagramming and documenting a software system, allowing you to step back and see the big picture.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Draw a diagram showing your system as a box in the centre, surrounded by its users and the other systems that it interacts with.</a:t>
            </a:r>
            <a:endParaRPr>
              <a:solidFill>
                <a:schemeClr val="dk1"/>
              </a:solidFill>
              <a:latin typeface="Archivo"/>
              <a:ea typeface="Archivo"/>
              <a:cs typeface="Archivo"/>
              <a:sym typeface="Archivo"/>
            </a:endParaRPr>
          </a:p>
        </p:txBody>
      </p:sp>
      <p:sp>
        <p:nvSpPr>
          <p:cNvPr id="643" name="Google Shape;643;p80"/>
          <p:cNvSpPr txBox="1"/>
          <p:nvPr/>
        </p:nvSpPr>
        <p:spPr>
          <a:xfrm>
            <a:off x="476249"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System Context</a:t>
            </a:r>
            <a:endParaRPr/>
          </a:p>
        </p:txBody>
      </p:sp>
      <p:sp>
        <p:nvSpPr>
          <p:cNvPr id="644" name="Google Shape;644;p80"/>
          <p:cNvSpPr txBox="1"/>
          <p:nvPr/>
        </p:nvSpPr>
        <p:spPr>
          <a:xfrm>
            <a:off x="462492" y="766207"/>
            <a:ext cx="8219100" cy="5232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Clr>
                <a:schemeClr val="dk1"/>
              </a:buClr>
              <a:buSzPts val="1400"/>
              <a:buFont typeface="Archivo"/>
              <a:buChar char="-"/>
            </a:pPr>
            <a:r>
              <a:rPr i="1" lang="en">
                <a:solidFill>
                  <a:schemeClr val="dk1"/>
                </a:solidFill>
                <a:latin typeface="Archivo"/>
                <a:ea typeface="Archivo"/>
                <a:cs typeface="Archivo"/>
                <a:sym typeface="Archivo"/>
              </a:rPr>
              <a:t>A set of hierarchical diagrams: system context, containers, components, and code.</a:t>
            </a:r>
            <a:endParaRPr i="1">
              <a:solidFill>
                <a:schemeClr val="dk1"/>
              </a:solidFill>
              <a:latin typeface="Archivo"/>
              <a:ea typeface="Archivo"/>
              <a:cs typeface="Archivo"/>
              <a:sym typeface="Archivo"/>
            </a:endParaRPr>
          </a:p>
          <a:p>
            <a:pPr indent="-317500" lvl="0" marL="457200" rtl="0" algn="l">
              <a:spcBef>
                <a:spcPts val="0"/>
              </a:spcBef>
              <a:spcAft>
                <a:spcPts val="0"/>
              </a:spcAft>
              <a:buClr>
                <a:schemeClr val="dk1"/>
              </a:buClr>
              <a:buSzPts val="1400"/>
              <a:buFont typeface="Archivo"/>
              <a:buChar char="-"/>
            </a:pPr>
            <a:r>
              <a:rPr i="1" lang="en">
                <a:solidFill>
                  <a:schemeClr val="dk1"/>
                </a:solidFill>
                <a:latin typeface="Archivo"/>
                <a:ea typeface="Archivo"/>
                <a:cs typeface="Archivo"/>
                <a:sym typeface="Archivo"/>
              </a:rPr>
              <a:t>A set of hierarchical abstractions: software systems, containers, components, and code.</a:t>
            </a:r>
            <a:endParaRPr i="1" sz="1800">
              <a:solidFill>
                <a:schemeClr val="dk1"/>
              </a:solidFill>
              <a:latin typeface="Archivo"/>
              <a:ea typeface="Archivo"/>
              <a:cs typeface="Archivo"/>
              <a:sym typeface="Archivo"/>
            </a:endParaRPr>
          </a:p>
        </p:txBody>
      </p:sp>
      <p:sp>
        <p:nvSpPr>
          <p:cNvPr id="645" name="Google Shape;645;p80"/>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Levels of abstraction</a:t>
            </a:r>
            <a:endParaRPr/>
          </a:p>
        </p:txBody>
      </p:sp>
      <p:sp>
        <p:nvSpPr>
          <p:cNvPr id="646" name="Google Shape;646;p80"/>
          <p:cNvSpPr txBox="1"/>
          <p:nvPr/>
        </p:nvSpPr>
        <p:spPr>
          <a:xfrm>
            <a:off x="462492" y="4153007"/>
            <a:ext cx="82191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i="1" lang="en">
                <a:solidFill>
                  <a:schemeClr val="dk1"/>
                </a:solidFill>
                <a:latin typeface="Archivo"/>
                <a:ea typeface="Archivo"/>
                <a:cs typeface="Archivo"/>
                <a:sym typeface="Archivo"/>
              </a:rPr>
              <a:t>The system context and container diagrams are sufficient for most software development teams. But if you need more detail you can delve into the component and code level.</a:t>
            </a:r>
            <a:endParaRPr b="1" i="1" sz="1800">
              <a:solidFill>
                <a:schemeClr val="dk1"/>
              </a:solidFill>
              <a:latin typeface="Archivo"/>
              <a:ea typeface="Archivo"/>
              <a:cs typeface="Archivo"/>
              <a:sym typeface="Archiv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id="652" name="Google Shape;652;p81" title="Containers.png"/>
          <p:cNvPicPr preferRelativeResize="0"/>
          <p:nvPr/>
        </p:nvPicPr>
        <p:blipFill>
          <a:blip r:embed="rId3">
            <a:alphaModFix/>
          </a:blip>
          <a:stretch>
            <a:fillRect/>
          </a:stretch>
        </p:blipFill>
        <p:spPr>
          <a:xfrm>
            <a:off x="1716194" y="152400"/>
            <a:ext cx="5711616" cy="48386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82" title="dfd.png"/>
          <p:cNvPicPr preferRelativeResize="0"/>
          <p:nvPr>
            <p:ph idx="2" type="pic"/>
          </p:nvPr>
        </p:nvPicPr>
        <p:blipFill rotWithShape="1">
          <a:blip r:embed="rId3">
            <a:alphaModFix/>
          </a:blip>
          <a:srcRect b="8260" l="1092" r="40801" t="-8260"/>
          <a:stretch/>
        </p:blipFill>
        <p:spPr>
          <a:xfrm>
            <a:off x="5294367" y="-912"/>
            <a:ext cx="3834758" cy="5145326"/>
          </a:xfrm>
          <a:prstGeom prst="rect">
            <a:avLst/>
          </a:prstGeom>
          <a:solidFill>
            <a:srgbClr val="7D8B99"/>
          </a:solidFill>
          <a:ln>
            <a:noFill/>
          </a:ln>
        </p:spPr>
      </p:pic>
      <p:sp>
        <p:nvSpPr>
          <p:cNvPr id="659" name="Google Shape;659;p82"/>
          <p:cNvSpPr/>
          <p:nvPr/>
        </p:nvSpPr>
        <p:spPr>
          <a:xfrm flipH="1">
            <a:off x="5294376" y="0"/>
            <a:ext cx="3849624" cy="5143500"/>
          </a:xfrm>
          <a:custGeom>
            <a:rect b="b" l="l" r="r" t="t"/>
            <a:pathLst>
              <a:path extrusionOk="0" h="5143500" w="3849624">
                <a:moveTo>
                  <a:pt x="0" y="0"/>
                </a:moveTo>
                <a:lnTo>
                  <a:pt x="1" y="0"/>
                </a:lnTo>
                <a:lnTo>
                  <a:pt x="402336" y="0"/>
                </a:lnTo>
                <a:lnTo>
                  <a:pt x="457201" y="0"/>
                </a:lnTo>
                <a:lnTo>
                  <a:pt x="3849624" y="0"/>
                </a:lnTo>
                <a:lnTo>
                  <a:pt x="3849624" y="363005"/>
                </a:lnTo>
                <a:lnTo>
                  <a:pt x="3849624" y="457200"/>
                </a:lnTo>
                <a:lnTo>
                  <a:pt x="457201" y="457200"/>
                </a:lnTo>
                <a:lnTo>
                  <a:pt x="457201" y="4778374"/>
                </a:lnTo>
                <a:lnTo>
                  <a:pt x="464320" y="4778374"/>
                </a:lnTo>
                <a:lnTo>
                  <a:pt x="486962" y="4772019"/>
                </a:lnTo>
                <a:cubicBezTo>
                  <a:pt x="1166881" y="4600413"/>
                  <a:pt x="2207799" y="4473810"/>
                  <a:pt x="3423918" y="4423892"/>
                </a:cubicBezTo>
                <a:lnTo>
                  <a:pt x="3849624" y="4410588"/>
                </a:lnTo>
                <a:lnTo>
                  <a:pt x="3849624" y="5143500"/>
                </a:lnTo>
                <a:lnTo>
                  <a:pt x="457201" y="5143500"/>
                </a:lnTo>
                <a:lnTo>
                  <a:pt x="1" y="5143500"/>
                </a:lnTo>
                <a:lnTo>
                  <a:pt x="0" y="5143500"/>
                </a:lnTo>
                <a:lnTo>
                  <a:pt x="0" y="4778375"/>
                </a:lnTo>
                <a:lnTo>
                  <a:pt x="1" y="4778375"/>
                </a:lnTo>
                <a:lnTo>
                  <a:pt x="1" y="365125"/>
                </a:lnTo>
                <a:lnTo>
                  <a:pt x="0" y="36512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chivo"/>
              <a:ea typeface="Archivo"/>
              <a:cs typeface="Archivo"/>
              <a:sym typeface="Archivo"/>
            </a:endParaRPr>
          </a:p>
        </p:txBody>
      </p:sp>
      <p:sp>
        <p:nvSpPr>
          <p:cNvPr id="660" name="Google Shape;660;p82"/>
          <p:cNvSpPr txBox="1"/>
          <p:nvPr/>
        </p:nvSpPr>
        <p:spPr>
          <a:xfrm>
            <a:off x="476864" y="2971196"/>
            <a:ext cx="4206300" cy="430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100">
                <a:solidFill>
                  <a:schemeClr val="dk1"/>
                </a:solidFill>
                <a:latin typeface="Archivo"/>
                <a:ea typeface="Archivo"/>
                <a:cs typeface="Archivo"/>
                <a:sym typeface="Archivo"/>
              </a:rPr>
              <a:t>Used to analyze, design, and improve systems, helping to visualize data pathways and identify threats or risks.</a:t>
            </a:r>
            <a:endParaRPr sz="1100">
              <a:solidFill>
                <a:schemeClr val="dk1"/>
              </a:solidFill>
              <a:latin typeface="Archivo"/>
              <a:ea typeface="Archivo"/>
              <a:cs typeface="Archivo"/>
              <a:sym typeface="Archivo"/>
            </a:endParaRPr>
          </a:p>
        </p:txBody>
      </p:sp>
      <p:sp>
        <p:nvSpPr>
          <p:cNvPr id="661" name="Google Shape;661;p82"/>
          <p:cNvSpPr txBox="1"/>
          <p:nvPr/>
        </p:nvSpPr>
        <p:spPr>
          <a:xfrm>
            <a:off x="476863" y="2458323"/>
            <a:ext cx="4206300" cy="267900"/>
          </a:xfrm>
          <a:prstGeom prst="rect">
            <a:avLst/>
          </a:prstGeom>
          <a:no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None/>
            </a:pPr>
            <a:r>
              <a:rPr b="1" lang="en" sz="1200">
                <a:solidFill>
                  <a:schemeClr val="accent1"/>
                </a:solidFill>
                <a:latin typeface="Archivo"/>
                <a:ea typeface="Archivo"/>
                <a:cs typeface="Archivo"/>
                <a:sym typeface="Archivo"/>
              </a:rPr>
              <a:t>Identify threats</a:t>
            </a:r>
            <a:endParaRPr/>
          </a:p>
        </p:txBody>
      </p:sp>
      <p:sp>
        <p:nvSpPr>
          <p:cNvPr id="662" name="Google Shape;662;p82"/>
          <p:cNvSpPr txBox="1"/>
          <p:nvPr/>
        </p:nvSpPr>
        <p:spPr>
          <a:xfrm>
            <a:off x="476864" y="1613050"/>
            <a:ext cx="4206300" cy="60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100">
                <a:solidFill>
                  <a:schemeClr val="dk1"/>
                </a:solidFill>
                <a:latin typeface="Archivo"/>
                <a:ea typeface="Archivo"/>
                <a:cs typeface="Archivo"/>
                <a:sym typeface="Archivo"/>
              </a:rPr>
              <a:t>Illustrates the movement of data through an information system or process, showing its origin, processing, storage, and destination</a:t>
            </a:r>
            <a:endParaRPr sz="1100">
              <a:solidFill>
                <a:schemeClr val="dk1"/>
              </a:solidFill>
              <a:latin typeface="Archivo"/>
              <a:ea typeface="Archivo"/>
              <a:cs typeface="Archivo"/>
              <a:sym typeface="Archivo"/>
            </a:endParaRPr>
          </a:p>
        </p:txBody>
      </p:sp>
      <p:sp>
        <p:nvSpPr>
          <p:cNvPr id="663" name="Google Shape;663;p82"/>
          <p:cNvSpPr txBox="1"/>
          <p:nvPr/>
        </p:nvSpPr>
        <p:spPr>
          <a:xfrm>
            <a:off x="476863" y="1100177"/>
            <a:ext cx="4206300" cy="267900"/>
          </a:xfrm>
          <a:prstGeom prst="rect">
            <a:avLst/>
          </a:prstGeom>
          <a:no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None/>
            </a:pPr>
            <a:r>
              <a:rPr b="1" lang="en" sz="1200">
                <a:solidFill>
                  <a:schemeClr val="accent1"/>
                </a:solidFill>
                <a:latin typeface="Archivo"/>
                <a:ea typeface="Archivo"/>
                <a:cs typeface="Archivo"/>
                <a:sym typeface="Archivo"/>
              </a:rPr>
              <a:t>Understand data flow</a:t>
            </a:r>
            <a:endParaRPr/>
          </a:p>
        </p:txBody>
      </p:sp>
      <p:sp>
        <p:nvSpPr>
          <p:cNvPr id="664" name="Google Shape;664;p82"/>
          <p:cNvSpPr txBox="1"/>
          <p:nvPr>
            <p:ph type="title"/>
          </p:nvPr>
        </p:nvSpPr>
        <p:spPr>
          <a:xfrm>
            <a:off x="457200" y="374904"/>
            <a:ext cx="41880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Data Flow Diagrams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83" title="dfd.png"/>
          <p:cNvPicPr preferRelativeResize="0"/>
          <p:nvPr/>
        </p:nvPicPr>
        <p:blipFill>
          <a:blip r:embed="rId3">
            <a:alphaModFix/>
          </a:blip>
          <a:stretch>
            <a:fillRect/>
          </a:stretch>
        </p:blipFill>
        <p:spPr>
          <a:xfrm>
            <a:off x="1676938" y="314700"/>
            <a:ext cx="5790131" cy="45140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84" title="messageseq.png"/>
          <p:cNvPicPr preferRelativeResize="0"/>
          <p:nvPr>
            <p:ph idx="2" type="pic"/>
          </p:nvPr>
        </p:nvPicPr>
        <p:blipFill rotWithShape="1">
          <a:blip r:embed="rId3">
            <a:alphaModFix/>
          </a:blip>
          <a:srcRect b="4060" l="1310" r="21588" t="-4060"/>
          <a:stretch/>
        </p:blipFill>
        <p:spPr>
          <a:xfrm>
            <a:off x="5301805" y="-51937"/>
            <a:ext cx="3834758" cy="5145326"/>
          </a:xfrm>
          <a:prstGeom prst="rect">
            <a:avLst/>
          </a:prstGeom>
          <a:solidFill>
            <a:srgbClr val="7D8B99"/>
          </a:solidFill>
          <a:ln>
            <a:noFill/>
          </a:ln>
        </p:spPr>
      </p:pic>
      <p:sp>
        <p:nvSpPr>
          <p:cNvPr id="677" name="Google Shape;677;p84"/>
          <p:cNvSpPr/>
          <p:nvPr/>
        </p:nvSpPr>
        <p:spPr>
          <a:xfrm flipH="1">
            <a:off x="5294376" y="0"/>
            <a:ext cx="3849624" cy="5143500"/>
          </a:xfrm>
          <a:custGeom>
            <a:rect b="b" l="l" r="r" t="t"/>
            <a:pathLst>
              <a:path extrusionOk="0" h="5143500" w="3849624">
                <a:moveTo>
                  <a:pt x="0" y="0"/>
                </a:moveTo>
                <a:lnTo>
                  <a:pt x="1" y="0"/>
                </a:lnTo>
                <a:lnTo>
                  <a:pt x="402336" y="0"/>
                </a:lnTo>
                <a:lnTo>
                  <a:pt x="457201" y="0"/>
                </a:lnTo>
                <a:lnTo>
                  <a:pt x="3849624" y="0"/>
                </a:lnTo>
                <a:lnTo>
                  <a:pt x="3849624" y="363005"/>
                </a:lnTo>
                <a:lnTo>
                  <a:pt x="3849624" y="457200"/>
                </a:lnTo>
                <a:lnTo>
                  <a:pt x="457201" y="457200"/>
                </a:lnTo>
                <a:lnTo>
                  <a:pt x="457201" y="4778374"/>
                </a:lnTo>
                <a:lnTo>
                  <a:pt x="464320" y="4778374"/>
                </a:lnTo>
                <a:lnTo>
                  <a:pt x="486962" y="4772019"/>
                </a:lnTo>
                <a:cubicBezTo>
                  <a:pt x="1166881" y="4600413"/>
                  <a:pt x="2207799" y="4473810"/>
                  <a:pt x="3423918" y="4423892"/>
                </a:cubicBezTo>
                <a:lnTo>
                  <a:pt x="3849624" y="4410588"/>
                </a:lnTo>
                <a:lnTo>
                  <a:pt x="3849624" y="5143500"/>
                </a:lnTo>
                <a:lnTo>
                  <a:pt x="457201" y="5143500"/>
                </a:lnTo>
                <a:lnTo>
                  <a:pt x="1" y="5143500"/>
                </a:lnTo>
                <a:lnTo>
                  <a:pt x="0" y="5143500"/>
                </a:lnTo>
                <a:lnTo>
                  <a:pt x="0" y="4778375"/>
                </a:lnTo>
                <a:lnTo>
                  <a:pt x="1" y="4778375"/>
                </a:lnTo>
                <a:lnTo>
                  <a:pt x="1" y="365125"/>
                </a:lnTo>
                <a:lnTo>
                  <a:pt x="0" y="36512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chivo"/>
              <a:ea typeface="Archivo"/>
              <a:cs typeface="Archivo"/>
              <a:sym typeface="Archivo"/>
            </a:endParaRPr>
          </a:p>
        </p:txBody>
      </p:sp>
      <p:sp>
        <p:nvSpPr>
          <p:cNvPr id="678" name="Google Shape;678;p84"/>
          <p:cNvSpPr txBox="1"/>
          <p:nvPr/>
        </p:nvSpPr>
        <p:spPr>
          <a:xfrm>
            <a:off x="476864" y="2971196"/>
            <a:ext cx="4206300" cy="600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100">
                <a:solidFill>
                  <a:schemeClr val="dk1"/>
                </a:solidFill>
                <a:latin typeface="Archivo"/>
                <a:ea typeface="Archivo"/>
                <a:cs typeface="Archivo"/>
                <a:sym typeface="Archivo"/>
              </a:rPr>
              <a:t>Illustrate the chronological order of interactions and message exchanges between objects in a system, which aids in understanding complex logic and identifying design flaws.</a:t>
            </a:r>
            <a:endParaRPr sz="1100">
              <a:solidFill>
                <a:schemeClr val="dk1"/>
              </a:solidFill>
              <a:latin typeface="Archivo"/>
              <a:ea typeface="Archivo"/>
              <a:cs typeface="Archivo"/>
              <a:sym typeface="Archivo"/>
            </a:endParaRPr>
          </a:p>
        </p:txBody>
      </p:sp>
      <p:sp>
        <p:nvSpPr>
          <p:cNvPr id="679" name="Google Shape;679;p84"/>
          <p:cNvSpPr txBox="1"/>
          <p:nvPr/>
        </p:nvSpPr>
        <p:spPr>
          <a:xfrm>
            <a:off x="476863" y="2768673"/>
            <a:ext cx="4206300" cy="267900"/>
          </a:xfrm>
          <a:prstGeom prst="rect">
            <a:avLst/>
          </a:prstGeom>
          <a:no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None/>
            </a:pPr>
            <a:r>
              <a:rPr b="1" lang="en" sz="1200">
                <a:solidFill>
                  <a:schemeClr val="accent1"/>
                </a:solidFill>
                <a:latin typeface="Archivo"/>
                <a:ea typeface="Archivo"/>
                <a:cs typeface="Archivo"/>
                <a:sym typeface="Archivo"/>
              </a:rPr>
              <a:t>Identify threats</a:t>
            </a:r>
            <a:endParaRPr/>
          </a:p>
        </p:txBody>
      </p:sp>
      <p:sp>
        <p:nvSpPr>
          <p:cNvPr id="680" name="Google Shape;680;p84"/>
          <p:cNvSpPr txBox="1"/>
          <p:nvPr/>
        </p:nvSpPr>
        <p:spPr>
          <a:xfrm>
            <a:off x="476864" y="2051564"/>
            <a:ext cx="42063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100">
                <a:solidFill>
                  <a:schemeClr val="dk1"/>
                </a:solidFill>
                <a:latin typeface="Archivo"/>
                <a:ea typeface="Archivo"/>
                <a:cs typeface="Archivo"/>
                <a:sym typeface="Archivo"/>
              </a:rPr>
              <a:t>Sequence diagrams focus on the order of messages between objects in a system, emphasizing temporal relationships.</a:t>
            </a:r>
            <a:endParaRPr sz="1100">
              <a:solidFill>
                <a:schemeClr val="dk1"/>
              </a:solidFill>
              <a:latin typeface="Archivo"/>
              <a:ea typeface="Archivo"/>
              <a:cs typeface="Archivo"/>
              <a:sym typeface="Archivo"/>
            </a:endParaRPr>
          </a:p>
        </p:txBody>
      </p:sp>
      <p:sp>
        <p:nvSpPr>
          <p:cNvPr id="681" name="Google Shape;681;p84"/>
          <p:cNvSpPr txBox="1"/>
          <p:nvPr/>
        </p:nvSpPr>
        <p:spPr>
          <a:xfrm>
            <a:off x="476863" y="1849041"/>
            <a:ext cx="4206300" cy="267900"/>
          </a:xfrm>
          <a:prstGeom prst="rect">
            <a:avLst/>
          </a:prstGeom>
          <a:no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None/>
            </a:pPr>
            <a:r>
              <a:rPr b="1" lang="en" sz="1200">
                <a:solidFill>
                  <a:schemeClr val="accent1"/>
                </a:solidFill>
                <a:latin typeface="Archivo"/>
                <a:ea typeface="Archivo"/>
                <a:cs typeface="Archivo"/>
                <a:sym typeface="Archivo"/>
              </a:rPr>
              <a:t>Temporal relationships</a:t>
            </a:r>
            <a:endParaRPr/>
          </a:p>
        </p:txBody>
      </p:sp>
      <p:sp>
        <p:nvSpPr>
          <p:cNvPr id="682" name="Google Shape;682;p84"/>
          <p:cNvSpPr txBox="1"/>
          <p:nvPr>
            <p:ph type="title"/>
          </p:nvPr>
        </p:nvSpPr>
        <p:spPr>
          <a:xfrm>
            <a:off x="457200" y="374904"/>
            <a:ext cx="4188000" cy="868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Message Sequence Diagrams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85" title="messageseq.png"/>
          <p:cNvPicPr preferRelativeResize="0"/>
          <p:nvPr/>
        </p:nvPicPr>
        <p:blipFill>
          <a:blip r:embed="rId3">
            <a:alphaModFix/>
          </a:blip>
          <a:stretch>
            <a:fillRect/>
          </a:stretch>
        </p:blipFill>
        <p:spPr>
          <a:xfrm>
            <a:off x="2233294" y="152400"/>
            <a:ext cx="4677410" cy="4838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p86" title="View User Portal Flow.png"/>
          <p:cNvPicPr preferRelativeResize="0"/>
          <p:nvPr/>
        </p:nvPicPr>
        <p:blipFill>
          <a:blip r:embed="rId3">
            <a:alphaModFix/>
          </a:blip>
          <a:stretch>
            <a:fillRect/>
          </a:stretch>
        </p:blipFill>
        <p:spPr>
          <a:xfrm>
            <a:off x="3180875" y="152400"/>
            <a:ext cx="5807068" cy="4514088"/>
          </a:xfrm>
          <a:prstGeom prst="rect">
            <a:avLst/>
          </a:prstGeom>
          <a:noFill/>
          <a:ln>
            <a:noFill/>
          </a:ln>
        </p:spPr>
      </p:pic>
      <p:sp>
        <p:nvSpPr>
          <p:cNvPr id="695" name="Google Shape;695;p86"/>
          <p:cNvSpPr txBox="1"/>
          <p:nvPr/>
        </p:nvSpPr>
        <p:spPr>
          <a:xfrm>
            <a:off x="0" y="1537775"/>
            <a:ext cx="34263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This Diagram highlights the “View User Portal Flow” of the </a:t>
            </a:r>
            <a:r>
              <a:rPr b="1" lang="en">
                <a:solidFill>
                  <a:schemeClr val="dk1"/>
                </a:solidFill>
                <a:latin typeface="Archivo"/>
                <a:ea typeface="Archivo"/>
                <a:cs typeface="Archivo"/>
                <a:sym typeface="Archivo"/>
              </a:rPr>
              <a:t>WCorp</a:t>
            </a:r>
            <a:r>
              <a:rPr lang="en">
                <a:solidFill>
                  <a:schemeClr val="dk1"/>
                </a:solidFill>
                <a:latin typeface="Archivo"/>
                <a:ea typeface="Archivo"/>
                <a:cs typeface="Archivo"/>
                <a:sym typeface="Archivo"/>
              </a:rPr>
              <a:t> web app.</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Navigate to </a:t>
            </a:r>
            <a:r>
              <a:rPr lang="en" u="sng">
                <a:solidFill>
                  <a:schemeClr val="hlink"/>
                </a:solidFill>
                <a:latin typeface="Archivo"/>
                <a:ea typeface="Archivo"/>
                <a:cs typeface="Archivo"/>
                <a:sym typeface="Archivo"/>
                <a:hlinkClick r:id="rId4"/>
              </a:rPr>
              <a:t>http://174.138.71.77/wcorp/login</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Login: jane.smith</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PW: qwerty</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Click “View Full Profile” to navigate to your Portal</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Take note of your </a:t>
            </a:r>
            <a:r>
              <a:rPr b="1" lang="en">
                <a:solidFill>
                  <a:schemeClr val="dk1"/>
                </a:solidFill>
                <a:latin typeface="Archivo"/>
                <a:ea typeface="Archivo"/>
                <a:cs typeface="Archivo"/>
                <a:sym typeface="Archivo"/>
              </a:rPr>
              <a:t>URL</a:t>
            </a:r>
            <a:endParaRPr b="1">
              <a:solidFill>
                <a:schemeClr val="dk1"/>
              </a:solidFill>
              <a:latin typeface="Archivo"/>
              <a:ea typeface="Archivo"/>
              <a:cs typeface="Archivo"/>
              <a:sym typeface="Archivo"/>
            </a:endParaRPr>
          </a:p>
        </p:txBody>
      </p:sp>
      <p:sp>
        <p:nvSpPr>
          <p:cNvPr id="696" name="Google Shape;696;p86"/>
          <p:cNvSpPr txBox="1"/>
          <p:nvPr/>
        </p:nvSpPr>
        <p:spPr>
          <a:xfrm>
            <a:off x="-1" y="1219712"/>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WCorp Portal Page</a:t>
            </a:r>
            <a:endParaRPr/>
          </a:p>
        </p:txBody>
      </p:sp>
      <p:grpSp>
        <p:nvGrpSpPr>
          <p:cNvPr id="697" name="Google Shape;697;p86"/>
          <p:cNvGrpSpPr/>
          <p:nvPr/>
        </p:nvGrpSpPr>
        <p:grpSpPr>
          <a:xfrm>
            <a:off x="5" y="7"/>
            <a:ext cx="1158523" cy="1096711"/>
            <a:chOff x="1311825" y="1741100"/>
            <a:chExt cx="2052300" cy="1942800"/>
          </a:xfrm>
        </p:grpSpPr>
        <p:sp>
          <p:nvSpPr>
            <p:cNvPr id="698" name="Google Shape;698;p86"/>
            <p:cNvSpPr/>
            <p:nvPr/>
          </p:nvSpPr>
          <p:spPr>
            <a:xfrm>
              <a:off x="1311825" y="1741100"/>
              <a:ext cx="2052300" cy="1942800"/>
            </a:xfrm>
            <a:prstGeom prst="ellipse">
              <a:avLst/>
            </a:prstGeom>
            <a:gradFill>
              <a:gsLst>
                <a:gs pos="0">
                  <a:srgbClr val="FDE18C"/>
                </a:gs>
                <a:gs pos="10000">
                  <a:srgbClr val="FDE695"/>
                </a:gs>
                <a:gs pos="32000">
                  <a:srgbClr val="EEEEB7"/>
                </a:gs>
                <a:gs pos="57000">
                  <a:srgbClr val="CAE5CE"/>
                </a:gs>
                <a:gs pos="80000">
                  <a:srgbClr val="6FC9D3"/>
                </a:gs>
                <a:gs pos="100000">
                  <a:srgbClr val="3A92C1"/>
                </a:gs>
              </a:gsLst>
              <a:lin ang="16200038" scaled="0"/>
            </a:gradFill>
            <a:ln cap="flat" cmpd="sng" w="21500">
              <a:solidFill>
                <a:srgbClr val="0F2E66"/>
              </a:solidFill>
              <a:prstDash val="solid"/>
              <a:round/>
              <a:headEnd len="sm" w="sm" type="none"/>
              <a:tailEnd len="sm" w="sm" type="none"/>
            </a:ln>
          </p:spPr>
          <p:txBody>
            <a:bodyPr anchorCtr="0" anchor="ctr" bIns="25800" lIns="51600" spcFirstLastPara="1" rIns="51600" wrap="square" tIns="25800">
              <a:noAutofit/>
            </a:bodyPr>
            <a:lstStyle/>
            <a:p>
              <a:pPr indent="0" lvl="0" marL="0" marR="0" rtl="0" algn="ctr">
                <a:lnSpc>
                  <a:spcPct val="100000"/>
                </a:lnSpc>
                <a:spcBef>
                  <a:spcPts val="0"/>
                </a:spcBef>
                <a:spcAft>
                  <a:spcPts val="0"/>
                </a:spcAft>
                <a:buClr>
                  <a:srgbClr val="000000"/>
                </a:buClr>
                <a:buSzPts val="790"/>
                <a:buFont typeface="Arial"/>
                <a:buNone/>
              </a:pPr>
              <a:r>
                <a:t/>
              </a:r>
              <a:endParaRPr sz="790" u="none" cap="none" strike="noStrike">
                <a:solidFill>
                  <a:srgbClr val="FFFFFF"/>
                </a:solidFill>
                <a:latin typeface="Archivo"/>
                <a:ea typeface="Archivo"/>
                <a:cs typeface="Archivo"/>
                <a:sym typeface="Archivo"/>
              </a:endParaRPr>
            </a:p>
          </p:txBody>
        </p:sp>
        <p:sp>
          <p:nvSpPr>
            <p:cNvPr id="699" name="Google Shape;699;p86"/>
            <p:cNvSpPr txBox="1"/>
            <p:nvPr/>
          </p:nvSpPr>
          <p:spPr>
            <a:xfrm>
              <a:off x="1599405" y="2889347"/>
              <a:ext cx="1451100" cy="369300"/>
            </a:xfrm>
            <a:prstGeom prst="rect">
              <a:avLst/>
            </a:prstGeom>
            <a:noFill/>
            <a:ln>
              <a:noFill/>
            </a:ln>
          </p:spPr>
          <p:txBody>
            <a:bodyPr anchorCtr="0" anchor="ctr" bIns="25800" lIns="51600" spcFirstLastPara="1" rIns="51600" wrap="square" tIns="25800">
              <a:spAutoFit/>
            </a:bodyPr>
            <a:lstStyle/>
            <a:p>
              <a:pPr indent="0" lvl="0" marL="0" marR="0" rtl="0" algn="ctr">
                <a:lnSpc>
                  <a:spcPct val="100000"/>
                </a:lnSpc>
                <a:spcBef>
                  <a:spcPts val="0"/>
                </a:spcBef>
                <a:spcAft>
                  <a:spcPts val="0"/>
                </a:spcAft>
                <a:buClr>
                  <a:srgbClr val="0F2E66"/>
                </a:buClr>
                <a:buSzPts val="1355"/>
                <a:buFont typeface="Archivo"/>
                <a:buNone/>
              </a:pPr>
              <a:r>
                <a:rPr b="1" lang="en" sz="1016">
                  <a:solidFill>
                    <a:srgbClr val="0F2E66"/>
                  </a:solidFill>
                  <a:latin typeface="Archivo"/>
                  <a:ea typeface="Archivo"/>
                  <a:cs typeface="Archivo"/>
                  <a:sym typeface="Archivo"/>
                </a:rPr>
                <a:t>Demo</a:t>
              </a:r>
              <a:endParaRPr sz="451"/>
            </a:p>
          </p:txBody>
        </p:sp>
        <p:sp>
          <p:nvSpPr>
            <p:cNvPr id="700" name="Google Shape;700;p86"/>
            <p:cNvSpPr/>
            <p:nvPr/>
          </p:nvSpPr>
          <p:spPr>
            <a:xfrm>
              <a:off x="1923475" y="1991445"/>
              <a:ext cx="675868" cy="898027"/>
            </a:xfrm>
            <a:custGeom>
              <a:rect b="b" l="l" r="r" t="t"/>
              <a:pathLst>
                <a:path extrusionOk="0" h="480871" w="371356">
                  <a:moveTo>
                    <a:pt x="269612" y="306874"/>
                  </a:moveTo>
                  <a:cubicBezTo>
                    <a:pt x="259011" y="325562"/>
                    <a:pt x="248847" y="351681"/>
                    <a:pt x="238902" y="377036"/>
                  </a:cubicBezTo>
                  <a:cubicBezTo>
                    <a:pt x="229395" y="401625"/>
                    <a:pt x="219450" y="426979"/>
                    <a:pt x="208849" y="446104"/>
                  </a:cubicBezTo>
                  <a:cubicBezTo>
                    <a:pt x="198795" y="462169"/>
                    <a:pt x="182511" y="472770"/>
                    <a:pt x="160326" y="478344"/>
                  </a:cubicBezTo>
                  <a:cubicBezTo>
                    <a:pt x="157375" y="478999"/>
                    <a:pt x="154425" y="477251"/>
                    <a:pt x="153660" y="474300"/>
                  </a:cubicBezTo>
                  <a:lnTo>
                    <a:pt x="151037" y="463699"/>
                  </a:lnTo>
                  <a:cubicBezTo>
                    <a:pt x="150381" y="460749"/>
                    <a:pt x="152130" y="457798"/>
                    <a:pt x="155080" y="457142"/>
                  </a:cubicBezTo>
                  <a:cubicBezTo>
                    <a:pt x="171801" y="452989"/>
                    <a:pt x="183276" y="445667"/>
                    <a:pt x="190052" y="434957"/>
                  </a:cubicBezTo>
                  <a:cubicBezTo>
                    <a:pt x="199669" y="417690"/>
                    <a:pt x="209286" y="392991"/>
                    <a:pt x="218575" y="369058"/>
                  </a:cubicBezTo>
                  <a:cubicBezTo>
                    <a:pt x="228739" y="343048"/>
                    <a:pt x="239230" y="316054"/>
                    <a:pt x="250815" y="295727"/>
                  </a:cubicBezTo>
                  <a:cubicBezTo>
                    <a:pt x="251252" y="295071"/>
                    <a:pt x="251361" y="294744"/>
                    <a:pt x="251252" y="294197"/>
                  </a:cubicBezTo>
                  <a:cubicBezTo>
                    <a:pt x="251142" y="293869"/>
                    <a:pt x="250815" y="293323"/>
                    <a:pt x="250050" y="292995"/>
                  </a:cubicBezTo>
                  <a:cubicBezTo>
                    <a:pt x="232782" y="286438"/>
                    <a:pt x="215843" y="299552"/>
                    <a:pt x="195079" y="335289"/>
                  </a:cubicBezTo>
                  <a:cubicBezTo>
                    <a:pt x="192565" y="339660"/>
                    <a:pt x="187647" y="341736"/>
                    <a:pt x="182730" y="340425"/>
                  </a:cubicBezTo>
                  <a:cubicBezTo>
                    <a:pt x="178030" y="339114"/>
                    <a:pt x="174642" y="334851"/>
                    <a:pt x="174642" y="329824"/>
                  </a:cubicBezTo>
                  <a:lnTo>
                    <a:pt x="174642" y="185676"/>
                  </a:lnTo>
                  <a:cubicBezTo>
                    <a:pt x="174642" y="169502"/>
                    <a:pt x="161965" y="168300"/>
                    <a:pt x="158031" y="168300"/>
                  </a:cubicBezTo>
                  <a:cubicBezTo>
                    <a:pt x="155080" y="168300"/>
                    <a:pt x="150709" y="169174"/>
                    <a:pt x="147430" y="171906"/>
                  </a:cubicBezTo>
                  <a:cubicBezTo>
                    <a:pt x="143715" y="174857"/>
                    <a:pt x="141966" y="179338"/>
                    <a:pt x="141966" y="185676"/>
                  </a:cubicBezTo>
                  <a:lnTo>
                    <a:pt x="141966" y="288951"/>
                  </a:lnTo>
                  <a:cubicBezTo>
                    <a:pt x="141857" y="294744"/>
                    <a:pt x="137267" y="299552"/>
                    <a:pt x="131365" y="299771"/>
                  </a:cubicBezTo>
                  <a:cubicBezTo>
                    <a:pt x="130819" y="299880"/>
                    <a:pt x="69400" y="302394"/>
                    <a:pt x="42735" y="310809"/>
                  </a:cubicBezTo>
                  <a:cubicBezTo>
                    <a:pt x="35522" y="313104"/>
                    <a:pt x="30276" y="317584"/>
                    <a:pt x="26888" y="324251"/>
                  </a:cubicBezTo>
                  <a:cubicBezTo>
                    <a:pt x="20331" y="337146"/>
                    <a:pt x="16943" y="365670"/>
                    <a:pt x="37926" y="428291"/>
                  </a:cubicBezTo>
                  <a:lnTo>
                    <a:pt x="39347" y="432771"/>
                  </a:lnTo>
                  <a:cubicBezTo>
                    <a:pt x="44374" y="448290"/>
                    <a:pt x="47325" y="457798"/>
                    <a:pt x="67433" y="459000"/>
                  </a:cubicBezTo>
                  <a:cubicBezTo>
                    <a:pt x="70493" y="459219"/>
                    <a:pt x="72788" y="461841"/>
                    <a:pt x="72570" y="464792"/>
                  </a:cubicBezTo>
                  <a:lnTo>
                    <a:pt x="71914" y="475721"/>
                  </a:lnTo>
                  <a:cubicBezTo>
                    <a:pt x="71695" y="478781"/>
                    <a:pt x="69182" y="481076"/>
                    <a:pt x="66122" y="480857"/>
                  </a:cubicBezTo>
                  <a:cubicBezTo>
                    <a:pt x="31041" y="478671"/>
                    <a:pt x="23828" y="455940"/>
                    <a:pt x="18582" y="439438"/>
                  </a:cubicBezTo>
                  <a:lnTo>
                    <a:pt x="17162" y="435176"/>
                  </a:lnTo>
                  <a:cubicBezTo>
                    <a:pt x="-1854" y="378347"/>
                    <a:pt x="-5023" y="338786"/>
                    <a:pt x="7435" y="314306"/>
                  </a:cubicBezTo>
                  <a:cubicBezTo>
                    <a:pt x="13446" y="302284"/>
                    <a:pt x="23172" y="294088"/>
                    <a:pt x="36177" y="290044"/>
                  </a:cubicBezTo>
                  <a:cubicBezTo>
                    <a:pt x="58690" y="282831"/>
                    <a:pt x="100547" y="279662"/>
                    <a:pt x="120000" y="278460"/>
                  </a:cubicBezTo>
                  <a:lnTo>
                    <a:pt x="120000" y="185676"/>
                  </a:lnTo>
                  <a:cubicBezTo>
                    <a:pt x="120000" y="169284"/>
                    <a:pt x="127431" y="159885"/>
                    <a:pt x="133660" y="154858"/>
                  </a:cubicBezTo>
                  <a:cubicBezTo>
                    <a:pt x="140327" y="149503"/>
                    <a:pt x="149179" y="146443"/>
                    <a:pt x="158031" y="146443"/>
                  </a:cubicBezTo>
                  <a:cubicBezTo>
                    <a:pt x="176610" y="146443"/>
                    <a:pt x="196500" y="158683"/>
                    <a:pt x="196500" y="185676"/>
                  </a:cubicBezTo>
                  <a:lnTo>
                    <a:pt x="196500" y="294416"/>
                  </a:lnTo>
                  <a:cubicBezTo>
                    <a:pt x="211144" y="277367"/>
                    <a:pt x="231908" y="262832"/>
                    <a:pt x="257700" y="272559"/>
                  </a:cubicBezTo>
                  <a:cubicBezTo>
                    <a:pt x="264475" y="275072"/>
                    <a:pt x="269612" y="280427"/>
                    <a:pt x="271907" y="287203"/>
                  </a:cubicBezTo>
                  <a:cubicBezTo>
                    <a:pt x="274092" y="293760"/>
                    <a:pt x="273327" y="300973"/>
                    <a:pt x="269612" y="306874"/>
                  </a:cubicBezTo>
                  <a:close/>
                  <a:moveTo>
                    <a:pt x="338571" y="0"/>
                  </a:moveTo>
                  <a:lnTo>
                    <a:pt x="54428" y="0"/>
                  </a:lnTo>
                  <a:cubicBezTo>
                    <a:pt x="36396" y="0"/>
                    <a:pt x="21642" y="14754"/>
                    <a:pt x="21642" y="32786"/>
                  </a:cubicBezTo>
                  <a:lnTo>
                    <a:pt x="21642" y="263379"/>
                  </a:lnTo>
                  <a:cubicBezTo>
                    <a:pt x="21861" y="266329"/>
                    <a:pt x="24265" y="268515"/>
                    <a:pt x="27107" y="268515"/>
                  </a:cubicBezTo>
                  <a:lnTo>
                    <a:pt x="38035" y="268515"/>
                  </a:lnTo>
                  <a:cubicBezTo>
                    <a:pt x="40986" y="268515"/>
                    <a:pt x="43281" y="266329"/>
                    <a:pt x="43500" y="263379"/>
                  </a:cubicBezTo>
                  <a:lnTo>
                    <a:pt x="43500" y="32786"/>
                  </a:lnTo>
                  <a:cubicBezTo>
                    <a:pt x="43500" y="26775"/>
                    <a:pt x="48417" y="21857"/>
                    <a:pt x="54428" y="21857"/>
                  </a:cubicBezTo>
                  <a:lnTo>
                    <a:pt x="338571" y="21857"/>
                  </a:lnTo>
                  <a:cubicBezTo>
                    <a:pt x="344691" y="21857"/>
                    <a:pt x="349500" y="26775"/>
                    <a:pt x="349500" y="32786"/>
                  </a:cubicBezTo>
                  <a:lnTo>
                    <a:pt x="349500" y="393429"/>
                  </a:lnTo>
                  <a:cubicBezTo>
                    <a:pt x="349500" y="399439"/>
                    <a:pt x="344691" y="404357"/>
                    <a:pt x="338571" y="404357"/>
                  </a:cubicBezTo>
                  <a:lnTo>
                    <a:pt x="253328" y="404357"/>
                  </a:lnTo>
                  <a:cubicBezTo>
                    <a:pt x="250377" y="404576"/>
                    <a:pt x="248192" y="406871"/>
                    <a:pt x="248192" y="409821"/>
                  </a:cubicBezTo>
                  <a:lnTo>
                    <a:pt x="248192" y="420750"/>
                  </a:lnTo>
                  <a:cubicBezTo>
                    <a:pt x="248192" y="423701"/>
                    <a:pt x="250377" y="425996"/>
                    <a:pt x="253328" y="426214"/>
                  </a:cubicBezTo>
                  <a:lnTo>
                    <a:pt x="338571" y="426214"/>
                  </a:lnTo>
                  <a:cubicBezTo>
                    <a:pt x="356712" y="426214"/>
                    <a:pt x="371357" y="411461"/>
                    <a:pt x="371357" y="393429"/>
                  </a:cubicBezTo>
                  <a:lnTo>
                    <a:pt x="371357" y="32786"/>
                  </a:lnTo>
                  <a:cubicBezTo>
                    <a:pt x="371357" y="14754"/>
                    <a:pt x="356712" y="0"/>
                    <a:pt x="338571" y="0"/>
                  </a:cubicBezTo>
                  <a:close/>
                  <a:moveTo>
                    <a:pt x="317588" y="66774"/>
                  </a:moveTo>
                  <a:lnTo>
                    <a:pt x="317588" y="66774"/>
                  </a:lnTo>
                  <a:cubicBezTo>
                    <a:pt x="317588" y="66774"/>
                    <a:pt x="317697" y="66774"/>
                    <a:pt x="317807" y="66664"/>
                  </a:cubicBezTo>
                  <a:lnTo>
                    <a:pt x="317588" y="66664"/>
                  </a:lnTo>
                  <a:close/>
                  <a:moveTo>
                    <a:pt x="322506" y="229500"/>
                  </a:moveTo>
                  <a:lnTo>
                    <a:pt x="223712" y="229500"/>
                  </a:lnTo>
                  <a:cubicBezTo>
                    <a:pt x="220761" y="229719"/>
                    <a:pt x="218575" y="232014"/>
                    <a:pt x="218575" y="234964"/>
                  </a:cubicBezTo>
                  <a:lnTo>
                    <a:pt x="218575" y="245893"/>
                  </a:lnTo>
                  <a:cubicBezTo>
                    <a:pt x="218575" y="248844"/>
                    <a:pt x="220761" y="251139"/>
                    <a:pt x="223712" y="251357"/>
                  </a:cubicBezTo>
                  <a:lnTo>
                    <a:pt x="322506" y="251357"/>
                  </a:lnTo>
                  <a:cubicBezTo>
                    <a:pt x="325457" y="251139"/>
                    <a:pt x="327642" y="248844"/>
                    <a:pt x="327642" y="245893"/>
                  </a:cubicBezTo>
                  <a:lnTo>
                    <a:pt x="327642" y="234964"/>
                  </a:lnTo>
                  <a:cubicBezTo>
                    <a:pt x="327642" y="232014"/>
                    <a:pt x="325457" y="229719"/>
                    <a:pt x="322506" y="229500"/>
                  </a:cubicBezTo>
                  <a:close/>
                  <a:moveTo>
                    <a:pt x="322506" y="316929"/>
                  </a:moveTo>
                  <a:lnTo>
                    <a:pt x="289283" y="316929"/>
                  </a:lnTo>
                  <a:cubicBezTo>
                    <a:pt x="286332" y="317147"/>
                    <a:pt x="284147" y="319442"/>
                    <a:pt x="284147" y="322393"/>
                  </a:cubicBezTo>
                  <a:lnTo>
                    <a:pt x="284147" y="333321"/>
                  </a:lnTo>
                  <a:cubicBezTo>
                    <a:pt x="284147" y="336272"/>
                    <a:pt x="286332" y="338567"/>
                    <a:pt x="289283" y="338786"/>
                  </a:cubicBezTo>
                  <a:lnTo>
                    <a:pt x="322506" y="338786"/>
                  </a:lnTo>
                  <a:cubicBezTo>
                    <a:pt x="325457" y="338567"/>
                    <a:pt x="327642" y="336272"/>
                    <a:pt x="327642" y="333321"/>
                  </a:cubicBezTo>
                  <a:lnTo>
                    <a:pt x="327642" y="322393"/>
                  </a:lnTo>
                  <a:cubicBezTo>
                    <a:pt x="327642" y="319442"/>
                    <a:pt x="325457" y="317147"/>
                    <a:pt x="322506" y="316929"/>
                  </a:cubicBezTo>
                  <a:close/>
                  <a:moveTo>
                    <a:pt x="93115" y="229500"/>
                  </a:moveTo>
                  <a:lnTo>
                    <a:pt x="70602" y="229500"/>
                  </a:lnTo>
                  <a:cubicBezTo>
                    <a:pt x="67761" y="229609"/>
                    <a:pt x="65357" y="232014"/>
                    <a:pt x="65357" y="234964"/>
                  </a:cubicBezTo>
                  <a:lnTo>
                    <a:pt x="65357" y="245893"/>
                  </a:lnTo>
                  <a:cubicBezTo>
                    <a:pt x="65357" y="248844"/>
                    <a:pt x="67761" y="251248"/>
                    <a:pt x="70602" y="251357"/>
                  </a:cubicBezTo>
                  <a:lnTo>
                    <a:pt x="93115" y="251357"/>
                  </a:lnTo>
                  <a:cubicBezTo>
                    <a:pt x="95957" y="251248"/>
                    <a:pt x="98361" y="248844"/>
                    <a:pt x="98361" y="245893"/>
                  </a:cubicBezTo>
                  <a:lnTo>
                    <a:pt x="98361" y="234964"/>
                  </a:lnTo>
                  <a:cubicBezTo>
                    <a:pt x="98361" y="232014"/>
                    <a:pt x="95957" y="229609"/>
                    <a:pt x="93115" y="229500"/>
                  </a:cubicBezTo>
                  <a:close/>
                  <a:moveTo>
                    <a:pt x="322506" y="273214"/>
                  </a:moveTo>
                  <a:lnTo>
                    <a:pt x="300212" y="273214"/>
                  </a:lnTo>
                  <a:cubicBezTo>
                    <a:pt x="297261" y="273433"/>
                    <a:pt x="295075" y="275728"/>
                    <a:pt x="295075" y="278679"/>
                  </a:cubicBezTo>
                  <a:lnTo>
                    <a:pt x="295075" y="289607"/>
                  </a:lnTo>
                  <a:cubicBezTo>
                    <a:pt x="295075" y="292558"/>
                    <a:pt x="297261" y="294853"/>
                    <a:pt x="300212" y="295071"/>
                  </a:cubicBezTo>
                  <a:lnTo>
                    <a:pt x="322506" y="295071"/>
                  </a:lnTo>
                  <a:cubicBezTo>
                    <a:pt x="325457" y="294853"/>
                    <a:pt x="327642" y="292558"/>
                    <a:pt x="327642" y="289607"/>
                  </a:cubicBezTo>
                  <a:lnTo>
                    <a:pt x="327642" y="278679"/>
                  </a:lnTo>
                  <a:cubicBezTo>
                    <a:pt x="327642" y="275728"/>
                    <a:pt x="325457" y="273433"/>
                    <a:pt x="322506" y="273214"/>
                  </a:cubicBezTo>
                  <a:close/>
                  <a:moveTo>
                    <a:pt x="327642" y="54643"/>
                  </a:moveTo>
                  <a:lnTo>
                    <a:pt x="327642" y="196714"/>
                  </a:lnTo>
                  <a:cubicBezTo>
                    <a:pt x="327642" y="202725"/>
                    <a:pt x="322834" y="207643"/>
                    <a:pt x="316714" y="207643"/>
                  </a:cubicBezTo>
                  <a:lnTo>
                    <a:pt x="223712" y="207643"/>
                  </a:lnTo>
                  <a:cubicBezTo>
                    <a:pt x="220761" y="207424"/>
                    <a:pt x="218575" y="205129"/>
                    <a:pt x="218575" y="202179"/>
                  </a:cubicBezTo>
                  <a:lnTo>
                    <a:pt x="218575" y="191250"/>
                  </a:lnTo>
                  <a:cubicBezTo>
                    <a:pt x="218575" y="188299"/>
                    <a:pt x="220761" y="186004"/>
                    <a:pt x="223712" y="185786"/>
                  </a:cubicBezTo>
                  <a:lnTo>
                    <a:pt x="276825" y="185786"/>
                  </a:lnTo>
                  <a:lnTo>
                    <a:pt x="196500" y="138356"/>
                  </a:lnTo>
                  <a:lnTo>
                    <a:pt x="187101" y="143929"/>
                  </a:lnTo>
                  <a:cubicBezTo>
                    <a:pt x="187101" y="143929"/>
                    <a:pt x="186992" y="144039"/>
                    <a:pt x="186882" y="144039"/>
                  </a:cubicBezTo>
                  <a:cubicBezTo>
                    <a:pt x="184369" y="145459"/>
                    <a:pt x="181200" y="144476"/>
                    <a:pt x="179670" y="142071"/>
                  </a:cubicBezTo>
                  <a:lnTo>
                    <a:pt x="174096" y="132564"/>
                  </a:lnTo>
                  <a:cubicBezTo>
                    <a:pt x="172785" y="130378"/>
                    <a:pt x="173222" y="127427"/>
                    <a:pt x="175189" y="125788"/>
                  </a:cubicBezTo>
                  <a:lnTo>
                    <a:pt x="87214" y="73768"/>
                  </a:lnTo>
                  <a:lnTo>
                    <a:pt x="87214" y="185786"/>
                  </a:lnTo>
                  <a:lnTo>
                    <a:pt x="93115" y="185786"/>
                  </a:lnTo>
                  <a:cubicBezTo>
                    <a:pt x="95957" y="185895"/>
                    <a:pt x="98361" y="188299"/>
                    <a:pt x="98361" y="191250"/>
                  </a:cubicBezTo>
                  <a:lnTo>
                    <a:pt x="98361" y="202179"/>
                  </a:lnTo>
                  <a:cubicBezTo>
                    <a:pt x="98361" y="205129"/>
                    <a:pt x="95957" y="207534"/>
                    <a:pt x="93115" y="207643"/>
                  </a:cubicBezTo>
                  <a:lnTo>
                    <a:pt x="76285" y="207643"/>
                  </a:lnTo>
                  <a:cubicBezTo>
                    <a:pt x="70275" y="207643"/>
                    <a:pt x="65357" y="202725"/>
                    <a:pt x="65357" y="196714"/>
                  </a:cubicBezTo>
                  <a:lnTo>
                    <a:pt x="65357" y="54643"/>
                  </a:lnTo>
                  <a:cubicBezTo>
                    <a:pt x="65357" y="48632"/>
                    <a:pt x="70275" y="43714"/>
                    <a:pt x="76285" y="43714"/>
                  </a:cubicBezTo>
                  <a:lnTo>
                    <a:pt x="316714" y="43714"/>
                  </a:lnTo>
                  <a:cubicBezTo>
                    <a:pt x="322834" y="43714"/>
                    <a:pt x="327642" y="48632"/>
                    <a:pt x="327642" y="54643"/>
                  </a:cubicBezTo>
                  <a:close/>
                  <a:moveTo>
                    <a:pt x="196500" y="113001"/>
                  </a:moveTo>
                  <a:lnTo>
                    <a:pt x="276825" y="65571"/>
                  </a:lnTo>
                  <a:lnTo>
                    <a:pt x="116284" y="65571"/>
                  </a:lnTo>
                  <a:lnTo>
                    <a:pt x="196500" y="113001"/>
                  </a:lnTo>
                  <a:close/>
                  <a:moveTo>
                    <a:pt x="305785" y="73768"/>
                  </a:moveTo>
                  <a:lnTo>
                    <a:pt x="217920" y="125679"/>
                  </a:lnTo>
                  <a:lnTo>
                    <a:pt x="305785" y="177589"/>
                  </a:lnTo>
                  <a:lnTo>
                    <a:pt x="305785" y="73768"/>
                  </a:lnTo>
                  <a:close/>
                  <a:moveTo>
                    <a:pt x="317807" y="66664"/>
                  </a:moveTo>
                  <a:lnTo>
                    <a:pt x="317588" y="66664"/>
                  </a:lnTo>
                  <a:lnTo>
                    <a:pt x="317588" y="66883"/>
                  </a:lnTo>
                  <a:cubicBezTo>
                    <a:pt x="317588" y="66883"/>
                    <a:pt x="317697" y="66774"/>
                    <a:pt x="317807" y="66664"/>
                  </a:cubicBezTo>
                  <a:close/>
                  <a:moveTo>
                    <a:pt x="317588" y="66774"/>
                  </a:moveTo>
                  <a:lnTo>
                    <a:pt x="317588" y="66774"/>
                  </a:lnTo>
                  <a:cubicBezTo>
                    <a:pt x="317588" y="66774"/>
                    <a:pt x="317697" y="66774"/>
                    <a:pt x="317807" y="66664"/>
                  </a:cubicBezTo>
                  <a:lnTo>
                    <a:pt x="317588" y="66664"/>
                  </a:lnTo>
                  <a:close/>
                </a:path>
              </a:pathLst>
            </a:custGeom>
            <a:solidFill>
              <a:srgbClr val="0F2E66"/>
            </a:solidFill>
            <a:ln>
              <a:noFill/>
            </a:ln>
          </p:spPr>
          <p:txBody>
            <a:bodyPr anchorCtr="0" anchor="ctr" bIns="25800" lIns="51600" spcFirstLastPara="1" rIns="51600" wrap="square" tIns="25800">
              <a:noAutofit/>
            </a:bodyPr>
            <a:lstStyle/>
            <a:p>
              <a:pPr indent="0" lvl="0" marL="0" marR="0" rtl="0" algn="l">
                <a:spcBef>
                  <a:spcPts val="0"/>
                </a:spcBef>
                <a:spcAft>
                  <a:spcPts val="0"/>
                </a:spcAft>
                <a:buNone/>
              </a:pPr>
              <a:r>
                <a:t/>
              </a:r>
              <a:endParaRPr sz="1016">
                <a:solidFill>
                  <a:srgbClr val="0F2E66"/>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pic>
        <p:nvPicPr>
          <p:cNvPr id="706" name="Google Shape;706;p87" title="Screenshot 2025-10-06 at 17.14.22.png"/>
          <p:cNvPicPr preferRelativeResize="0"/>
          <p:nvPr/>
        </p:nvPicPr>
        <p:blipFill>
          <a:blip r:embed="rId3">
            <a:alphaModFix/>
          </a:blip>
          <a:stretch>
            <a:fillRect/>
          </a:stretch>
        </p:blipFill>
        <p:spPr>
          <a:xfrm>
            <a:off x="5128074" y="528750"/>
            <a:ext cx="3748898" cy="4086000"/>
          </a:xfrm>
          <a:prstGeom prst="rect">
            <a:avLst/>
          </a:prstGeom>
          <a:noFill/>
          <a:ln>
            <a:noFill/>
          </a:ln>
        </p:spPr>
      </p:pic>
      <p:pic>
        <p:nvPicPr>
          <p:cNvPr id="707" name="Google Shape;707;p87" title="Screenshot 2025-10-06 at 17.15.26.png"/>
          <p:cNvPicPr preferRelativeResize="0"/>
          <p:nvPr/>
        </p:nvPicPr>
        <p:blipFill>
          <a:blip r:embed="rId4">
            <a:alphaModFix/>
          </a:blip>
          <a:stretch>
            <a:fillRect/>
          </a:stretch>
        </p:blipFill>
        <p:spPr>
          <a:xfrm>
            <a:off x="724998" y="528751"/>
            <a:ext cx="3847000" cy="3913800"/>
          </a:xfrm>
          <a:prstGeom prst="rect">
            <a:avLst/>
          </a:prstGeom>
          <a:noFill/>
          <a:ln>
            <a:noFill/>
          </a:ln>
        </p:spPr>
      </p:pic>
      <p:grpSp>
        <p:nvGrpSpPr>
          <p:cNvPr id="708" name="Google Shape;708;p87"/>
          <p:cNvGrpSpPr/>
          <p:nvPr/>
        </p:nvGrpSpPr>
        <p:grpSpPr>
          <a:xfrm>
            <a:off x="5" y="7"/>
            <a:ext cx="1158523" cy="1096711"/>
            <a:chOff x="1311825" y="1741100"/>
            <a:chExt cx="2052300" cy="1942800"/>
          </a:xfrm>
        </p:grpSpPr>
        <p:sp>
          <p:nvSpPr>
            <p:cNvPr id="709" name="Google Shape;709;p87"/>
            <p:cNvSpPr/>
            <p:nvPr/>
          </p:nvSpPr>
          <p:spPr>
            <a:xfrm>
              <a:off x="1311825" y="1741100"/>
              <a:ext cx="2052300" cy="1942800"/>
            </a:xfrm>
            <a:prstGeom prst="ellipse">
              <a:avLst/>
            </a:prstGeom>
            <a:gradFill>
              <a:gsLst>
                <a:gs pos="0">
                  <a:srgbClr val="FDE18C"/>
                </a:gs>
                <a:gs pos="10000">
                  <a:srgbClr val="FDE695"/>
                </a:gs>
                <a:gs pos="32000">
                  <a:srgbClr val="EEEEB7"/>
                </a:gs>
                <a:gs pos="57000">
                  <a:srgbClr val="CAE5CE"/>
                </a:gs>
                <a:gs pos="80000">
                  <a:srgbClr val="6FC9D3"/>
                </a:gs>
                <a:gs pos="100000">
                  <a:srgbClr val="3A92C1"/>
                </a:gs>
              </a:gsLst>
              <a:lin ang="16200038" scaled="0"/>
            </a:gradFill>
            <a:ln cap="flat" cmpd="sng" w="21500">
              <a:solidFill>
                <a:srgbClr val="0F2E66"/>
              </a:solidFill>
              <a:prstDash val="solid"/>
              <a:round/>
              <a:headEnd len="sm" w="sm" type="none"/>
              <a:tailEnd len="sm" w="sm" type="none"/>
            </a:ln>
          </p:spPr>
          <p:txBody>
            <a:bodyPr anchorCtr="0" anchor="ctr" bIns="25800" lIns="51600" spcFirstLastPara="1" rIns="51600" wrap="square" tIns="25800">
              <a:noAutofit/>
            </a:bodyPr>
            <a:lstStyle/>
            <a:p>
              <a:pPr indent="0" lvl="0" marL="0" marR="0" rtl="0" algn="ctr">
                <a:lnSpc>
                  <a:spcPct val="100000"/>
                </a:lnSpc>
                <a:spcBef>
                  <a:spcPts val="0"/>
                </a:spcBef>
                <a:spcAft>
                  <a:spcPts val="0"/>
                </a:spcAft>
                <a:buClr>
                  <a:srgbClr val="000000"/>
                </a:buClr>
                <a:buSzPts val="790"/>
                <a:buFont typeface="Arial"/>
                <a:buNone/>
              </a:pPr>
              <a:r>
                <a:t/>
              </a:r>
              <a:endParaRPr sz="790" u="none" cap="none" strike="noStrike">
                <a:solidFill>
                  <a:srgbClr val="FFFFFF"/>
                </a:solidFill>
                <a:latin typeface="Archivo"/>
                <a:ea typeface="Archivo"/>
                <a:cs typeface="Archivo"/>
                <a:sym typeface="Archivo"/>
              </a:endParaRPr>
            </a:p>
          </p:txBody>
        </p:sp>
        <p:sp>
          <p:nvSpPr>
            <p:cNvPr id="710" name="Google Shape;710;p87"/>
            <p:cNvSpPr txBox="1"/>
            <p:nvPr/>
          </p:nvSpPr>
          <p:spPr>
            <a:xfrm>
              <a:off x="1599405" y="2889347"/>
              <a:ext cx="1451100" cy="369300"/>
            </a:xfrm>
            <a:prstGeom prst="rect">
              <a:avLst/>
            </a:prstGeom>
            <a:noFill/>
            <a:ln>
              <a:noFill/>
            </a:ln>
          </p:spPr>
          <p:txBody>
            <a:bodyPr anchorCtr="0" anchor="ctr" bIns="25800" lIns="51600" spcFirstLastPara="1" rIns="51600" wrap="square" tIns="25800">
              <a:spAutoFit/>
            </a:bodyPr>
            <a:lstStyle/>
            <a:p>
              <a:pPr indent="0" lvl="0" marL="0" marR="0" rtl="0" algn="ctr">
                <a:lnSpc>
                  <a:spcPct val="100000"/>
                </a:lnSpc>
                <a:spcBef>
                  <a:spcPts val="0"/>
                </a:spcBef>
                <a:spcAft>
                  <a:spcPts val="0"/>
                </a:spcAft>
                <a:buClr>
                  <a:srgbClr val="0F2E66"/>
                </a:buClr>
                <a:buSzPts val="1355"/>
                <a:buFont typeface="Archivo"/>
                <a:buNone/>
              </a:pPr>
              <a:r>
                <a:rPr b="1" lang="en" sz="1016">
                  <a:solidFill>
                    <a:srgbClr val="0F2E66"/>
                  </a:solidFill>
                  <a:latin typeface="Archivo"/>
                  <a:ea typeface="Archivo"/>
                  <a:cs typeface="Archivo"/>
                  <a:sym typeface="Archivo"/>
                </a:rPr>
                <a:t>Demo</a:t>
              </a:r>
              <a:endParaRPr sz="451"/>
            </a:p>
          </p:txBody>
        </p:sp>
        <p:sp>
          <p:nvSpPr>
            <p:cNvPr id="711" name="Google Shape;711;p87"/>
            <p:cNvSpPr/>
            <p:nvPr/>
          </p:nvSpPr>
          <p:spPr>
            <a:xfrm>
              <a:off x="1923475" y="1991445"/>
              <a:ext cx="675868" cy="898027"/>
            </a:xfrm>
            <a:custGeom>
              <a:rect b="b" l="l" r="r" t="t"/>
              <a:pathLst>
                <a:path extrusionOk="0" h="480871" w="371356">
                  <a:moveTo>
                    <a:pt x="269612" y="306874"/>
                  </a:moveTo>
                  <a:cubicBezTo>
                    <a:pt x="259011" y="325562"/>
                    <a:pt x="248847" y="351681"/>
                    <a:pt x="238902" y="377036"/>
                  </a:cubicBezTo>
                  <a:cubicBezTo>
                    <a:pt x="229395" y="401625"/>
                    <a:pt x="219450" y="426979"/>
                    <a:pt x="208849" y="446104"/>
                  </a:cubicBezTo>
                  <a:cubicBezTo>
                    <a:pt x="198795" y="462169"/>
                    <a:pt x="182511" y="472770"/>
                    <a:pt x="160326" y="478344"/>
                  </a:cubicBezTo>
                  <a:cubicBezTo>
                    <a:pt x="157375" y="478999"/>
                    <a:pt x="154425" y="477251"/>
                    <a:pt x="153660" y="474300"/>
                  </a:cubicBezTo>
                  <a:lnTo>
                    <a:pt x="151037" y="463699"/>
                  </a:lnTo>
                  <a:cubicBezTo>
                    <a:pt x="150381" y="460749"/>
                    <a:pt x="152130" y="457798"/>
                    <a:pt x="155080" y="457142"/>
                  </a:cubicBezTo>
                  <a:cubicBezTo>
                    <a:pt x="171801" y="452989"/>
                    <a:pt x="183276" y="445667"/>
                    <a:pt x="190052" y="434957"/>
                  </a:cubicBezTo>
                  <a:cubicBezTo>
                    <a:pt x="199669" y="417690"/>
                    <a:pt x="209286" y="392991"/>
                    <a:pt x="218575" y="369058"/>
                  </a:cubicBezTo>
                  <a:cubicBezTo>
                    <a:pt x="228739" y="343048"/>
                    <a:pt x="239230" y="316054"/>
                    <a:pt x="250815" y="295727"/>
                  </a:cubicBezTo>
                  <a:cubicBezTo>
                    <a:pt x="251252" y="295071"/>
                    <a:pt x="251361" y="294744"/>
                    <a:pt x="251252" y="294197"/>
                  </a:cubicBezTo>
                  <a:cubicBezTo>
                    <a:pt x="251142" y="293869"/>
                    <a:pt x="250815" y="293323"/>
                    <a:pt x="250050" y="292995"/>
                  </a:cubicBezTo>
                  <a:cubicBezTo>
                    <a:pt x="232782" y="286438"/>
                    <a:pt x="215843" y="299552"/>
                    <a:pt x="195079" y="335289"/>
                  </a:cubicBezTo>
                  <a:cubicBezTo>
                    <a:pt x="192565" y="339660"/>
                    <a:pt x="187647" y="341736"/>
                    <a:pt x="182730" y="340425"/>
                  </a:cubicBezTo>
                  <a:cubicBezTo>
                    <a:pt x="178030" y="339114"/>
                    <a:pt x="174642" y="334851"/>
                    <a:pt x="174642" y="329824"/>
                  </a:cubicBezTo>
                  <a:lnTo>
                    <a:pt x="174642" y="185676"/>
                  </a:lnTo>
                  <a:cubicBezTo>
                    <a:pt x="174642" y="169502"/>
                    <a:pt x="161965" y="168300"/>
                    <a:pt x="158031" y="168300"/>
                  </a:cubicBezTo>
                  <a:cubicBezTo>
                    <a:pt x="155080" y="168300"/>
                    <a:pt x="150709" y="169174"/>
                    <a:pt x="147430" y="171906"/>
                  </a:cubicBezTo>
                  <a:cubicBezTo>
                    <a:pt x="143715" y="174857"/>
                    <a:pt x="141966" y="179338"/>
                    <a:pt x="141966" y="185676"/>
                  </a:cubicBezTo>
                  <a:lnTo>
                    <a:pt x="141966" y="288951"/>
                  </a:lnTo>
                  <a:cubicBezTo>
                    <a:pt x="141857" y="294744"/>
                    <a:pt x="137267" y="299552"/>
                    <a:pt x="131365" y="299771"/>
                  </a:cubicBezTo>
                  <a:cubicBezTo>
                    <a:pt x="130819" y="299880"/>
                    <a:pt x="69400" y="302394"/>
                    <a:pt x="42735" y="310809"/>
                  </a:cubicBezTo>
                  <a:cubicBezTo>
                    <a:pt x="35522" y="313104"/>
                    <a:pt x="30276" y="317584"/>
                    <a:pt x="26888" y="324251"/>
                  </a:cubicBezTo>
                  <a:cubicBezTo>
                    <a:pt x="20331" y="337146"/>
                    <a:pt x="16943" y="365670"/>
                    <a:pt x="37926" y="428291"/>
                  </a:cubicBezTo>
                  <a:lnTo>
                    <a:pt x="39347" y="432771"/>
                  </a:lnTo>
                  <a:cubicBezTo>
                    <a:pt x="44374" y="448290"/>
                    <a:pt x="47325" y="457798"/>
                    <a:pt x="67433" y="459000"/>
                  </a:cubicBezTo>
                  <a:cubicBezTo>
                    <a:pt x="70493" y="459219"/>
                    <a:pt x="72788" y="461841"/>
                    <a:pt x="72570" y="464792"/>
                  </a:cubicBezTo>
                  <a:lnTo>
                    <a:pt x="71914" y="475721"/>
                  </a:lnTo>
                  <a:cubicBezTo>
                    <a:pt x="71695" y="478781"/>
                    <a:pt x="69182" y="481076"/>
                    <a:pt x="66122" y="480857"/>
                  </a:cubicBezTo>
                  <a:cubicBezTo>
                    <a:pt x="31041" y="478671"/>
                    <a:pt x="23828" y="455940"/>
                    <a:pt x="18582" y="439438"/>
                  </a:cubicBezTo>
                  <a:lnTo>
                    <a:pt x="17162" y="435176"/>
                  </a:lnTo>
                  <a:cubicBezTo>
                    <a:pt x="-1854" y="378347"/>
                    <a:pt x="-5023" y="338786"/>
                    <a:pt x="7435" y="314306"/>
                  </a:cubicBezTo>
                  <a:cubicBezTo>
                    <a:pt x="13446" y="302284"/>
                    <a:pt x="23172" y="294088"/>
                    <a:pt x="36177" y="290044"/>
                  </a:cubicBezTo>
                  <a:cubicBezTo>
                    <a:pt x="58690" y="282831"/>
                    <a:pt x="100547" y="279662"/>
                    <a:pt x="120000" y="278460"/>
                  </a:cubicBezTo>
                  <a:lnTo>
                    <a:pt x="120000" y="185676"/>
                  </a:lnTo>
                  <a:cubicBezTo>
                    <a:pt x="120000" y="169284"/>
                    <a:pt x="127431" y="159885"/>
                    <a:pt x="133660" y="154858"/>
                  </a:cubicBezTo>
                  <a:cubicBezTo>
                    <a:pt x="140327" y="149503"/>
                    <a:pt x="149179" y="146443"/>
                    <a:pt x="158031" y="146443"/>
                  </a:cubicBezTo>
                  <a:cubicBezTo>
                    <a:pt x="176610" y="146443"/>
                    <a:pt x="196500" y="158683"/>
                    <a:pt x="196500" y="185676"/>
                  </a:cubicBezTo>
                  <a:lnTo>
                    <a:pt x="196500" y="294416"/>
                  </a:lnTo>
                  <a:cubicBezTo>
                    <a:pt x="211144" y="277367"/>
                    <a:pt x="231908" y="262832"/>
                    <a:pt x="257700" y="272559"/>
                  </a:cubicBezTo>
                  <a:cubicBezTo>
                    <a:pt x="264475" y="275072"/>
                    <a:pt x="269612" y="280427"/>
                    <a:pt x="271907" y="287203"/>
                  </a:cubicBezTo>
                  <a:cubicBezTo>
                    <a:pt x="274092" y="293760"/>
                    <a:pt x="273327" y="300973"/>
                    <a:pt x="269612" y="306874"/>
                  </a:cubicBezTo>
                  <a:close/>
                  <a:moveTo>
                    <a:pt x="338571" y="0"/>
                  </a:moveTo>
                  <a:lnTo>
                    <a:pt x="54428" y="0"/>
                  </a:lnTo>
                  <a:cubicBezTo>
                    <a:pt x="36396" y="0"/>
                    <a:pt x="21642" y="14754"/>
                    <a:pt x="21642" y="32786"/>
                  </a:cubicBezTo>
                  <a:lnTo>
                    <a:pt x="21642" y="263379"/>
                  </a:lnTo>
                  <a:cubicBezTo>
                    <a:pt x="21861" y="266329"/>
                    <a:pt x="24265" y="268515"/>
                    <a:pt x="27107" y="268515"/>
                  </a:cubicBezTo>
                  <a:lnTo>
                    <a:pt x="38035" y="268515"/>
                  </a:lnTo>
                  <a:cubicBezTo>
                    <a:pt x="40986" y="268515"/>
                    <a:pt x="43281" y="266329"/>
                    <a:pt x="43500" y="263379"/>
                  </a:cubicBezTo>
                  <a:lnTo>
                    <a:pt x="43500" y="32786"/>
                  </a:lnTo>
                  <a:cubicBezTo>
                    <a:pt x="43500" y="26775"/>
                    <a:pt x="48417" y="21857"/>
                    <a:pt x="54428" y="21857"/>
                  </a:cubicBezTo>
                  <a:lnTo>
                    <a:pt x="338571" y="21857"/>
                  </a:lnTo>
                  <a:cubicBezTo>
                    <a:pt x="344691" y="21857"/>
                    <a:pt x="349500" y="26775"/>
                    <a:pt x="349500" y="32786"/>
                  </a:cubicBezTo>
                  <a:lnTo>
                    <a:pt x="349500" y="393429"/>
                  </a:lnTo>
                  <a:cubicBezTo>
                    <a:pt x="349500" y="399439"/>
                    <a:pt x="344691" y="404357"/>
                    <a:pt x="338571" y="404357"/>
                  </a:cubicBezTo>
                  <a:lnTo>
                    <a:pt x="253328" y="404357"/>
                  </a:lnTo>
                  <a:cubicBezTo>
                    <a:pt x="250377" y="404576"/>
                    <a:pt x="248192" y="406871"/>
                    <a:pt x="248192" y="409821"/>
                  </a:cubicBezTo>
                  <a:lnTo>
                    <a:pt x="248192" y="420750"/>
                  </a:lnTo>
                  <a:cubicBezTo>
                    <a:pt x="248192" y="423701"/>
                    <a:pt x="250377" y="425996"/>
                    <a:pt x="253328" y="426214"/>
                  </a:cubicBezTo>
                  <a:lnTo>
                    <a:pt x="338571" y="426214"/>
                  </a:lnTo>
                  <a:cubicBezTo>
                    <a:pt x="356712" y="426214"/>
                    <a:pt x="371357" y="411461"/>
                    <a:pt x="371357" y="393429"/>
                  </a:cubicBezTo>
                  <a:lnTo>
                    <a:pt x="371357" y="32786"/>
                  </a:lnTo>
                  <a:cubicBezTo>
                    <a:pt x="371357" y="14754"/>
                    <a:pt x="356712" y="0"/>
                    <a:pt x="338571" y="0"/>
                  </a:cubicBezTo>
                  <a:close/>
                  <a:moveTo>
                    <a:pt x="317588" y="66774"/>
                  </a:moveTo>
                  <a:lnTo>
                    <a:pt x="317588" y="66774"/>
                  </a:lnTo>
                  <a:cubicBezTo>
                    <a:pt x="317588" y="66774"/>
                    <a:pt x="317697" y="66774"/>
                    <a:pt x="317807" y="66664"/>
                  </a:cubicBezTo>
                  <a:lnTo>
                    <a:pt x="317588" y="66664"/>
                  </a:lnTo>
                  <a:close/>
                  <a:moveTo>
                    <a:pt x="322506" y="229500"/>
                  </a:moveTo>
                  <a:lnTo>
                    <a:pt x="223712" y="229500"/>
                  </a:lnTo>
                  <a:cubicBezTo>
                    <a:pt x="220761" y="229719"/>
                    <a:pt x="218575" y="232014"/>
                    <a:pt x="218575" y="234964"/>
                  </a:cubicBezTo>
                  <a:lnTo>
                    <a:pt x="218575" y="245893"/>
                  </a:lnTo>
                  <a:cubicBezTo>
                    <a:pt x="218575" y="248844"/>
                    <a:pt x="220761" y="251139"/>
                    <a:pt x="223712" y="251357"/>
                  </a:cubicBezTo>
                  <a:lnTo>
                    <a:pt x="322506" y="251357"/>
                  </a:lnTo>
                  <a:cubicBezTo>
                    <a:pt x="325457" y="251139"/>
                    <a:pt x="327642" y="248844"/>
                    <a:pt x="327642" y="245893"/>
                  </a:cubicBezTo>
                  <a:lnTo>
                    <a:pt x="327642" y="234964"/>
                  </a:lnTo>
                  <a:cubicBezTo>
                    <a:pt x="327642" y="232014"/>
                    <a:pt x="325457" y="229719"/>
                    <a:pt x="322506" y="229500"/>
                  </a:cubicBezTo>
                  <a:close/>
                  <a:moveTo>
                    <a:pt x="322506" y="316929"/>
                  </a:moveTo>
                  <a:lnTo>
                    <a:pt x="289283" y="316929"/>
                  </a:lnTo>
                  <a:cubicBezTo>
                    <a:pt x="286332" y="317147"/>
                    <a:pt x="284147" y="319442"/>
                    <a:pt x="284147" y="322393"/>
                  </a:cubicBezTo>
                  <a:lnTo>
                    <a:pt x="284147" y="333321"/>
                  </a:lnTo>
                  <a:cubicBezTo>
                    <a:pt x="284147" y="336272"/>
                    <a:pt x="286332" y="338567"/>
                    <a:pt x="289283" y="338786"/>
                  </a:cubicBezTo>
                  <a:lnTo>
                    <a:pt x="322506" y="338786"/>
                  </a:lnTo>
                  <a:cubicBezTo>
                    <a:pt x="325457" y="338567"/>
                    <a:pt x="327642" y="336272"/>
                    <a:pt x="327642" y="333321"/>
                  </a:cubicBezTo>
                  <a:lnTo>
                    <a:pt x="327642" y="322393"/>
                  </a:lnTo>
                  <a:cubicBezTo>
                    <a:pt x="327642" y="319442"/>
                    <a:pt x="325457" y="317147"/>
                    <a:pt x="322506" y="316929"/>
                  </a:cubicBezTo>
                  <a:close/>
                  <a:moveTo>
                    <a:pt x="93115" y="229500"/>
                  </a:moveTo>
                  <a:lnTo>
                    <a:pt x="70602" y="229500"/>
                  </a:lnTo>
                  <a:cubicBezTo>
                    <a:pt x="67761" y="229609"/>
                    <a:pt x="65357" y="232014"/>
                    <a:pt x="65357" y="234964"/>
                  </a:cubicBezTo>
                  <a:lnTo>
                    <a:pt x="65357" y="245893"/>
                  </a:lnTo>
                  <a:cubicBezTo>
                    <a:pt x="65357" y="248844"/>
                    <a:pt x="67761" y="251248"/>
                    <a:pt x="70602" y="251357"/>
                  </a:cubicBezTo>
                  <a:lnTo>
                    <a:pt x="93115" y="251357"/>
                  </a:lnTo>
                  <a:cubicBezTo>
                    <a:pt x="95957" y="251248"/>
                    <a:pt x="98361" y="248844"/>
                    <a:pt x="98361" y="245893"/>
                  </a:cubicBezTo>
                  <a:lnTo>
                    <a:pt x="98361" y="234964"/>
                  </a:lnTo>
                  <a:cubicBezTo>
                    <a:pt x="98361" y="232014"/>
                    <a:pt x="95957" y="229609"/>
                    <a:pt x="93115" y="229500"/>
                  </a:cubicBezTo>
                  <a:close/>
                  <a:moveTo>
                    <a:pt x="322506" y="273214"/>
                  </a:moveTo>
                  <a:lnTo>
                    <a:pt x="300212" y="273214"/>
                  </a:lnTo>
                  <a:cubicBezTo>
                    <a:pt x="297261" y="273433"/>
                    <a:pt x="295075" y="275728"/>
                    <a:pt x="295075" y="278679"/>
                  </a:cubicBezTo>
                  <a:lnTo>
                    <a:pt x="295075" y="289607"/>
                  </a:lnTo>
                  <a:cubicBezTo>
                    <a:pt x="295075" y="292558"/>
                    <a:pt x="297261" y="294853"/>
                    <a:pt x="300212" y="295071"/>
                  </a:cubicBezTo>
                  <a:lnTo>
                    <a:pt x="322506" y="295071"/>
                  </a:lnTo>
                  <a:cubicBezTo>
                    <a:pt x="325457" y="294853"/>
                    <a:pt x="327642" y="292558"/>
                    <a:pt x="327642" y="289607"/>
                  </a:cubicBezTo>
                  <a:lnTo>
                    <a:pt x="327642" y="278679"/>
                  </a:lnTo>
                  <a:cubicBezTo>
                    <a:pt x="327642" y="275728"/>
                    <a:pt x="325457" y="273433"/>
                    <a:pt x="322506" y="273214"/>
                  </a:cubicBezTo>
                  <a:close/>
                  <a:moveTo>
                    <a:pt x="327642" y="54643"/>
                  </a:moveTo>
                  <a:lnTo>
                    <a:pt x="327642" y="196714"/>
                  </a:lnTo>
                  <a:cubicBezTo>
                    <a:pt x="327642" y="202725"/>
                    <a:pt x="322834" y="207643"/>
                    <a:pt x="316714" y="207643"/>
                  </a:cubicBezTo>
                  <a:lnTo>
                    <a:pt x="223712" y="207643"/>
                  </a:lnTo>
                  <a:cubicBezTo>
                    <a:pt x="220761" y="207424"/>
                    <a:pt x="218575" y="205129"/>
                    <a:pt x="218575" y="202179"/>
                  </a:cubicBezTo>
                  <a:lnTo>
                    <a:pt x="218575" y="191250"/>
                  </a:lnTo>
                  <a:cubicBezTo>
                    <a:pt x="218575" y="188299"/>
                    <a:pt x="220761" y="186004"/>
                    <a:pt x="223712" y="185786"/>
                  </a:cubicBezTo>
                  <a:lnTo>
                    <a:pt x="276825" y="185786"/>
                  </a:lnTo>
                  <a:lnTo>
                    <a:pt x="196500" y="138356"/>
                  </a:lnTo>
                  <a:lnTo>
                    <a:pt x="187101" y="143929"/>
                  </a:lnTo>
                  <a:cubicBezTo>
                    <a:pt x="187101" y="143929"/>
                    <a:pt x="186992" y="144039"/>
                    <a:pt x="186882" y="144039"/>
                  </a:cubicBezTo>
                  <a:cubicBezTo>
                    <a:pt x="184369" y="145459"/>
                    <a:pt x="181200" y="144476"/>
                    <a:pt x="179670" y="142071"/>
                  </a:cubicBezTo>
                  <a:lnTo>
                    <a:pt x="174096" y="132564"/>
                  </a:lnTo>
                  <a:cubicBezTo>
                    <a:pt x="172785" y="130378"/>
                    <a:pt x="173222" y="127427"/>
                    <a:pt x="175189" y="125788"/>
                  </a:cubicBezTo>
                  <a:lnTo>
                    <a:pt x="87214" y="73768"/>
                  </a:lnTo>
                  <a:lnTo>
                    <a:pt x="87214" y="185786"/>
                  </a:lnTo>
                  <a:lnTo>
                    <a:pt x="93115" y="185786"/>
                  </a:lnTo>
                  <a:cubicBezTo>
                    <a:pt x="95957" y="185895"/>
                    <a:pt x="98361" y="188299"/>
                    <a:pt x="98361" y="191250"/>
                  </a:cubicBezTo>
                  <a:lnTo>
                    <a:pt x="98361" y="202179"/>
                  </a:lnTo>
                  <a:cubicBezTo>
                    <a:pt x="98361" y="205129"/>
                    <a:pt x="95957" y="207534"/>
                    <a:pt x="93115" y="207643"/>
                  </a:cubicBezTo>
                  <a:lnTo>
                    <a:pt x="76285" y="207643"/>
                  </a:lnTo>
                  <a:cubicBezTo>
                    <a:pt x="70275" y="207643"/>
                    <a:pt x="65357" y="202725"/>
                    <a:pt x="65357" y="196714"/>
                  </a:cubicBezTo>
                  <a:lnTo>
                    <a:pt x="65357" y="54643"/>
                  </a:lnTo>
                  <a:cubicBezTo>
                    <a:pt x="65357" y="48632"/>
                    <a:pt x="70275" y="43714"/>
                    <a:pt x="76285" y="43714"/>
                  </a:cubicBezTo>
                  <a:lnTo>
                    <a:pt x="316714" y="43714"/>
                  </a:lnTo>
                  <a:cubicBezTo>
                    <a:pt x="322834" y="43714"/>
                    <a:pt x="327642" y="48632"/>
                    <a:pt x="327642" y="54643"/>
                  </a:cubicBezTo>
                  <a:close/>
                  <a:moveTo>
                    <a:pt x="196500" y="113001"/>
                  </a:moveTo>
                  <a:lnTo>
                    <a:pt x="276825" y="65571"/>
                  </a:lnTo>
                  <a:lnTo>
                    <a:pt x="116284" y="65571"/>
                  </a:lnTo>
                  <a:lnTo>
                    <a:pt x="196500" y="113001"/>
                  </a:lnTo>
                  <a:close/>
                  <a:moveTo>
                    <a:pt x="305785" y="73768"/>
                  </a:moveTo>
                  <a:lnTo>
                    <a:pt x="217920" y="125679"/>
                  </a:lnTo>
                  <a:lnTo>
                    <a:pt x="305785" y="177589"/>
                  </a:lnTo>
                  <a:lnTo>
                    <a:pt x="305785" y="73768"/>
                  </a:lnTo>
                  <a:close/>
                  <a:moveTo>
                    <a:pt x="317807" y="66664"/>
                  </a:moveTo>
                  <a:lnTo>
                    <a:pt x="317588" y="66664"/>
                  </a:lnTo>
                  <a:lnTo>
                    <a:pt x="317588" y="66883"/>
                  </a:lnTo>
                  <a:cubicBezTo>
                    <a:pt x="317588" y="66883"/>
                    <a:pt x="317697" y="66774"/>
                    <a:pt x="317807" y="66664"/>
                  </a:cubicBezTo>
                  <a:close/>
                  <a:moveTo>
                    <a:pt x="317588" y="66774"/>
                  </a:moveTo>
                  <a:lnTo>
                    <a:pt x="317588" y="66774"/>
                  </a:lnTo>
                  <a:cubicBezTo>
                    <a:pt x="317588" y="66774"/>
                    <a:pt x="317697" y="66774"/>
                    <a:pt x="317807" y="66664"/>
                  </a:cubicBezTo>
                  <a:lnTo>
                    <a:pt x="317588" y="66664"/>
                  </a:lnTo>
                  <a:close/>
                </a:path>
              </a:pathLst>
            </a:custGeom>
            <a:solidFill>
              <a:srgbClr val="0F2E66"/>
            </a:solidFill>
            <a:ln>
              <a:noFill/>
            </a:ln>
          </p:spPr>
          <p:txBody>
            <a:bodyPr anchorCtr="0" anchor="ctr" bIns="25800" lIns="51600" spcFirstLastPara="1" rIns="51600" wrap="square" tIns="25800">
              <a:noAutofit/>
            </a:bodyPr>
            <a:lstStyle/>
            <a:p>
              <a:pPr indent="0" lvl="0" marL="0" marR="0" rtl="0" algn="l">
                <a:spcBef>
                  <a:spcPts val="0"/>
                </a:spcBef>
                <a:spcAft>
                  <a:spcPts val="0"/>
                </a:spcAft>
                <a:buNone/>
              </a:pPr>
              <a:r>
                <a:t/>
              </a:r>
              <a:endParaRPr sz="1016">
                <a:solidFill>
                  <a:srgbClr val="0F2E66"/>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8"/>
          <p:cNvSpPr txBox="1"/>
          <p:nvPr/>
        </p:nvSpPr>
        <p:spPr>
          <a:xfrm>
            <a:off x="4714876" y="1813090"/>
            <a:ext cx="39528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Additionally many other decomposition techniques are available including common software methods such as  UML and ERD.</a:t>
            </a:r>
            <a:endParaRPr>
              <a:solidFill>
                <a:schemeClr val="dk1"/>
              </a:solidFill>
              <a:latin typeface="Archivo"/>
              <a:ea typeface="Archivo"/>
              <a:cs typeface="Archivo"/>
              <a:sym typeface="Archivo"/>
            </a:endParaRPr>
          </a:p>
        </p:txBody>
      </p:sp>
      <p:sp>
        <p:nvSpPr>
          <p:cNvPr id="718" name="Google Shape;718;p88"/>
          <p:cNvSpPr txBox="1"/>
          <p:nvPr/>
        </p:nvSpPr>
        <p:spPr>
          <a:xfrm>
            <a:off x="4714876"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Other</a:t>
            </a:r>
            <a:endParaRPr/>
          </a:p>
        </p:txBody>
      </p:sp>
      <p:sp>
        <p:nvSpPr>
          <p:cNvPr id="719" name="Google Shape;719;p88"/>
          <p:cNvSpPr txBox="1"/>
          <p:nvPr/>
        </p:nvSpPr>
        <p:spPr>
          <a:xfrm>
            <a:off x="476249" y="1813090"/>
            <a:ext cx="3952800" cy="203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Threat Modelling is not inherently technical.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If you are concerned with threats such as social engineering, IP theft or espionage understanding business processes could be key.</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Models such as </a:t>
            </a:r>
            <a:r>
              <a:rPr lang="en" u="sng">
                <a:solidFill>
                  <a:schemeClr val="hlink"/>
                </a:solidFill>
                <a:latin typeface="Archivo"/>
                <a:ea typeface="Archivo"/>
                <a:cs typeface="Archivo"/>
                <a:sym typeface="Archivo"/>
                <a:hlinkClick r:id="rId3"/>
              </a:rPr>
              <a:t>BPNM</a:t>
            </a:r>
            <a:r>
              <a:rPr lang="en">
                <a:solidFill>
                  <a:schemeClr val="dk1"/>
                </a:solidFill>
                <a:latin typeface="Archivo"/>
                <a:ea typeface="Archivo"/>
                <a:cs typeface="Archivo"/>
                <a:sym typeface="Archivo"/>
              </a:rPr>
              <a:t> can be useful for this case.</a:t>
            </a:r>
            <a:endParaRPr>
              <a:solidFill>
                <a:schemeClr val="dk1"/>
              </a:solidFill>
              <a:latin typeface="Archivo"/>
              <a:ea typeface="Archivo"/>
              <a:cs typeface="Archivo"/>
              <a:sym typeface="Archivo"/>
            </a:endParaRPr>
          </a:p>
        </p:txBody>
      </p:sp>
      <p:sp>
        <p:nvSpPr>
          <p:cNvPr id="720" name="Google Shape;720;p88"/>
          <p:cNvSpPr txBox="1"/>
          <p:nvPr/>
        </p:nvSpPr>
        <p:spPr>
          <a:xfrm>
            <a:off x="476249"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Business Focus</a:t>
            </a:r>
            <a:endParaRPr/>
          </a:p>
        </p:txBody>
      </p:sp>
      <p:sp>
        <p:nvSpPr>
          <p:cNvPr id="721" name="Google Shape;721;p88"/>
          <p:cNvSpPr txBox="1"/>
          <p:nvPr/>
        </p:nvSpPr>
        <p:spPr>
          <a:xfrm>
            <a:off x="462492" y="766207"/>
            <a:ext cx="821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 sz="1800">
                <a:solidFill>
                  <a:schemeClr val="dk1"/>
                </a:solidFill>
                <a:latin typeface="Archivo"/>
                <a:ea typeface="Archivo"/>
                <a:cs typeface="Archivo"/>
                <a:sym typeface="Archivo"/>
              </a:rPr>
              <a:t>Before picking a technique consider your use case</a:t>
            </a:r>
            <a:endParaRPr i="1" sz="1800">
              <a:solidFill>
                <a:schemeClr val="dk1"/>
              </a:solidFill>
              <a:latin typeface="Archivo"/>
              <a:ea typeface="Archivo"/>
              <a:cs typeface="Archivo"/>
              <a:sym typeface="Archivo"/>
            </a:endParaRPr>
          </a:p>
        </p:txBody>
      </p:sp>
      <p:sp>
        <p:nvSpPr>
          <p:cNvPr id="722" name="Google Shape;722;p88"/>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Other techniques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9" name="Shape 399"/>
        <p:cNvGrpSpPr/>
        <p:nvPr/>
      </p:nvGrpSpPr>
      <p:grpSpPr>
        <a:xfrm>
          <a:off x="0" y="0"/>
          <a:ext cx="0" cy="0"/>
          <a:chOff x="0" y="0"/>
          <a:chExt cx="0" cy="0"/>
        </a:xfrm>
      </p:grpSpPr>
      <p:sp>
        <p:nvSpPr>
          <p:cNvPr id="400" name="Google Shape;400;p62"/>
          <p:cNvSpPr/>
          <p:nvPr/>
        </p:nvSpPr>
        <p:spPr>
          <a:xfrm>
            <a:off x="0" y="0"/>
            <a:ext cx="91440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chivo"/>
              <a:ea typeface="Archivo"/>
              <a:cs typeface="Archivo"/>
              <a:sym typeface="Archivo"/>
            </a:endParaRPr>
          </a:p>
        </p:txBody>
      </p:sp>
      <p:pic>
        <p:nvPicPr>
          <p:cNvPr id="401" name="Google Shape;401;p62"/>
          <p:cNvPicPr preferRelativeResize="0"/>
          <p:nvPr/>
        </p:nvPicPr>
        <p:blipFill rotWithShape="1">
          <a:blip r:embed="rId3">
            <a:alphaModFix/>
          </a:blip>
          <a:srcRect b="0" l="0" r="0" t="0"/>
          <a:stretch/>
        </p:blipFill>
        <p:spPr>
          <a:xfrm>
            <a:off x="204775" y="206550"/>
            <a:ext cx="8734428" cy="3954819"/>
          </a:xfrm>
          <a:custGeom>
            <a:rect b="b" l="l" r="r" t="t"/>
            <a:pathLst>
              <a:path extrusionOk="0" h="3661869" w="8734428">
                <a:moveTo>
                  <a:pt x="0" y="0"/>
                </a:moveTo>
                <a:lnTo>
                  <a:pt x="8734428" y="0"/>
                </a:lnTo>
                <a:lnTo>
                  <a:pt x="8734428" y="3661869"/>
                </a:lnTo>
                <a:lnTo>
                  <a:pt x="8325490" y="3580609"/>
                </a:lnTo>
                <a:cubicBezTo>
                  <a:pt x="7149386" y="3366456"/>
                  <a:pt x="5788274" y="3251926"/>
                  <a:pt x="4367215" y="3251926"/>
                </a:cubicBezTo>
                <a:cubicBezTo>
                  <a:pt x="2946155" y="3251926"/>
                  <a:pt x="1585043" y="3366456"/>
                  <a:pt x="408938" y="3580609"/>
                </a:cubicBezTo>
                <a:lnTo>
                  <a:pt x="0" y="3661869"/>
                </a:lnTo>
                <a:close/>
              </a:path>
            </a:pathLst>
          </a:custGeom>
          <a:noFill/>
          <a:ln>
            <a:noFill/>
          </a:ln>
        </p:spPr>
      </p:pic>
      <p:sp>
        <p:nvSpPr>
          <p:cNvPr id="402" name="Google Shape;402;p62"/>
          <p:cNvSpPr txBox="1"/>
          <p:nvPr/>
        </p:nvSpPr>
        <p:spPr>
          <a:xfrm>
            <a:off x="457200" y="726136"/>
            <a:ext cx="8229600" cy="1130400"/>
          </a:xfrm>
          <a:prstGeom prst="rect">
            <a:avLst/>
          </a:prstGeom>
          <a:noFill/>
          <a:ln>
            <a:noFill/>
          </a:ln>
        </p:spPr>
        <p:txBody>
          <a:bodyPr anchorCtr="0" anchor="ctr" bIns="45700" lIns="91425" spcFirstLastPara="1" rIns="91425" wrap="square" tIns="45700">
            <a:spAutoFit/>
          </a:bodyPr>
          <a:lstStyle/>
          <a:p>
            <a:pPr indent="0" lvl="0" marL="0" marR="0" rtl="0" algn="ctr">
              <a:lnSpc>
                <a:spcPct val="95000"/>
              </a:lnSpc>
              <a:spcBef>
                <a:spcPts val="0"/>
              </a:spcBef>
              <a:spcAft>
                <a:spcPts val="0"/>
              </a:spcAft>
              <a:buClr>
                <a:srgbClr val="0F2E66"/>
              </a:buClr>
              <a:buSzPts val="3200"/>
              <a:buFont typeface="Arial"/>
              <a:buNone/>
            </a:pPr>
            <a:r>
              <a:rPr b="1" lang="en" sz="4600">
                <a:solidFill>
                  <a:srgbClr val="0F2E66"/>
                </a:solidFill>
                <a:latin typeface="Archivo"/>
                <a:ea typeface="Archivo"/>
                <a:cs typeface="Archivo"/>
                <a:sym typeface="Archivo"/>
              </a:rPr>
              <a:t>Hands-On Threat Modelling</a:t>
            </a:r>
            <a:endParaRPr b="1" sz="4600">
              <a:solidFill>
                <a:srgbClr val="0F2E66"/>
              </a:solidFill>
              <a:latin typeface="Archivo"/>
              <a:ea typeface="Archivo"/>
              <a:cs typeface="Archivo"/>
              <a:sym typeface="Archivo"/>
            </a:endParaRPr>
          </a:p>
          <a:p>
            <a:pPr indent="0" lvl="0" marL="0" marR="0" rtl="0" algn="ctr">
              <a:lnSpc>
                <a:spcPct val="95000"/>
              </a:lnSpc>
              <a:spcBef>
                <a:spcPts val="0"/>
              </a:spcBef>
              <a:spcAft>
                <a:spcPts val="0"/>
              </a:spcAft>
              <a:buClr>
                <a:srgbClr val="0F2E66"/>
              </a:buClr>
              <a:buSzPts val="3200"/>
              <a:buFont typeface="Arial"/>
              <a:buNone/>
            </a:pPr>
            <a:r>
              <a:rPr lang="en" sz="2500">
                <a:solidFill>
                  <a:srgbClr val="0F2E66"/>
                </a:solidFill>
                <a:latin typeface="Archivo"/>
                <a:ea typeface="Archivo"/>
                <a:cs typeface="Archivo"/>
                <a:sym typeface="Archivo"/>
              </a:rPr>
              <a:t>A Practical Workshop to Secure Your Product</a:t>
            </a:r>
            <a:endParaRPr sz="2500">
              <a:solidFill>
                <a:srgbClr val="0F2E66"/>
              </a:solidFill>
              <a:latin typeface="Archivo"/>
              <a:ea typeface="Archivo"/>
              <a:cs typeface="Archivo"/>
              <a:sym typeface="Archivo"/>
            </a:endParaRPr>
          </a:p>
        </p:txBody>
      </p:sp>
      <p:sp>
        <p:nvSpPr>
          <p:cNvPr id="403" name="Google Shape;403;p62"/>
          <p:cNvSpPr txBox="1"/>
          <p:nvPr/>
        </p:nvSpPr>
        <p:spPr>
          <a:xfrm>
            <a:off x="1644675" y="2745675"/>
            <a:ext cx="2701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600">
                <a:solidFill>
                  <a:srgbClr val="0F2E66"/>
                </a:solidFill>
                <a:latin typeface="Archivo"/>
                <a:ea typeface="Archivo"/>
                <a:cs typeface="Archivo"/>
                <a:sym typeface="Archivo"/>
              </a:rPr>
              <a:t>Adam Darcy</a:t>
            </a:r>
            <a:endParaRPr b="1" sz="1600">
              <a:solidFill>
                <a:srgbClr val="0F2E66"/>
              </a:solidFill>
              <a:latin typeface="Archivo"/>
              <a:ea typeface="Archivo"/>
              <a:cs typeface="Archivo"/>
              <a:sym typeface="Archivo"/>
            </a:endParaRPr>
          </a:p>
          <a:p>
            <a:pPr indent="0" lvl="0" marL="0" marR="0" rtl="0" algn="l">
              <a:spcBef>
                <a:spcPts val="0"/>
              </a:spcBef>
              <a:spcAft>
                <a:spcPts val="0"/>
              </a:spcAft>
              <a:buNone/>
            </a:pPr>
            <a:r>
              <a:rPr lang="en" sz="1600">
                <a:solidFill>
                  <a:srgbClr val="0F2E66"/>
                </a:solidFill>
                <a:latin typeface="Archivo"/>
                <a:ea typeface="Archivo"/>
                <a:cs typeface="Archivo"/>
                <a:sym typeface="Archivo"/>
              </a:rPr>
              <a:t>Principal Engineer, Workday</a:t>
            </a:r>
            <a:endParaRPr sz="1600">
              <a:solidFill>
                <a:srgbClr val="0F2E66"/>
              </a:solidFill>
              <a:latin typeface="Archivo"/>
              <a:ea typeface="Archivo"/>
              <a:cs typeface="Archivo"/>
              <a:sym typeface="Archivo"/>
            </a:endParaRPr>
          </a:p>
        </p:txBody>
      </p:sp>
      <p:pic>
        <p:nvPicPr>
          <p:cNvPr descr="A logo with white text&#10;&#10;Description automatically generated" id="404" name="Google Shape;404;p62"/>
          <p:cNvPicPr preferRelativeResize="0"/>
          <p:nvPr/>
        </p:nvPicPr>
        <p:blipFill rotWithShape="1">
          <a:blip r:embed="rId4">
            <a:alphaModFix/>
          </a:blip>
          <a:srcRect b="0" l="0" r="0" t="0"/>
          <a:stretch/>
        </p:blipFill>
        <p:spPr>
          <a:xfrm>
            <a:off x="4006549" y="3979617"/>
            <a:ext cx="1130905" cy="534704"/>
          </a:xfrm>
          <a:prstGeom prst="rect">
            <a:avLst/>
          </a:prstGeom>
          <a:noFill/>
          <a:ln>
            <a:noFill/>
          </a:ln>
        </p:spPr>
      </p:pic>
      <p:pic>
        <p:nvPicPr>
          <p:cNvPr id="405" name="Google Shape;405;p62"/>
          <p:cNvPicPr preferRelativeResize="0"/>
          <p:nvPr/>
        </p:nvPicPr>
        <p:blipFill>
          <a:blip r:embed="rId5">
            <a:alphaModFix/>
          </a:blip>
          <a:stretch>
            <a:fillRect/>
          </a:stretch>
        </p:blipFill>
        <p:spPr>
          <a:xfrm>
            <a:off x="625200" y="2571675"/>
            <a:ext cx="933000" cy="933000"/>
          </a:xfrm>
          <a:prstGeom prst="ellipse">
            <a:avLst/>
          </a:prstGeom>
          <a:noFill/>
          <a:ln>
            <a:noFill/>
          </a:ln>
        </p:spPr>
      </p:pic>
      <p:pic>
        <p:nvPicPr>
          <p:cNvPr id="406" name="Google Shape;406;p62"/>
          <p:cNvPicPr preferRelativeResize="0"/>
          <p:nvPr/>
        </p:nvPicPr>
        <p:blipFill>
          <a:blip r:embed="rId6">
            <a:alphaModFix/>
          </a:blip>
          <a:stretch>
            <a:fillRect/>
          </a:stretch>
        </p:blipFill>
        <p:spPr>
          <a:xfrm>
            <a:off x="4806075" y="2571675"/>
            <a:ext cx="933000" cy="933000"/>
          </a:xfrm>
          <a:prstGeom prst="ellipse">
            <a:avLst/>
          </a:prstGeom>
          <a:noFill/>
          <a:ln>
            <a:noFill/>
          </a:ln>
        </p:spPr>
      </p:pic>
      <p:sp>
        <p:nvSpPr>
          <p:cNvPr id="407" name="Google Shape;407;p62"/>
          <p:cNvSpPr txBox="1"/>
          <p:nvPr/>
        </p:nvSpPr>
        <p:spPr>
          <a:xfrm>
            <a:off x="5895950" y="2745675"/>
            <a:ext cx="35493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600">
                <a:solidFill>
                  <a:srgbClr val="0F2E66"/>
                </a:solidFill>
                <a:latin typeface="Archivo"/>
                <a:ea typeface="Archivo"/>
                <a:cs typeface="Archivo"/>
                <a:sym typeface="Archivo"/>
              </a:rPr>
              <a:t>Deeheem Ansari</a:t>
            </a:r>
            <a:endParaRPr b="1" sz="1600">
              <a:solidFill>
                <a:srgbClr val="0F2E66"/>
              </a:solidFill>
              <a:latin typeface="Archivo"/>
              <a:ea typeface="Archivo"/>
              <a:cs typeface="Archivo"/>
              <a:sym typeface="Archivo"/>
            </a:endParaRPr>
          </a:p>
          <a:p>
            <a:pPr indent="0" lvl="0" marL="0" marR="0" rtl="0" algn="l">
              <a:spcBef>
                <a:spcPts val="0"/>
              </a:spcBef>
              <a:spcAft>
                <a:spcPts val="0"/>
              </a:spcAft>
              <a:buNone/>
            </a:pPr>
            <a:r>
              <a:rPr lang="en" sz="1600">
                <a:solidFill>
                  <a:srgbClr val="0F2E66"/>
                </a:solidFill>
                <a:latin typeface="Archivo"/>
                <a:ea typeface="Archivo"/>
                <a:cs typeface="Archivo"/>
                <a:sym typeface="Archivo"/>
              </a:rPr>
              <a:t>Software Engineer, Workday</a:t>
            </a:r>
            <a:endParaRPr sz="1600">
              <a:solidFill>
                <a:srgbClr val="0F2E66"/>
              </a:solidFill>
              <a:latin typeface="Archivo"/>
              <a:ea typeface="Archivo"/>
              <a:cs typeface="Archivo"/>
              <a:sym typeface="Archiv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89"/>
          <p:cNvSpPr/>
          <p:nvPr/>
        </p:nvSpPr>
        <p:spPr>
          <a:xfrm>
            <a:off x="6158451" y="1739975"/>
            <a:ext cx="2661300" cy="3001500"/>
          </a:xfrm>
          <a:prstGeom prst="roundRect">
            <a:avLst>
              <a:gd fmla="val 1405" name="adj"/>
            </a:avLst>
          </a:prstGeom>
          <a:solidFill>
            <a:srgbClr val="FCF8E8"/>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5CB9"/>
              </a:buClr>
              <a:buSzPts val="2000"/>
              <a:buFont typeface="Arial"/>
              <a:buNone/>
            </a:pPr>
            <a:r>
              <a:t/>
            </a:r>
            <a:endParaRPr b="0" i="0" sz="2000" u="none" cap="none" strike="noStrike">
              <a:solidFill>
                <a:srgbClr val="0F2E66"/>
              </a:solidFill>
              <a:latin typeface="Arial"/>
              <a:ea typeface="Arial"/>
              <a:cs typeface="Arial"/>
              <a:sym typeface="Arial"/>
            </a:endParaRPr>
          </a:p>
        </p:txBody>
      </p:sp>
      <p:sp>
        <p:nvSpPr>
          <p:cNvPr id="729" name="Google Shape;729;p89"/>
          <p:cNvSpPr/>
          <p:nvPr/>
        </p:nvSpPr>
        <p:spPr>
          <a:xfrm>
            <a:off x="3241344" y="1739975"/>
            <a:ext cx="2661300" cy="3001500"/>
          </a:xfrm>
          <a:prstGeom prst="roundRect">
            <a:avLst>
              <a:gd fmla="val 1405" name="adj"/>
            </a:avLst>
          </a:prstGeom>
          <a:solidFill>
            <a:srgbClr val="FCF8E8"/>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5CB9"/>
              </a:buClr>
              <a:buSzPts val="2000"/>
              <a:buFont typeface="Arial"/>
              <a:buNone/>
            </a:pPr>
            <a:r>
              <a:t/>
            </a:r>
            <a:endParaRPr b="0" i="0" sz="2000" u="none" cap="none" strike="noStrike">
              <a:solidFill>
                <a:srgbClr val="0F2E66"/>
              </a:solidFill>
              <a:latin typeface="Arial"/>
              <a:ea typeface="Arial"/>
              <a:cs typeface="Arial"/>
              <a:sym typeface="Arial"/>
            </a:endParaRPr>
          </a:p>
        </p:txBody>
      </p:sp>
      <p:sp>
        <p:nvSpPr>
          <p:cNvPr id="730" name="Google Shape;730;p89"/>
          <p:cNvSpPr/>
          <p:nvPr/>
        </p:nvSpPr>
        <p:spPr>
          <a:xfrm>
            <a:off x="324238" y="1739975"/>
            <a:ext cx="2661300" cy="3001500"/>
          </a:xfrm>
          <a:prstGeom prst="roundRect">
            <a:avLst>
              <a:gd fmla="val 1405" name="adj"/>
            </a:avLst>
          </a:prstGeom>
          <a:solidFill>
            <a:srgbClr val="FCF8E8"/>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5CB9"/>
              </a:buClr>
              <a:buSzPts val="2000"/>
              <a:buFont typeface="Arial"/>
              <a:buNone/>
            </a:pPr>
            <a:r>
              <a:t/>
            </a:r>
            <a:endParaRPr b="0" i="0" sz="2000" u="none" cap="none" strike="noStrike">
              <a:solidFill>
                <a:srgbClr val="0F2E66"/>
              </a:solidFill>
              <a:latin typeface="Arial"/>
              <a:ea typeface="Arial"/>
              <a:cs typeface="Arial"/>
              <a:sym typeface="Arial"/>
            </a:endParaRPr>
          </a:p>
        </p:txBody>
      </p:sp>
      <p:sp>
        <p:nvSpPr>
          <p:cNvPr id="731" name="Google Shape;731;p89"/>
          <p:cNvSpPr txBox="1"/>
          <p:nvPr>
            <p:ph type="title"/>
          </p:nvPr>
        </p:nvSpPr>
        <p:spPr>
          <a:xfrm>
            <a:off x="457200" y="372745"/>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0F2E66"/>
              </a:buClr>
              <a:buSzPts val="2800"/>
              <a:buFont typeface="Archivo"/>
              <a:buNone/>
            </a:pPr>
            <a:r>
              <a:rPr lang="en"/>
              <a:t>Security Focus</a:t>
            </a:r>
            <a:endParaRPr/>
          </a:p>
        </p:txBody>
      </p:sp>
      <p:pic>
        <p:nvPicPr>
          <p:cNvPr id="732" name="Google Shape;732;p89"/>
          <p:cNvPicPr preferRelativeResize="0"/>
          <p:nvPr>
            <p:ph idx="2" type="pic"/>
          </p:nvPr>
        </p:nvPicPr>
        <p:blipFill rotWithShape="1">
          <a:blip r:embed="rId3">
            <a:alphaModFix/>
          </a:blip>
          <a:srcRect b="14683" l="0" r="0" t="14690"/>
          <a:stretch/>
        </p:blipFill>
        <p:spPr>
          <a:xfrm>
            <a:off x="3311087" y="1751834"/>
            <a:ext cx="2528700" cy="1785900"/>
          </a:xfrm>
          <a:prstGeom prst="roundRect">
            <a:avLst>
              <a:gd fmla="val 1907" name="adj"/>
            </a:avLst>
          </a:prstGeom>
          <a:solidFill>
            <a:srgbClr val="7D8B99"/>
          </a:solidFill>
          <a:ln>
            <a:noFill/>
          </a:ln>
        </p:spPr>
      </p:pic>
      <p:pic>
        <p:nvPicPr>
          <p:cNvPr id="733" name="Google Shape;733;p89"/>
          <p:cNvPicPr preferRelativeResize="0"/>
          <p:nvPr>
            <p:ph idx="3" type="pic"/>
          </p:nvPr>
        </p:nvPicPr>
        <p:blipFill rotWithShape="1">
          <a:blip r:embed="rId4">
            <a:alphaModFix/>
          </a:blip>
          <a:srcRect b="14683" l="0" r="0" t="14690"/>
          <a:stretch/>
        </p:blipFill>
        <p:spPr>
          <a:xfrm>
            <a:off x="6224762" y="1770909"/>
            <a:ext cx="2528700" cy="1785900"/>
          </a:xfrm>
          <a:prstGeom prst="roundRect">
            <a:avLst>
              <a:gd fmla="val 1907" name="adj"/>
            </a:avLst>
          </a:prstGeom>
          <a:solidFill>
            <a:srgbClr val="7D8B99"/>
          </a:solidFill>
          <a:ln>
            <a:noFill/>
          </a:ln>
        </p:spPr>
      </p:pic>
      <p:pic>
        <p:nvPicPr>
          <p:cNvPr id="734" name="Google Shape;734;p89"/>
          <p:cNvPicPr preferRelativeResize="0"/>
          <p:nvPr>
            <p:ph idx="4" type="pic"/>
          </p:nvPr>
        </p:nvPicPr>
        <p:blipFill rotWithShape="1">
          <a:blip r:embed="rId5">
            <a:alphaModFix/>
          </a:blip>
          <a:srcRect b="14683" l="0" r="0" t="14690"/>
          <a:stretch/>
        </p:blipFill>
        <p:spPr>
          <a:xfrm>
            <a:off x="390562" y="1770909"/>
            <a:ext cx="2528700" cy="1785900"/>
          </a:xfrm>
          <a:prstGeom prst="roundRect">
            <a:avLst>
              <a:gd fmla="val 1907" name="adj"/>
            </a:avLst>
          </a:prstGeom>
          <a:solidFill>
            <a:srgbClr val="7D8B99"/>
          </a:solidFill>
          <a:ln>
            <a:noFill/>
          </a:ln>
        </p:spPr>
      </p:pic>
      <p:sp>
        <p:nvSpPr>
          <p:cNvPr id="735" name="Google Shape;735;p89"/>
          <p:cNvSpPr txBox="1"/>
          <p:nvPr/>
        </p:nvSpPr>
        <p:spPr>
          <a:xfrm>
            <a:off x="6250391" y="3956999"/>
            <a:ext cx="2610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Where trust changes within a system.</a:t>
            </a:r>
            <a:endParaRPr/>
          </a:p>
        </p:txBody>
      </p:sp>
      <p:sp>
        <p:nvSpPr>
          <p:cNvPr id="736" name="Google Shape;736;p89"/>
          <p:cNvSpPr txBox="1"/>
          <p:nvPr/>
        </p:nvSpPr>
        <p:spPr>
          <a:xfrm>
            <a:off x="6250391" y="3683791"/>
            <a:ext cx="2610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600">
                <a:solidFill>
                  <a:schemeClr val="accent1"/>
                </a:solidFill>
                <a:latin typeface="Archivo"/>
                <a:ea typeface="Archivo"/>
                <a:cs typeface="Archivo"/>
                <a:sym typeface="Archivo"/>
              </a:rPr>
              <a:t>Trust Boundaries</a:t>
            </a:r>
            <a:endParaRPr/>
          </a:p>
        </p:txBody>
      </p:sp>
      <p:sp>
        <p:nvSpPr>
          <p:cNvPr id="737" name="Google Shape;737;p89"/>
          <p:cNvSpPr txBox="1"/>
          <p:nvPr/>
        </p:nvSpPr>
        <p:spPr>
          <a:xfrm>
            <a:off x="3231091" y="3956999"/>
            <a:ext cx="2610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What attackers are interested in.</a:t>
            </a:r>
            <a:endParaRPr/>
          </a:p>
        </p:txBody>
      </p:sp>
      <p:sp>
        <p:nvSpPr>
          <p:cNvPr id="738" name="Google Shape;738;p89"/>
          <p:cNvSpPr txBox="1"/>
          <p:nvPr/>
        </p:nvSpPr>
        <p:spPr>
          <a:xfrm>
            <a:off x="3231091" y="3683791"/>
            <a:ext cx="2610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600">
                <a:solidFill>
                  <a:schemeClr val="accent1"/>
                </a:solidFill>
                <a:latin typeface="Archivo"/>
                <a:ea typeface="Archivo"/>
                <a:cs typeface="Archivo"/>
                <a:sym typeface="Archivo"/>
              </a:rPr>
              <a:t>Assets</a:t>
            </a:r>
            <a:endParaRPr/>
          </a:p>
        </p:txBody>
      </p:sp>
      <p:sp>
        <p:nvSpPr>
          <p:cNvPr id="739" name="Google Shape;739;p89"/>
          <p:cNvSpPr txBox="1"/>
          <p:nvPr/>
        </p:nvSpPr>
        <p:spPr>
          <a:xfrm>
            <a:off x="390558" y="3956999"/>
            <a:ext cx="2610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Parts of the system that are directly accessible to potential attackers</a:t>
            </a:r>
            <a:endParaRPr/>
          </a:p>
        </p:txBody>
      </p:sp>
      <p:sp>
        <p:nvSpPr>
          <p:cNvPr id="740" name="Google Shape;740;p89"/>
          <p:cNvSpPr txBox="1"/>
          <p:nvPr/>
        </p:nvSpPr>
        <p:spPr>
          <a:xfrm>
            <a:off x="390558" y="3683791"/>
            <a:ext cx="2610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600">
                <a:solidFill>
                  <a:schemeClr val="accent1"/>
                </a:solidFill>
                <a:latin typeface="Archivo"/>
                <a:ea typeface="Archivo"/>
                <a:cs typeface="Archivo"/>
                <a:sym typeface="Archivo"/>
              </a:rPr>
              <a:t>Entry / Exit points</a:t>
            </a:r>
            <a:endParaRPr/>
          </a:p>
        </p:txBody>
      </p:sp>
      <p:sp>
        <p:nvSpPr>
          <p:cNvPr id="741" name="Google Shape;741;p89"/>
          <p:cNvSpPr txBox="1"/>
          <p:nvPr/>
        </p:nvSpPr>
        <p:spPr>
          <a:xfrm>
            <a:off x="462492" y="766207"/>
            <a:ext cx="821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chivo"/>
                <a:ea typeface="Archivo"/>
                <a:cs typeface="Archivo"/>
                <a:sym typeface="Archivo"/>
              </a:rPr>
              <a:t>Getting in and out, what is being protected, and trust.</a:t>
            </a:r>
            <a:endParaRPr sz="1800">
              <a:solidFill>
                <a:schemeClr val="dk1"/>
              </a:solidFill>
              <a:latin typeface="Archivo"/>
              <a:ea typeface="Archivo"/>
              <a:cs typeface="Archivo"/>
              <a:sym typeface="Archiv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pic>
        <p:nvPicPr>
          <p:cNvPr id="747" name="Google Shape;747;p90" title="entrypt.png"/>
          <p:cNvPicPr preferRelativeResize="0"/>
          <p:nvPr>
            <p:ph idx="2" type="pic"/>
          </p:nvPr>
        </p:nvPicPr>
        <p:blipFill rotWithShape="1">
          <a:blip r:embed="rId3">
            <a:alphaModFix/>
          </a:blip>
          <a:srcRect b="5157" l="0" r="0" t="5148"/>
          <a:stretch/>
        </p:blipFill>
        <p:spPr>
          <a:xfrm>
            <a:off x="5309242" y="0"/>
            <a:ext cx="3834758" cy="5143500"/>
          </a:xfrm>
          <a:prstGeom prst="rect">
            <a:avLst/>
          </a:prstGeom>
          <a:solidFill>
            <a:srgbClr val="7D8B99"/>
          </a:solidFill>
          <a:ln>
            <a:noFill/>
          </a:ln>
        </p:spPr>
      </p:pic>
      <p:sp>
        <p:nvSpPr>
          <p:cNvPr id="748" name="Google Shape;748;p90"/>
          <p:cNvSpPr txBox="1"/>
          <p:nvPr/>
        </p:nvSpPr>
        <p:spPr>
          <a:xfrm>
            <a:off x="457323" y="3356544"/>
            <a:ext cx="3781800" cy="13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Understanding entry points helps security teams focus on implementing appropriate controls, like input validation and authentication.</a:t>
            </a:r>
            <a:endParaRPr sz="1200">
              <a:solidFill>
                <a:schemeClr val="dk1"/>
              </a:solidFill>
              <a:latin typeface="Archivo"/>
              <a:ea typeface="Archivo"/>
              <a:cs typeface="Archivo"/>
              <a:sym typeface="Archivo"/>
            </a:endParaRPr>
          </a:p>
          <a:p>
            <a:pPr indent="0" lvl="0" marL="0" marR="0" rtl="0" algn="l">
              <a:spcBef>
                <a:spcPts val="0"/>
              </a:spcBef>
              <a:spcAft>
                <a:spcPts val="0"/>
              </a:spcAft>
              <a:buNone/>
            </a:pPr>
            <a:r>
              <a:t/>
            </a:r>
            <a:endParaRPr sz="1200">
              <a:solidFill>
                <a:schemeClr val="dk1"/>
              </a:solidFill>
              <a:latin typeface="Archivo"/>
              <a:ea typeface="Archivo"/>
              <a:cs typeface="Archivo"/>
              <a:sym typeface="Archivo"/>
            </a:endParaRPr>
          </a:p>
          <a:p>
            <a:pPr indent="0" lvl="0" marL="0" marR="0" rtl="0" algn="l">
              <a:spcBef>
                <a:spcPts val="0"/>
              </a:spcBef>
              <a:spcAft>
                <a:spcPts val="0"/>
              </a:spcAft>
              <a:buNone/>
            </a:pPr>
            <a:r>
              <a:rPr lang="en" sz="1200">
                <a:solidFill>
                  <a:schemeClr val="dk1"/>
                </a:solidFill>
                <a:latin typeface="Archivo"/>
                <a:ea typeface="Archivo"/>
                <a:cs typeface="Archivo"/>
                <a:sym typeface="Archivo"/>
              </a:rPr>
              <a:t>Entry points often mark areas where trust is established or needs to be verified, which is fundamental to threat modeling.</a:t>
            </a:r>
            <a:endParaRPr/>
          </a:p>
        </p:txBody>
      </p:sp>
      <p:sp>
        <p:nvSpPr>
          <p:cNvPr id="749" name="Google Shape;749;p90"/>
          <p:cNvSpPr txBox="1"/>
          <p:nvPr/>
        </p:nvSpPr>
        <p:spPr>
          <a:xfrm>
            <a:off x="457323" y="3126088"/>
            <a:ext cx="3781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Identifying controls and boundaries</a:t>
            </a:r>
            <a:endParaRPr/>
          </a:p>
        </p:txBody>
      </p:sp>
      <p:sp>
        <p:nvSpPr>
          <p:cNvPr id="750" name="Google Shape;750;p90"/>
          <p:cNvSpPr txBox="1"/>
          <p:nvPr/>
        </p:nvSpPr>
        <p:spPr>
          <a:xfrm>
            <a:off x="452078" y="1740688"/>
            <a:ext cx="3792300" cy="13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Entry points highlight the parts of the system that are directly accessible to potential attackers. Or where assets can be </a:t>
            </a:r>
            <a:r>
              <a:rPr b="1" lang="en" sz="1200">
                <a:solidFill>
                  <a:schemeClr val="dk1"/>
                </a:solidFill>
                <a:latin typeface="Archivo"/>
                <a:ea typeface="Archivo"/>
                <a:cs typeface="Archivo"/>
                <a:sym typeface="Archivo"/>
              </a:rPr>
              <a:t>exfiltrated</a:t>
            </a:r>
            <a:r>
              <a:rPr lang="en" sz="1200">
                <a:solidFill>
                  <a:schemeClr val="dk1"/>
                </a:solidFill>
                <a:latin typeface="Archivo"/>
                <a:ea typeface="Archivo"/>
                <a:cs typeface="Archivo"/>
                <a:sym typeface="Archivo"/>
              </a:rPr>
              <a:t>.</a:t>
            </a:r>
            <a:endParaRPr sz="1200">
              <a:solidFill>
                <a:schemeClr val="dk1"/>
              </a:solidFill>
              <a:latin typeface="Archivo"/>
              <a:ea typeface="Archivo"/>
              <a:cs typeface="Archivo"/>
              <a:sym typeface="Archivo"/>
            </a:endParaRPr>
          </a:p>
          <a:p>
            <a:pPr indent="0" lvl="0" marL="0" marR="0" rtl="0" algn="l">
              <a:spcBef>
                <a:spcPts val="0"/>
              </a:spcBef>
              <a:spcAft>
                <a:spcPts val="0"/>
              </a:spcAft>
              <a:buNone/>
            </a:pPr>
            <a:r>
              <a:t/>
            </a:r>
            <a:endParaRPr sz="1200">
              <a:solidFill>
                <a:schemeClr val="dk1"/>
              </a:solidFill>
              <a:latin typeface="Archivo"/>
              <a:ea typeface="Archivo"/>
              <a:cs typeface="Archivo"/>
              <a:sym typeface="Archivo"/>
            </a:endParaRPr>
          </a:p>
          <a:p>
            <a:pPr indent="0" lvl="0" marL="0" marR="0" rtl="0" algn="l">
              <a:spcBef>
                <a:spcPts val="0"/>
              </a:spcBef>
              <a:spcAft>
                <a:spcPts val="0"/>
              </a:spcAft>
              <a:buNone/>
            </a:pPr>
            <a:r>
              <a:rPr lang="en" sz="1200">
                <a:solidFill>
                  <a:schemeClr val="dk1"/>
                </a:solidFill>
                <a:latin typeface="Archivo"/>
                <a:ea typeface="Archivo"/>
                <a:cs typeface="Archivo"/>
                <a:sym typeface="Archivo"/>
              </a:rPr>
              <a:t>These are the specific interfaces where an attacker can interact with the system to supply data or exploit vulnerabilities</a:t>
            </a:r>
            <a:endParaRPr/>
          </a:p>
        </p:txBody>
      </p:sp>
      <p:sp>
        <p:nvSpPr>
          <p:cNvPr id="751" name="Google Shape;751;p90"/>
          <p:cNvSpPr txBox="1"/>
          <p:nvPr/>
        </p:nvSpPr>
        <p:spPr>
          <a:xfrm>
            <a:off x="446703" y="1481413"/>
            <a:ext cx="4125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What is an Entry Point?</a:t>
            </a:r>
            <a:endParaRPr b="1">
              <a:solidFill>
                <a:schemeClr val="dk1"/>
              </a:solidFill>
              <a:latin typeface="Archivo"/>
              <a:ea typeface="Archivo"/>
              <a:cs typeface="Archivo"/>
              <a:sym typeface="Archivo"/>
            </a:endParaRPr>
          </a:p>
        </p:txBody>
      </p:sp>
      <p:sp>
        <p:nvSpPr>
          <p:cNvPr id="752" name="Google Shape;752;p90"/>
          <p:cNvSpPr txBox="1"/>
          <p:nvPr>
            <p:ph type="title"/>
          </p:nvPr>
        </p:nvSpPr>
        <p:spPr>
          <a:xfrm>
            <a:off x="457200" y="374904"/>
            <a:ext cx="4188000" cy="868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Security Focus:</a:t>
            </a:r>
            <a:r>
              <a:rPr b="1" lang="en">
                <a:solidFill>
                  <a:schemeClr val="dk1"/>
                </a:solidFill>
                <a:latin typeface="Archivo"/>
                <a:ea typeface="Archivo"/>
                <a:cs typeface="Archivo"/>
                <a:sym typeface="Archivo"/>
              </a:rPr>
              <a:t> </a:t>
            </a:r>
            <a:r>
              <a:rPr lang="en">
                <a:solidFill>
                  <a:schemeClr val="accent1"/>
                </a:solidFill>
              </a:rPr>
              <a:t>Entry / Exit Points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1"/>
          <p:cNvSpPr txBox="1"/>
          <p:nvPr/>
        </p:nvSpPr>
        <p:spPr>
          <a:xfrm>
            <a:off x="0" y="1537775"/>
            <a:ext cx="34263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This flow demonstrates how a WCorp user is registered.</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Navigate to </a:t>
            </a:r>
            <a:r>
              <a:rPr lang="en" u="sng">
                <a:solidFill>
                  <a:schemeClr val="hlink"/>
                </a:solidFill>
                <a:latin typeface="Archivo"/>
                <a:ea typeface="Archivo"/>
                <a:cs typeface="Archivo"/>
                <a:sym typeface="Archivo"/>
                <a:hlinkClick r:id="rId3"/>
              </a:rPr>
              <a:t>http://174.138.71.77/wcorp/register</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Create a new user</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This is an </a:t>
            </a:r>
            <a:r>
              <a:rPr b="1" lang="en">
                <a:solidFill>
                  <a:schemeClr val="dk1"/>
                </a:solidFill>
                <a:latin typeface="Archivo"/>
                <a:ea typeface="Archivo"/>
                <a:cs typeface="Archivo"/>
                <a:sym typeface="Archivo"/>
              </a:rPr>
              <a:t>entry point</a:t>
            </a:r>
            <a:r>
              <a:rPr lang="en">
                <a:solidFill>
                  <a:schemeClr val="dk1"/>
                </a:solidFill>
                <a:latin typeface="Archivo"/>
                <a:ea typeface="Archivo"/>
                <a:cs typeface="Archivo"/>
                <a:sym typeface="Archivo"/>
              </a:rPr>
              <a:t>, you have </a:t>
            </a:r>
            <a:r>
              <a:rPr lang="en">
                <a:solidFill>
                  <a:schemeClr val="dk1"/>
                </a:solidFill>
                <a:latin typeface="Archivo"/>
                <a:ea typeface="Archivo"/>
                <a:cs typeface="Archivo"/>
                <a:sym typeface="Archivo"/>
              </a:rPr>
              <a:t>successfully added data to the system</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How could that be made malicious?</a:t>
            </a:r>
            <a:endParaRPr>
              <a:solidFill>
                <a:schemeClr val="dk1"/>
              </a:solidFill>
              <a:latin typeface="Archivo"/>
              <a:ea typeface="Archivo"/>
              <a:cs typeface="Archivo"/>
              <a:sym typeface="Archivo"/>
            </a:endParaRPr>
          </a:p>
        </p:txBody>
      </p:sp>
      <p:sp>
        <p:nvSpPr>
          <p:cNvPr id="759" name="Google Shape;759;p91"/>
          <p:cNvSpPr txBox="1"/>
          <p:nvPr/>
        </p:nvSpPr>
        <p:spPr>
          <a:xfrm>
            <a:off x="-1" y="1219712"/>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Register a WCorp Account</a:t>
            </a:r>
            <a:endParaRPr/>
          </a:p>
        </p:txBody>
      </p:sp>
      <p:pic>
        <p:nvPicPr>
          <p:cNvPr id="760" name="Google Shape;760;p91" title="Entry Exit.png"/>
          <p:cNvPicPr preferRelativeResize="0"/>
          <p:nvPr/>
        </p:nvPicPr>
        <p:blipFill>
          <a:blip r:embed="rId4">
            <a:alphaModFix/>
          </a:blip>
          <a:stretch>
            <a:fillRect/>
          </a:stretch>
        </p:blipFill>
        <p:spPr>
          <a:xfrm>
            <a:off x="4515249" y="152400"/>
            <a:ext cx="4002325" cy="4838702"/>
          </a:xfrm>
          <a:prstGeom prst="rect">
            <a:avLst/>
          </a:prstGeom>
          <a:noFill/>
          <a:ln>
            <a:noFill/>
          </a:ln>
        </p:spPr>
      </p:pic>
      <p:grpSp>
        <p:nvGrpSpPr>
          <p:cNvPr id="761" name="Google Shape;761;p91"/>
          <p:cNvGrpSpPr/>
          <p:nvPr/>
        </p:nvGrpSpPr>
        <p:grpSpPr>
          <a:xfrm>
            <a:off x="5" y="7"/>
            <a:ext cx="1158523" cy="1096711"/>
            <a:chOff x="1311825" y="1741100"/>
            <a:chExt cx="2052300" cy="1942800"/>
          </a:xfrm>
        </p:grpSpPr>
        <p:sp>
          <p:nvSpPr>
            <p:cNvPr id="762" name="Google Shape;762;p91"/>
            <p:cNvSpPr/>
            <p:nvPr/>
          </p:nvSpPr>
          <p:spPr>
            <a:xfrm>
              <a:off x="1311825" y="1741100"/>
              <a:ext cx="2052300" cy="1942800"/>
            </a:xfrm>
            <a:prstGeom prst="ellipse">
              <a:avLst/>
            </a:prstGeom>
            <a:gradFill>
              <a:gsLst>
                <a:gs pos="0">
                  <a:srgbClr val="FDE18C"/>
                </a:gs>
                <a:gs pos="10000">
                  <a:srgbClr val="FDE695"/>
                </a:gs>
                <a:gs pos="32000">
                  <a:srgbClr val="EEEEB7"/>
                </a:gs>
                <a:gs pos="57000">
                  <a:srgbClr val="CAE5CE"/>
                </a:gs>
                <a:gs pos="80000">
                  <a:srgbClr val="6FC9D3"/>
                </a:gs>
                <a:gs pos="100000">
                  <a:srgbClr val="3A92C1"/>
                </a:gs>
              </a:gsLst>
              <a:lin ang="16200038" scaled="0"/>
            </a:gradFill>
            <a:ln cap="flat" cmpd="sng" w="21500">
              <a:solidFill>
                <a:srgbClr val="0F2E66"/>
              </a:solidFill>
              <a:prstDash val="solid"/>
              <a:round/>
              <a:headEnd len="sm" w="sm" type="none"/>
              <a:tailEnd len="sm" w="sm" type="none"/>
            </a:ln>
          </p:spPr>
          <p:txBody>
            <a:bodyPr anchorCtr="0" anchor="ctr" bIns="25800" lIns="51600" spcFirstLastPara="1" rIns="51600" wrap="square" tIns="25800">
              <a:noAutofit/>
            </a:bodyPr>
            <a:lstStyle/>
            <a:p>
              <a:pPr indent="0" lvl="0" marL="0" marR="0" rtl="0" algn="ctr">
                <a:lnSpc>
                  <a:spcPct val="100000"/>
                </a:lnSpc>
                <a:spcBef>
                  <a:spcPts val="0"/>
                </a:spcBef>
                <a:spcAft>
                  <a:spcPts val="0"/>
                </a:spcAft>
                <a:buClr>
                  <a:srgbClr val="000000"/>
                </a:buClr>
                <a:buSzPts val="790"/>
                <a:buFont typeface="Arial"/>
                <a:buNone/>
              </a:pPr>
              <a:r>
                <a:t/>
              </a:r>
              <a:endParaRPr sz="790" u="none" cap="none" strike="noStrike">
                <a:solidFill>
                  <a:srgbClr val="FFFFFF"/>
                </a:solidFill>
                <a:latin typeface="Archivo"/>
                <a:ea typeface="Archivo"/>
                <a:cs typeface="Archivo"/>
                <a:sym typeface="Archivo"/>
              </a:endParaRPr>
            </a:p>
          </p:txBody>
        </p:sp>
        <p:sp>
          <p:nvSpPr>
            <p:cNvPr id="763" name="Google Shape;763;p91"/>
            <p:cNvSpPr txBox="1"/>
            <p:nvPr/>
          </p:nvSpPr>
          <p:spPr>
            <a:xfrm>
              <a:off x="1599405" y="2889347"/>
              <a:ext cx="1451100" cy="369300"/>
            </a:xfrm>
            <a:prstGeom prst="rect">
              <a:avLst/>
            </a:prstGeom>
            <a:noFill/>
            <a:ln>
              <a:noFill/>
            </a:ln>
          </p:spPr>
          <p:txBody>
            <a:bodyPr anchorCtr="0" anchor="ctr" bIns="25800" lIns="51600" spcFirstLastPara="1" rIns="51600" wrap="square" tIns="25800">
              <a:spAutoFit/>
            </a:bodyPr>
            <a:lstStyle/>
            <a:p>
              <a:pPr indent="0" lvl="0" marL="0" marR="0" rtl="0" algn="ctr">
                <a:lnSpc>
                  <a:spcPct val="100000"/>
                </a:lnSpc>
                <a:spcBef>
                  <a:spcPts val="0"/>
                </a:spcBef>
                <a:spcAft>
                  <a:spcPts val="0"/>
                </a:spcAft>
                <a:buClr>
                  <a:srgbClr val="0F2E66"/>
                </a:buClr>
                <a:buSzPts val="1355"/>
                <a:buFont typeface="Archivo"/>
                <a:buNone/>
              </a:pPr>
              <a:r>
                <a:rPr b="1" lang="en" sz="1016">
                  <a:solidFill>
                    <a:srgbClr val="0F2E66"/>
                  </a:solidFill>
                  <a:latin typeface="Archivo"/>
                  <a:ea typeface="Archivo"/>
                  <a:cs typeface="Archivo"/>
                  <a:sym typeface="Archivo"/>
                </a:rPr>
                <a:t>Demo</a:t>
              </a:r>
              <a:endParaRPr sz="451"/>
            </a:p>
          </p:txBody>
        </p:sp>
        <p:sp>
          <p:nvSpPr>
            <p:cNvPr id="764" name="Google Shape;764;p91"/>
            <p:cNvSpPr/>
            <p:nvPr/>
          </p:nvSpPr>
          <p:spPr>
            <a:xfrm>
              <a:off x="1923475" y="1991445"/>
              <a:ext cx="675868" cy="898027"/>
            </a:xfrm>
            <a:custGeom>
              <a:rect b="b" l="l" r="r" t="t"/>
              <a:pathLst>
                <a:path extrusionOk="0" h="480871" w="371356">
                  <a:moveTo>
                    <a:pt x="269612" y="306874"/>
                  </a:moveTo>
                  <a:cubicBezTo>
                    <a:pt x="259011" y="325562"/>
                    <a:pt x="248847" y="351681"/>
                    <a:pt x="238902" y="377036"/>
                  </a:cubicBezTo>
                  <a:cubicBezTo>
                    <a:pt x="229395" y="401625"/>
                    <a:pt x="219450" y="426979"/>
                    <a:pt x="208849" y="446104"/>
                  </a:cubicBezTo>
                  <a:cubicBezTo>
                    <a:pt x="198795" y="462169"/>
                    <a:pt x="182511" y="472770"/>
                    <a:pt x="160326" y="478344"/>
                  </a:cubicBezTo>
                  <a:cubicBezTo>
                    <a:pt x="157375" y="478999"/>
                    <a:pt x="154425" y="477251"/>
                    <a:pt x="153660" y="474300"/>
                  </a:cubicBezTo>
                  <a:lnTo>
                    <a:pt x="151037" y="463699"/>
                  </a:lnTo>
                  <a:cubicBezTo>
                    <a:pt x="150381" y="460749"/>
                    <a:pt x="152130" y="457798"/>
                    <a:pt x="155080" y="457142"/>
                  </a:cubicBezTo>
                  <a:cubicBezTo>
                    <a:pt x="171801" y="452989"/>
                    <a:pt x="183276" y="445667"/>
                    <a:pt x="190052" y="434957"/>
                  </a:cubicBezTo>
                  <a:cubicBezTo>
                    <a:pt x="199669" y="417690"/>
                    <a:pt x="209286" y="392991"/>
                    <a:pt x="218575" y="369058"/>
                  </a:cubicBezTo>
                  <a:cubicBezTo>
                    <a:pt x="228739" y="343048"/>
                    <a:pt x="239230" y="316054"/>
                    <a:pt x="250815" y="295727"/>
                  </a:cubicBezTo>
                  <a:cubicBezTo>
                    <a:pt x="251252" y="295071"/>
                    <a:pt x="251361" y="294744"/>
                    <a:pt x="251252" y="294197"/>
                  </a:cubicBezTo>
                  <a:cubicBezTo>
                    <a:pt x="251142" y="293869"/>
                    <a:pt x="250815" y="293323"/>
                    <a:pt x="250050" y="292995"/>
                  </a:cubicBezTo>
                  <a:cubicBezTo>
                    <a:pt x="232782" y="286438"/>
                    <a:pt x="215843" y="299552"/>
                    <a:pt x="195079" y="335289"/>
                  </a:cubicBezTo>
                  <a:cubicBezTo>
                    <a:pt x="192565" y="339660"/>
                    <a:pt x="187647" y="341736"/>
                    <a:pt x="182730" y="340425"/>
                  </a:cubicBezTo>
                  <a:cubicBezTo>
                    <a:pt x="178030" y="339114"/>
                    <a:pt x="174642" y="334851"/>
                    <a:pt x="174642" y="329824"/>
                  </a:cubicBezTo>
                  <a:lnTo>
                    <a:pt x="174642" y="185676"/>
                  </a:lnTo>
                  <a:cubicBezTo>
                    <a:pt x="174642" y="169502"/>
                    <a:pt x="161965" y="168300"/>
                    <a:pt x="158031" y="168300"/>
                  </a:cubicBezTo>
                  <a:cubicBezTo>
                    <a:pt x="155080" y="168300"/>
                    <a:pt x="150709" y="169174"/>
                    <a:pt x="147430" y="171906"/>
                  </a:cubicBezTo>
                  <a:cubicBezTo>
                    <a:pt x="143715" y="174857"/>
                    <a:pt x="141966" y="179338"/>
                    <a:pt x="141966" y="185676"/>
                  </a:cubicBezTo>
                  <a:lnTo>
                    <a:pt x="141966" y="288951"/>
                  </a:lnTo>
                  <a:cubicBezTo>
                    <a:pt x="141857" y="294744"/>
                    <a:pt x="137267" y="299552"/>
                    <a:pt x="131365" y="299771"/>
                  </a:cubicBezTo>
                  <a:cubicBezTo>
                    <a:pt x="130819" y="299880"/>
                    <a:pt x="69400" y="302394"/>
                    <a:pt x="42735" y="310809"/>
                  </a:cubicBezTo>
                  <a:cubicBezTo>
                    <a:pt x="35522" y="313104"/>
                    <a:pt x="30276" y="317584"/>
                    <a:pt x="26888" y="324251"/>
                  </a:cubicBezTo>
                  <a:cubicBezTo>
                    <a:pt x="20331" y="337146"/>
                    <a:pt x="16943" y="365670"/>
                    <a:pt x="37926" y="428291"/>
                  </a:cubicBezTo>
                  <a:lnTo>
                    <a:pt x="39347" y="432771"/>
                  </a:lnTo>
                  <a:cubicBezTo>
                    <a:pt x="44374" y="448290"/>
                    <a:pt x="47325" y="457798"/>
                    <a:pt x="67433" y="459000"/>
                  </a:cubicBezTo>
                  <a:cubicBezTo>
                    <a:pt x="70493" y="459219"/>
                    <a:pt x="72788" y="461841"/>
                    <a:pt x="72570" y="464792"/>
                  </a:cubicBezTo>
                  <a:lnTo>
                    <a:pt x="71914" y="475721"/>
                  </a:lnTo>
                  <a:cubicBezTo>
                    <a:pt x="71695" y="478781"/>
                    <a:pt x="69182" y="481076"/>
                    <a:pt x="66122" y="480857"/>
                  </a:cubicBezTo>
                  <a:cubicBezTo>
                    <a:pt x="31041" y="478671"/>
                    <a:pt x="23828" y="455940"/>
                    <a:pt x="18582" y="439438"/>
                  </a:cubicBezTo>
                  <a:lnTo>
                    <a:pt x="17162" y="435176"/>
                  </a:lnTo>
                  <a:cubicBezTo>
                    <a:pt x="-1854" y="378347"/>
                    <a:pt x="-5023" y="338786"/>
                    <a:pt x="7435" y="314306"/>
                  </a:cubicBezTo>
                  <a:cubicBezTo>
                    <a:pt x="13446" y="302284"/>
                    <a:pt x="23172" y="294088"/>
                    <a:pt x="36177" y="290044"/>
                  </a:cubicBezTo>
                  <a:cubicBezTo>
                    <a:pt x="58690" y="282831"/>
                    <a:pt x="100547" y="279662"/>
                    <a:pt x="120000" y="278460"/>
                  </a:cubicBezTo>
                  <a:lnTo>
                    <a:pt x="120000" y="185676"/>
                  </a:lnTo>
                  <a:cubicBezTo>
                    <a:pt x="120000" y="169284"/>
                    <a:pt x="127431" y="159885"/>
                    <a:pt x="133660" y="154858"/>
                  </a:cubicBezTo>
                  <a:cubicBezTo>
                    <a:pt x="140327" y="149503"/>
                    <a:pt x="149179" y="146443"/>
                    <a:pt x="158031" y="146443"/>
                  </a:cubicBezTo>
                  <a:cubicBezTo>
                    <a:pt x="176610" y="146443"/>
                    <a:pt x="196500" y="158683"/>
                    <a:pt x="196500" y="185676"/>
                  </a:cubicBezTo>
                  <a:lnTo>
                    <a:pt x="196500" y="294416"/>
                  </a:lnTo>
                  <a:cubicBezTo>
                    <a:pt x="211144" y="277367"/>
                    <a:pt x="231908" y="262832"/>
                    <a:pt x="257700" y="272559"/>
                  </a:cubicBezTo>
                  <a:cubicBezTo>
                    <a:pt x="264475" y="275072"/>
                    <a:pt x="269612" y="280427"/>
                    <a:pt x="271907" y="287203"/>
                  </a:cubicBezTo>
                  <a:cubicBezTo>
                    <a:pt x="274092" y="293760"/>
                    <a:pt x="273327" y="300973"/>
                    <a:pt x="269612" y="306874"/>
                  </a:cubicBezTo>
                  <a:close/>
                  <a:moveTo>
                    <a:pt x="338571" y="0"/>
                  </a:moveTo>
                  <a:lnTo>
                    <a:pt x="54428" y="0"/>
                  </a:lnTo>
                  <a:cubicBezTo>
                    <a:pt x="36396" y="0"/>
                    <a:pt x="21642" y="14754"/>
                    <a:pt x="21642" y="32786"/>
                  </a:cubicBezTo>
                  <a:lnTo>
                    <a:pt x="21642" y="263379"/>
                  </a:lnTo>
                  <a:cubicBezTo>
                    <a:pt x="21861" y="266329"/>
                    <a:pt x="24265" y="268515"/>
                    <a:pt x="27107" y="268515"/>
                  </a:cubicBezTo>
                  <a:lnTo>
                    <a:pt x="38035" y="268515"/>
                  </a:lnTo>
                  <a:cubicBezTo>
                    <a:pt x="40986" y="268515"/>
                    <a:pt x="43281" y="266329"/>
                    <a:pt x="43500" y="263379"/>
                  </a:cubicBezTo>
                  <a:lnTo>
                    <a:pt x="43500" y="32786"/>
                  </a:lnTo>
                  <a:cubicBezTo>
                    <a:pt x="43500" y="26775"/>
                    <a:pt x="48417" y="21857"/>
                    <a:pt x="54428" y="21857"/>
                  </a:cubicBezTo>
                  <a:lnTo>
                    <a:pt x="338571" y="21857"/>
                  </a:lnTo>
                  <a:cubicBezTo>
                    <a:pt x="344691" y="21857"/>
                    <a:pt x="349500" y="26775"/>
                    <a:pt x="349500" y="32786"/>
                  </a:cubicBezTo>
                  <a:lnTo>
                    <a:pt x="349500" y="393429"/>
                  </a:lnTo>
                  <a:cubicBezTo>
                    <a:pt x="349500" y="399439"/>
                    <a:pt x="344691" y="404357"/>
                    <a:pt x="338571" y="404357"/>
                  </a:cubicBezTo>
                  <a:lnTo>
                    <a:pt x="253328" y="404357"/>
                  </a:lnTo>
                  <a:cubicBezTo>
                    <a:pt x="250377" y="404576"/>
                    <a:pt x="248192" y="406871"/>
                    <a:pt x="248192" y="409821"/>
                  </a:cubicBezTo>
                  <a:lnTo>
                    <a:pt x="248192" y="420750"/>
                  </a:lnTo>
                  <a:cubicBezTo>
                    <a:pt x="248192" y="423701"/>
                    <a:pt x="250377" y="425996"/>
                    <a:pt x="253328" y="426214"/>
                  </a:cubicBezTo>
                  <a:lnTo>
                    <a:pt x="338571" y="426214"/>
                  </a:lnTo>
                  <a:cubicBezTo>
                    <a:pt x="356712" y="426214"/>
                    <a:pt x="371357" y="411461"/>
                    <a:pt x="371357" y="393429"/>
                  </a:cubicBezTo>
                  <a:lnTo>
                    <a:pt x="371357" y="32786"/>
                  </a:lnTo>
                  <a:cubicBezTo>
                    <a:pt x="371357" y="14754"/>
                    <a:pt x="356712" y="0"/>
                    <a:pt x="338571" y="0"/>
                  </a:cubicBezTo>
                  <a:close/>
                  <a:moveTo>
                    <a:pt x="317588" y="66774"/>
                  </a:moveTo>
                  <a:lnTo>
                    <a:pt x="317588" y="66774"/>
                  </a:lnTo>
                  <a:cubicBezTo>
                    <a:pt x="317588" y="66774"/>
                    <a:pt x="317697" y="66774"/>
                    <a:pt x="317807" y="66664"/>
                  </a:cubicBezTo>
                  <a:lnTo>
                    <a:pt x="317588" y="66664"/>
                  </a:lnTo>
                  <a:close/>
                  <a:moveTo>
                    <a:pt x="322506" y="229500"/>
                  </a:moveTo>
                  <a:lnTo>
                    <a:pt x="223712" y="229500"/>
                  </a:lnTo>
                  <a:cubicBezTo>
                    <a:pt x="220761" y="229719"/>
                    <a:pt x="218575" y="232014"/>
                    <a:pt x="218575" y="234964"/>
                  </a:cubicBezTo>
                  <a:lnTo>
                    <a:pt x="218575" y="245893"/>
                  </a:lnTo>
                  <a:cubicBezTo>
                    <a:pt x="218575" y="248844"/>
                    <a:pt x="220761" y="251139"/>
                    <a:pt x="223712" y="251357"/>
                  </a:cubicBezTo>
                  <a:lnTo>
                    <a:pt x="322506" y="251357"/>
                  </a:lnTo>
                  <a:cubicBezTo>
                    <a:pt x="325457" y="251139"/>
                    <a:pt x="327642" y="248844"/>
                    <a:pt x="327642" y="245893"/>
                  </a:cubicBezTo>
                  <a:lnTo>
                    <a:pt x="327642" y="234964"/>
                  </a:lnTo>
                  <a:cubicBezTo>
                    <a:pt x="327642" y="232014"/>
                    <a:pt x="325457" y="229719"/>
                    <a:pt x="322506" y="229500"/>
                  </a:cubicBezTo>
                  <a:close/>
                  <a:moveTo>
                    <a:pt x="322506" y="316929"/>
                  </a:moveTo>
                  <a:lnTo>
                    <a:pt x="289283" y="316929"/>
                  </a:lnTo>
                  <a:cubicBezTo>
                    <a:pt x="286332" y="317147"/>
                    <a:pt x="284147" y="319442"/>
                    <a:pt x="284147" y="322393"/>
                  </a:cubicBezTo>
                  <a:lnTo>
                    <a:pt x="284147" y="333321"/>
                  </a:lnTo>
                  <a:cubicBezTo>
                    <a:pt x="284147" y="336272"/>
                    <a:pt x="286332" y="338567"/>
                    <a:pt x="289283" y="338786"/>
                  </a:cubicBezTo>
                  <a:lnTo>
                    <a:pt x="322506" y="338786"/>
                  </a:lnTo>
                  <a:cubicBezTo>
                    <a:pt x="325457" y="338567"/>
                    <a:pt x="327642" y="336272"/>
                    <a:pt x="327642" y="333321"/>
                  </a:cubicBezTo>
                  <a:lnTo>
                    <a:pt x="327642" y="322393"/>
                  </a:lnTo>
                  <a:cubicBezTo>
                    <a:pt x="327642" y="319442"/>
                    <a:pt x="325457" y="317147"/>
                    <a:pt x="322506" y="316929"/>
                  </a:cubicBezTo>
                  <a:close/>
                  <a:moveTo>
                    <a:pt x="93115" y="229500"/>
                  </a:moveTo>
                  <a:lnTo>
                    <a:pt x="70602" y="229500"/>
                  </a:lnTo>
                  <a:cubicBezTo>
                    <a:pt x="67761" y="229609"/>
                    <a:pt x="65357" y="232014"/>
                    <a:pt x="65357" y="234964"/>
                  </a:cubicBezTo>
                  <a:lnTo>
                    <a:pt x="65357" y="245893"/>
                  </a:lnTo>
                  <a:cubicBezTo>
                    <a:pt x="65357" y="248844"/>
                    <a:pt x="67761" y="251248"/>
                    <a:pt x="70602" y="251357"/>
                  </a:cubicBezTo>
                  <a:lnTo>
                    <a:pt x="93115" y="251357"/>
                  </a:lnTo>
                  <a:cubicBezTo>
                    <a:pt x="95957" y="251248"/>
                    <a:pt x="98361" y="248844"/>
                    <a:pt x="98361" y="245893"/>
                  </a:cubicBezTo>
                  <a:lnTo>
                    <a:pt x="98361" y="234964"/>
                  </a:lnTo>
                  <a:cubicBezTo>
                    <a:pt x="98361" y="232014"/>
                    <a:pt x="95957" y="229609"/>
                    <a:pt x="93115" y="229500"/>
                  </a:cubicBezTo>
                  <a:close/>
                  <a:moveTo>
                    <a:pt x="322506" y="273214"/>
                  </a:moveTo>
                  <a:lnTo>
                    <a:pt x="300212" y="273214"/>
                  </a:lnTo>
                  <a:cubicBezTo>
                    <a:pt x="297261" y="273433"/>
                    <a:pt x="295075" y="275728"/>
                    <a:pt x="295075" y="278679"/>
                  </a:cubicBezTo>
                  <a:lnTo>
                    <a:pt x="295075" y="289607"/>
                  </a:lnTo>
                  <a:cubicBezTo>
                    <a:pt x="295075" y="292558"/>
                    <a:pt x="297261" y="294853"/>
                    <a:pt x="300212" y="295071"/>
                  </a:cubicBezTo>
                  <a:lnTo>
                    <a:pt x="322506" y="295071"/>
                  </a:lnTo>
                  <a:cubicBezTo>
                    <a:pt x="325457" y="294853"/>
                    <a:pt x="327642" y="292558"/>
                    <a:pt x="327642" y="289607"/>
                  </a:cubicBezTo>
                  <a:lnTo>
                    <a:pt x="327642" y="278679"/>
                  </a:lnTo>
                  <a:cubicBezTo>
                    <a:pt x="327642" y="275728"/>
                    <a:pt x="325457" y="273433"/>
                    <a:pt x="322506" y="273214"/>
                  </a:cubicBezTo>
                  <a:close/>
                  <a:moveTo>
                    <a:pt x="327642" y="54643"/>
                  </a:moveTo>
                  <a:lnTo>
                    <a:pt x="327642" y="196714"/>
                  </a:lnTo>
                  <a:cubicBezTo>
                    <a:pt x="327642" y="202725"/>
                    <a:pt x="322834" y="207643"/>
                    <a:pt x="316714" y="207643"/>
                  </a:cubicBezTo>
                  <a:lnTo>
                    <a:pt x="223712" y="207643"/>
                  </a:lnTo>
                  <a:cubicBezTo>
                    <a:pt x="220761" y="207424"/>
                    <a:pt x="218575" y="205129"/>
                    <a:pt x="218575" y="202179"/>
                  </a:cubicBezTo>
                  <a:lnTo>
                    <a:pt x="218575" y="191250"/>
                  </a:lnTo>
                  <a:cubicBezTo>
                    <a:pt x="218575" y="188299"/>
                    <a:pt x="220761" y="186004"/>
                    <a:pt x="223712" y="185786"/>
                  </a:cubicBezTo>
                  <a:lnTo>
                    <a:pt x="276825" y="185786"/>
                  </a:lnTo>
                  <a:lnTo>
                    <a:pt x="196500" y="138356"/>
                  </a:lnTo>
                  <a:lnTo>
                    <a:pt x="187101" y="143929"/>
                  </a:lnTo>
                  <a:cubicBezTo>
                    <a:pt x="187101" y="143929"/>
                    <a:pt x="186992" y="144039"/>
                    <a:pt x="186882" y="144039"/>
                  </a:cubicBezTo>
                  <a:cubicBezTo>
                    <a:pt x="184369" y="145459"/>
                    <a:pt x="181200" y="144476"/>
                    <a:pt x="179670" y="142071"/>
                  </a:cubicBezTo>
                  <a:lnTo>
                    <a:pt x="174096" y="132564"/>
                  </a:lnTo>
                  <a:cubicBezTo>
                    <a:pt x="172785" y="130378"/>
                    <a:pt x="173222" y="127427"/>
                    <a:pt x="175189" y="125788"/>
                  </a:cubicBezTo>
                  <a:lnTo>
                    <a:pt x="87214" y="73768"/>
                  </a:lnTo>
                  <a:lnTo>
                    <a:pt x="87214" y="185786"/>
                  </a:lnTo>
                  <a:lnTo>
                    <a:pt x="93115" y="185786"/>
                  </a:lnTo>
                  <a:cubicBezTo>
                    <a:pt x="95957" y="185895"/>
                    <a:pt x="98361" y="188299"/>
                    <a:pt x="98361" y="191250"/>
                  </a:cubicBezTo>
                  <a:lnTo>
                    <a:pt x="98361" y="202179"/>
                  </a:lnTo>
                  <a:cubicBezTo>
                    <a:pt x="98361" y="205129"/>
                    <a:pt x="95957" y="207534"/>
                    <a:pt x="93115" y="207643"/>
                  </a:cubicBezTo>
                  <a:lnTo>
                    <a:pt x="76285" y="207643"/>
                  </a:lnTo>
                  <a:cubicBezTo>
                    <a:pt x="70275" y="207643"/>
                    <a:pt x="65357" y="202725"/>
                    <a:pt x="65357" y="196714"/>
                  </a:cubicBezTo>
                  <a:lnTo>
                    <a:pt x="65357" y="54643"/>
                  </a:lnTo>
                  <a:cubicBezTo>
                    <a:pt x="65357" y="48632"/>
                    <a:pt x="70275" y="43714"/>
                    <a:pt x="76285" y="43714"/>
                  </a:cubicBezTo>
                  <a:lnTo>
                    <a:pt x="316714" y="43714"/>
                  </a:lnTo>
                  <a:cubicBezTo>
                    <a:pt x="322834" y="43714"/>
                    <a:pt x="327642" y="48632"/>
                    <a:pt x="327642" y="54643"/>
                  </a:cubicBezTo>
                  <a:close/>
                  <a:moveTo>
                    <a:pt x="196500" y="113001"/>
                  </a:moveTo>
                  <a:lnTo>
                    <a:pt x="276825" y="65571"/>
                  </a:lnTo>
                  <a:lnTo>
                    <a:pt x="116284" y="65571"/>
                  </a:lnTo>
                  <a:lnTo>
                    <a:pt x="196500" y="113001"/>
                  </a:lnTo>
                  <a:close/>
                  <a:moveTo>
                    <a:pt x="305785" y="73768"/>
                  </a:moveTo>
                  <a:lnTo>
                    <a:pt x="217920" y="125679"/>
                  </a:lnTo>
                  <a:lnTo>
                    <a:pt x="305785" y="177589"/>
                  </a:lnTo>
                  <a:lnTo>
                    <a:pt x="305785" y="73768"/>
                  </a:lnTo>
                  <a:close/>
                  <a:moveTo>
                    <a:pt x="317807" y="66664"/>
                  </a:moveTo>
                  <a:lnTo>
                    <a:pt x="317588" y="66664"/>
                  </a:lnTo>
                  <a:lnTo>
                    <a:pt x="317588" y="66883"/>
                  </a:lnTo>
                  <a:cubicBezTo>
                    <a:pt x="317588" y="66883"/>
                    <a:pt x="317697" y="66774"/>
                    <a:pt x="317807" y="66664"/>
                  </a:cubicBezTo>
                  <a:close/>
                  <a:moveTo>
                    <a:pt x="317588" y="66774"/>
                  </a:moveTo>
                  <a:lnTo>
                    <a:pt x="317588" y="66774"/>
                  </a:lnTo>
                  <a:cubicBezTo>
                    <a:pt x="317588" y="66774"/>
                    <a:pt x="317697" y="66774"/>
                    <a:pt x="317807" y="66664"/>
                  </a:cubicBezTo>
                  <a:lnTo>
                    <a:pt x="317588" y="66664"/>
                  </a:lnTo>
                  <a:close/>
                </a:path>
              </a:pathLst>
            </a:custGeom>
            <a:solidFill>
              <a:srgbClr val="0F2E66"/>
            </a:solidFill>
            <a:ln>
              <a:noFill/>
            </a:ln>
          </p:spPr>
          <p:txBody>
            <a:bodyPr anchorCtr="0" anchor="ctr" bIns="25800" lIns="51600" spcFirstLastPara="1" rIns="51600" wrap="square" tIns="25800">
              <a:noAutofit/>
            </a:bodyPr>
            <a:lstStyle/>
            <a:p>
              <a:pPr indent="0" lvl="0" marL="0" marR="0" rtl="0" algn="l">
                <a:spcBef>
                  <a:spcPts val="0"/>
                </a:spcBef>
                <a:spcAft>
                  <a:spcPts val="0"/>
                </a:spcAft>
                <a:buNone/>
              </a:pPr>
              <a:r>
                <a:t/>
              </a:r>
              <a:endParaRPr sz="1016">
                <a:solidFill>
                  <a:srgbClr val="0F2E66"/>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p92" title="Screenshot 2025-10-06 at 17.24.04.png"/>
          <p:cNvPicPr preferRelativeResize="0"/>
          <p:nvPr/>
        </p:nvPicPr>
        <p:blipFill>
          <a:blip r:embed="rId3">
            <a:alphaModFix/>
          </a:blip>
          <a:stretch>
            <a:fillRect/>
          </a:stretch>
        </p:blipFill>
        <p:spPr>
          <a:xfrm>
            <a:off x="3265932" y="152400"/>
            <a:ext cx="4385071" cy="4838700"/>
          </a:xfrm>
          <a:prstGeom prst="rect">
            <a:avLst/>
          </a:prstGeom>
          <a:noFill/>
          <a:ln>
            <a:noFill/>
          </a:ln>
        </p:spPr>
      </p:pic>
      <p:grpSp>
        <p:nvGrpSpPr>
          <p:cNvPr id="771" name="Google Shape;771;p92"/>
          <p:cNvGrpSpPr/>
          <p:nvPr/>
        </p:nvGrpSpPr>
        <p:grpSpPr>
          <a:xfrm>
            <a:off x="5" y="7"/>
            <a:ext cx="1158523" cy="1096711"/>
            <a:chOff x="1311825" y="1741100"/>
            <a:chExt cx="2052300" cy="1942800"/>
          </a:xfrm>
        </p:grpSpPr>
        <p:sp>
          <p:nvSpPr>
            <p:cNvPr id="772" name="Google Shape;772;p92"/>
            <p:cNvSpPr/>
            <p:nvPr/>
          </p:nvSpPr>
          <p:spPr>
            <a:xfrm>
              <a:off x="1311825" y="1741100"/>
              <a:ext cx="2052300" cy="1942800"/>
            </a:xfrm>
            <a:prstGeom prst="ellipse">
              <a:avLst/>
            </a:prstGeom>
            <a:gradFill>
              <a:gsLst>
                <a:gs pos="0">
                  <a:srgbClr val="FDE18C"/>
                </a:gs>
                <a:gs pos="10000">
                  <a:srgbClr val="FDE695"/>
                </a:gs>
                <a:gs pos="32000">
                  <a:srgbClr val="EEEEB7"/>
                </a:gs>
                <a:gs pos="57000">
                  <a:srgbClr val="CAE5CE"/>
                </a:gs>
                <a:gs pos="80000">
                  <a:srgbClr val="6FC9D3"/>
                </a:gs>
                <a:gs pos="100000">
                  <a:srgbClr val="3A92C1"/>
                </a:gs>
              </a:gsLst>
              <a:lin ang="16200038" scaled="0"/>
            </a:gradFill>
            <a:ln cap="flat" cmpd="sng" w="21500">
              <a:solidFill>
                <a:srgbClr val="0F2E66"/>
              </a:solidFill>
              <a:prstDash val="solid"/>
              <a:round/>
              <a:headEnd len="sm" w="sm" type="none"/>
              <a:tailEnd len="sm" w="sm" type="none"/>
            </a:ln>
          </p:spPr>
          <p:txBody>
            <a:bodyPr anchorCtr="0" anchor="ctr" bIns="25800" lIns="51600" spcFirstLastPara="1" rIns="51600" wrap="square" tIns="25800">
              <a:noAutofit/>
            </a:bodyPr>
            <a:lstStyle/>
            <a:p>
              <a:pPr indent="0" lvl="0" marL="0" marR="0" rtl="0" algn="ctr">
                <a:lnSpc>
                  <a:spcPct val="100000"/>
                </a:lnSpc>
                <a:spcBef>
                  <a:spcPts val="0"/>
                </a:spcBef>
                <a:spcAft>
                  <a:spcPts val="0"/>
                </a:spcAft>
                <a:buClr>
                  <a:srgbClr val="000000"/>
                </a:buClr>
                <a:buSzPts val="790"/>
                <a:buFont typeface="Arial"/>
                <a:buNone/>
              </a:pPr>
              <a:r>
                <a:t/>
              </a:r>
              <a:endParaRPr sz="790" u="none" cap="none" strike="noStrike">
                <a:solidFill>
                  <a:srgbClr val="FFFFFF"/>
                </a:solidFill>
                <a:latin typeface="Archivo"/>
                <a:ea typeface="Archivo"/>
                <a:cs typeface="Archivo"/>
                <a:sym typeface="Archivo"/>
              </a:endParaRPr>
            </a:p>
          </p:txBody>
        </p:sp>
        <p:sp>
          <p:nvSpPr>
            <p:cNvPr id="773" name="Google Shape;773;p92"/>
            <p:cNvSpPr txBox="1"/>
            <p:nvPr/>
          </p:nvSpPr>
          <p:spPr>
            <a:xfrm>
              <a:off x="1599405" y="2889347"/>
              <a:ext cx="1451100" cy="369300"/>
            </a:xfrm>
            <a:prstGeom prst="rect">
              <a:avLst/>
            </a:prstGeom>
            <a:noFill/>
            <a:ln>
              <a:noFill/>
            </a:ln>
          </p:spPr>
          <p:txBody>
            <a:bodyPr anchorCtr="0" anchor="ctr" bIns="25800" lIns="51600" spcFirstLastPara="1" rIns="51600" wrap="square" tIns="25800">
              <a:spAutoFit/>
            </a:bodyPr>
            <a:lstStyle/>
            <a:p>
              <a:pPr indent="0" lvl="0" marL="0" marR="0" rtl="0" algn="ctr">
                <a:lnSpc>
                  <a:spcPct val="100000"/>
                </a:lnSpc>
                <a:spcBef>
                  <a:spcPts val="0"/>
                </a:spcBef>
                <a:spcAft>
                  <a:spcPts val="0"/>
                </a:spcAft>
                <a:buClr>
                  <a:srgbClr val="0F2E66"/>
                </a:buClr>
                <a:buSzPts val="1355"/>
                <a:buFont typeface="Archivo"/>
                <a:buNone/>
              </a:pPr>
              <a:r>
                <a:rPr b="1" lang="en" sz="1016">
                  <a:solidFill>
                    <a:srgbClr val="0F2E66"/>
                  </a:solidFill>
                  <a:latin typeface="Archivo"/>
                  <a:ea typeface="Archivo"/>
                  <a:cs typeface="Archivo"/>
                  <a:sym typeface="Archivo"/>
                </a:rPr>
                <a:t>Demo</a:t>
              </a:r>
              <a:endParaRPr sz="451"/>
            </a:p>
          </p:txBody>
        </p:sp>
        <p:sp>
          <p:nvSpPr>
            <p:cNvPr id="774" name="Google Shape;774;p92"/>
            <p:cNvSpPr/>
            <p:nvPr/>
          </p:nvSpPr>
          <p:spPr>
            <a:xfrm>
              <a:off x="1923475" y="1991445"/>
              <a:ext cx="675868" cy="898027"/>
            </a:xfrm>
            <a:custGeom>
              <a:rect b="b" l="l" r="r" t="t"/>
              <a:pathLst>
                <a:path extrusionOk="0" h="480871" w="371356">
                  <a:moveTo>
                    <a:pt x="269612" y="306874"/>
                  </a:moveTo>
                  <a:cubicBezTo>
                    <a:pt x="259011" y="325562"/>
                    <a:pt x="248847" y="351681"/>
                    <a:pt x="238902" y="377036"/>
                  </a:cubicBezTo>
                  <a:cubicBezTo>
                    <a:pt x="229395" y="401625"/>
                    <a:pt x="219450" y="426979"/>
                    <a:pt x="208849" y="446104"/>
                  </a:cubicBezTo>
                  <a:cubicBezTo>
                    <a:pt x="198795" y="462169"/>
                    <a:pt x="182511" y="472770"/>
                    <a:pt x="160326" y="478344"/>
                  </a:cubicBezTo>
                  <a:cubicBezTo>
                    <a:pt x="157375" y="478999"/>
                    <a:pt x="154425" y="477251"/>
                    <a:pt x="153660" y="474300"/>
                  </a:cubicBezTo>
                  <a:lnTo>
                    <a:pt x="151037" y="463699"/>
                  </a:lnTo>
                  <a:cubicBezTo>
                    <a:pt x="150381" y="460749"/>
                    <a:pt x="152130" y="457798"/>
                    <a:pt x="155080" y="457142"/>
                  </a:cubicBezTo>
                  <a:cubicBezTo>
                    <a:pt x="171801" y="452989"/>
                    <a:pt x="183276" y="445667"/>
                    <a:pt x="190052" y="434957"/>
                  </a:cubicBezTo>
                  <a:cubicBezTo>
                    <a:pt x="199669" y="417690"/>
                    <a:pt x="209286" y="392991"/>
                    <a:pt x="218575" y="369058"/>
                  </a:cubicBezTo>
                  <a:cubicBezTo>
                    <a:pt x="228739" y="343048"/>
                    <a:pt x="239230" y="316054"/>
                    <a:pt x="250815" y="295727"/>
                  </a:cubicBezTo>
                  <a:cubicBezTo>
                    <a:pt x="251252" y="295071"/>
                    <a:pt x="251361" y="294744"/>
                    <a:pt x="251252" y="294197"/>
                  </a:cubicBezTo>
                  <a:cubicBezTo>
                    <a:pt x="251142" y="293869"/>
                    <a:pt x="250815" y="293323"/>
                    <a:pt x="250050" y="292995"/>
                  </a:cubicBezTo>
                  <a:cubicBezTo>
                    <a:pt x="232782" y="286438"/>
                    <a:pt x="215843" y="299552"/>
                    <a:pt x="195079" y="335289"/>
                  </a:cubicBezTo>
                  <a:cubicBezTo>
                    <a:pt x="192565" y="339660"/>
                    <a:pt x="187647" y="341736"/>
                    <a:pt x="182730" y="340425"/>
                  </a:cubicBezTo>
                  <a:cubicBezTo>
                    <a:pt x="178030" y="339114"/>
                    <a:pt x="174642" y="334851"/>
                    <a:pt x="174642" y="329824"/>
                  </a:cubicBezTo>
                  <a:lnTo>
                    <a:pt x="174642" y="185676"/>
                  </a:lnTo>
                  <a:cubicBezTo>
                    <a:pt x="174642" y="169502"/>
                    <a:pt x="161965" y="168300"/>
                    <a:pt x="158031" y="168300"/>
                  </a:cubicBezTo>
                  <a:cubicBezTo>
                    <a:pt x="155080" y="168300"/>
                    <a:pt x="150709" y="169174"/>
                    <a:pt x="147430" y="171906"/>
                  </a:cubicBezTo>
                  <a:cubicBezTo>
                    <a:pt x="143715" y="174857"/>
                    <a:pt x="141966" y="179338"/>
                    <a:pt x="141966" y="185676"/>
                  </a:cubicBezTo>
                  <a:lnTo>
                    <a:pt x="141966" y="288951"/>
                  </a:lnTo>
                  <a:cubicBezTo>
                    <a:pt x="141857" y="294744"/>
                    <a:pt x="137267" y="299552"/>
                    <a:pt x="131365" y="299771"/>
                  </a:cubicBezTo>
                  <a:cubicBezTo>
                    <a:pt x="130819" y="299880"/>
                    <a:pt x="69400" y="302394"/>
                    <a:pt x="42735" y="310809"/>
                  </a:cubicBezTo>
                  <a:cubicBezTo>
                    <a:pt x="35522" y="313104"/>
                    <a:pt x="30276" y="317584"/>
                    <a:pt x="26888" y="324251"/>
                  </a:cubicBezTo>
                  <a:cubicBezTo>
                    <a:pt x="20331" y="337146"/>
                    <a:pt x="16943" y="365670"/>
                    <a:pt x="37926" y="428291"/>
                  </a:cubicBezTo>
                  <a:lnTo>
                    <a:pt x="39347" y="432771"/>
                  </a:lnTo>
                  <a:cubicBezTo>
                    <a:pt x="44374" y="448290"/>
                    <a:pt x="47325" y="457798"/>
                    <a:pt x="67433" y="459000"/>
                  </a:cubicBezTo>
                  <a:cubicBezTo>
                    <a:pt x="70493" y="459219"/>
                    <a:pt x="72788" y="461841"/>
                    <a:pt x="72570" y="464792"/>
                  </a:cubicBezTo>
                  <a:lnTo>
                    <a:pt x="71914" y="475721"/>
                  </a:lnTo>
                  <a:cubicBezTo>
                    <a:pt x="71695" y="478781"/>
                    <a:pt x="69182" y="481076"/>
                    <a:pt x="66122" y="480857"/>
                  </a:cubicBezTo>
                  <a:cubicBezTo>
                    <a:pt x="31041" y="478671"/>
                    <a:pt x="23828" y="455940"/>
                    <a:pt x="18582" y="439438"/>
                  </a:cubicBezTo>
                  <a:lnTo>
                    <a:pt x="17162" y="435176"/>
                  </a:lnTo>
                  <a:cubicBezTo>
                    <a:pt x="-1854" y="378347"/>
                    <a:pt x="-5023" y="338786"/>
                    <a:pt x="7435" y="314306"/>
                  </a:cubicBezTo>
                  <a:cubicBezTo>
                    <a:pt x="13446" y="302284"/>
                    <a:pt x="23172" y="294088"/>
                    <a:pt x="36177" y="290044"/>
                  </a:cubicBezTo>
                  <a:cubicBezTo>
                    <a:pt x="58690" y="282831"/>
                    <a:pt x="100547" y="279662"/>
                    <a:pt x="120000" y="278460"/>
                  </a:cubicBezTo>
                  <a:lnTo>
                    <a:pt x="120000" y="185676"/>
                  </a:lnTo>
                  <a:cubicBezTo>
                    <a:pt x="120000" y="169284"/>
                    <a:pt x="127431" y="159885"/>
                    <a:pt x="133660" y="154858"/>
                  </a:cubicBezTo>
                  <a:cubicBezTo>
                    <a:pt x="140327" y="149503"/>
                    <a:pt x="149179" y="146443"/>
                    <a:pt x="158031" y="146443"/>
                  </a:cubicBezTo>
                  <a:cubicBezTo>
                    <a:pt x="176610" y="146443"/>
                    <a:pt x="196500" y="158683"/>
                    <a:pt x="196500" y="185676"/>
                  </a:cubicBezTo>
                  <a:lnTo>
                    <a:pt x="196500" y="294416"/>
                  </a:lnTo>
                  <a:cubicBezTo>
                    <a:pt x="211144" y="277367"/>
                    <a:pt x="231908" y="262832"/>
                    <a:pt x="257700" y="272559"/>
                  </a:cubicBezTo>
                  <a:cubicBezTo>
                    <a:pt x="264475" y="275072"/>
                    <a:pt x="269612" y="280427"/>
                    <a:pt x="271907" y="287203"/>
                  </a:cubicBezTo>
                  <a:cubicBezTo>
                    <a:pt x="274092" y="293760"/>
                    <a:pt x="273327" y="300973"/>
                    <a:pt x="269612" y="306874"/>
                  </a:cubicBezTo>
                  <a:close/>
                  <a:moveTo>
                    <a:pt x="338571" y="0"/>
                  </a:moveTo>
                  <a:lnTo>
                    <a:pt x="54428" y="0"/>
                  </a:lnTo>
                  <a:cubicBezTo>
                    <a:pt x="36396" y="0"/>
                    <a:pt x="21642" y="14754"/>
                    <a:pt x="21642" y="32786"/>
                  </a:cubicBezTo>
                  <a:lnTo>
                    <a:pt x="21642" y="263379"/>
                  </a:lnTo>
                  <a:cubicBezTo>
                    <a:pt x="21861" y="266329"/>
                    <a:pt x="24265" y="268515"/>
                    <a:pt x="27107" y="268515"/>
                  </a:cubicBezTo>
                  <a:lnTo>
                    <a:pt x="38035" y="268515"/>
                  </a:lnTo>
                  <a:cubicBezTo>
                    <a:pt x="40986" y="268515"/>
                    <a:pt x="43281" y="266329"/>
                    <a:pt x="43500" y="263379"/>
                  </a:cubicBezTo>
                  <a:lnTo>
                    <a:pt x="43500" y="32786"/>
                  </a:lnTo>
                  <a:cubicBezTo>
                    <a:pt x="43500" y="26775"/>
                    <a:pt x="48417" y="21857"/>
                    <a:pt x="54428" y="21857"/>
                  </a:cubicBezTo>
                  <a:lnTo>
                    <a:pt x="338571" y="21857"/>
                  </a:lnTo>
                  <a:cubicBezTo>
                    <a:pt x="344691" y="21857"/>
                    <a:pt x="349500" y="26775"/>
                    <a:pt x="349500" y="32786"/>
                  </a:cubicBezTo>
                  <a:lnTo>
                    <a:pt x="349500" y="393429"/>
                  </a:lnTo>
                  <a:cubicBezTo>
                    <a:pt x="349500" y="399439"/>
                    <a:pt x="344691" y="404357"/>
                    <a:pt x="338571" y="404357"/>
                  </a:cubicBezTo>
                  <a:lnTo>
                    <a:pt x="253328" y="404357"/>
                  </a:lnTo>
                  <a:cubicBezTo>
                    <a:pt x="250377" y="404576"/>
                    <a:pt x="248192" y="406871"/>
                    <a:pt x="248192" y="409821"/>
                  </a:cubicBezTo>
                  <a:lnTo>
                    <a:pt x="248192" y="420750"/>
                  </a:lnTo>
                  <a:cubicBezTo>
                    <a:pt x="248192" y="423701"/>
                    <a:pt x="250377" y="425996"/>
                    <a:pt x="253328" y="426214"/>
                  </a:cubicBezTo>
                  <a:lnTo>
                    <a:pt x="338571" y="426214"/>
                  </a:lnTo>
                  <a:cubicBezTo>
                    <a:pt x="356712" y="426214"/>
                    <a:pt x="371357" y="411461"/>
                    <a:pt x="371357" y="393429"/>
                  </a:cubicBezTo>
                  <a:lnTo>
                    <a:pt x="371357" y="32786"/>
                  </a:lnTo>
                  <a:cubicBezTo>
                    <a:pt x="371357" y="14754"/>
                    <a:pt x="356712" y="0"/>
                    <a:pt x="338571" y="0"/>
                  </a:cubicBezTo>
                  <a:close/>
                  <a:moveTo>
                    <a:pt x="317588" y="66774"/>
                  </a:moveTo>
                  <a:lnTo>
                    <a:pt x="317588" y="66774"/>
                  </a:lnTo>
                  <a:cubicBezTo>
                    <a:pt x="317588" y="66774"/>
                    <a:pt x="317697" y="66774"/>
                    <a:pt x="317807" y="66664"/>
                  </a:cubicBezTo>
                  <a:lnTo>
                    <a:pt x="317588" y="66664"/>
                  </a:lnTo>
                  <a:close/>
                  <a:moveTo>
                    <a:pt x="322506" y="229500"/>
                  </a:moveTo>
                  <a:lnTo>
                    <a:pt x="223712" y="229500"/>
                  </a:lnTo>
                  <a:cubicBezTo>
                    <a:pt x="220761" y="229719"/>
                    <a:pt x="218575" y="232014"/>
                    <a:pt x="218575" y="234964"/>
                  </a:cubicBezTo>
                  <a:lnTo>
                    <a:pt x="218575" y="245893"/>
                  </a:lnTo>
                  <a:cubicBezTo>
                    <a:pt x="218575" y="248844"/>
                    <a:pt x="220761" y="251139"/>
                    <a:pt x="223712" y="251357"/>
                  </a:cubicBezTo>
                  <a:lnTo>
                    <a:pt x="322506" y="251357"/>
                  </a:lnTo>
                  <a:cubicBezTo>
                    <a:pt x="325457" y="251139"/>
                    <a:pt x="327642" y="248844"/>
                    <a:pt x="327642" y="245893"/>
                  </a:cubicBezTo>
                  <a:lnTo>
                    <a:pt x="327642" y="234964"/>
                  </a:lnTo>
                  <a:cubicBezTo>
                    <a:pt x="327642" y="232014"/>
                    <a:pt x="325457" y="229719"/>
                    <a:pt x="322506" y="229500"/>
                  </a:cubicBezTo>
                  <a:close/>
                  <a:moveTo>
                    <a:pt x="322506" y="316929"/>
                  </a:moveTo>
                  <a:lnTo>
                    <a:pt x="289283" y="316929"/>
                  </a:lnTo>
                  <a:cubicBezTo>
                    <a:pt x="286332" y="317147"/>
                    <a:pt x="284147" y="319442"/>
                    <a:pt x="284147" y="322393"/>
                  </a:cubicBezTo>
                  <a:lnTo>
                    <a:pt x="284147" y="333321"/>
                  </a:lnTo>
                  <a:cubicBezTo>
                    <a:pt x="284147" y="336272"/>
                    <a:pt x="286332" y="338567"/>
                    <a:pt x="289283" y="338786"/>
                  </a:cubicBezTo>
                  <a:lnTo>
                    <a:pt x="322506" y="338786"/>
                  </a:lnTo>
                  <a:cubicBezTo>
                    <a:pt x="325457" y="338567"/>
                    <a:pt x="327642" y="336272"/>
                    <a:pt x="327642" y="333321"/>
                  </a:cubicBezTo>
                  <a:lnTo>
                    <a:pt x="327642" y="322393"/>
                  </a:lnTo>
                  <a:cubicBezTo>
                    <a:pt x="327642" y="319442"/>
                    <a:pt x="325457" y="317147"/>
                    <a:pt x="322506" y="316929"/>
                  </a:cubicBezTo>
                  <a:close/>
                  <a:moveTo>
                    <a:pt x="93115" y="229500"/>
                  </a:moveTo>
                  <a:lnTo>
                    <a:pt x="70602" y="229500"/>
                  </a:lnTo>
                  <a:cubicBezTo>
                    <a:pt x="67761" y="229609"/>
                    <a:pt x="65357" y="232014"/>
                    <a:pt x="65357" y="234964"/>
                  </a:cubicBezTo>
                  <a:lnTo>
                    <a:pt x="65357" y="245893"/>
                  </a:lnTo>
                  <a:cubicBezTo>
                    <a:pt x="65357" y="248844"/>
                    <a:pt x="67761" y="251248"/>
                    <a:pt x="70602" y="251357"/>
                  </a:cubicBezTo>
                  <a:lnTo>
                    <a:pt x="93115" y="251357"/>
                  </a:lnTo>
                  <a:cubicBezTo>
                    <a:pt x="95957" y="251248"/>
                    <a:pt x="98361" y="248844"/>
                    <a:pt x="98361" y="245893"/>
                  </a:cubicBezTo>
                  <a:lnTo>
                    <a:pt x="98361" y="234964"/>
                  </a:lnTo>
                  <a:cubicBezTo>
                    <a:pt x="98361" y="232014"/>
                    <a:pt x="95957" y="229609"/>
                    <a:pt x="93115" y="229500"/>
                  </a:cubicBezTo>
                  <a:close/>
                  <a:moveTo>
                    <a:pt x="322506" y="273214"/>
                  </a:moveTo>
                  <a:lnTo>
                    <a:pt x="300212" y="273214"/>
                  </a:lnTo>
                  <a:cubicBezTo>
                    <a:pt x="297261" y="273433"/>
                    <a:pt x="295075" y="275728"/>
                    <a:pt x="295075" y="278679"/>
                  </a:cubicBezTo>
                  <a:lnTo>
                    <a:pt x="295075" y="289607"/>
                  </a:lnTo>
                  <a:cubicBezTo>
                    <a:pt x="295075" y="292558"/>
                    <a:pt x="297261" y="294853"/>
                    <a:pt x="300212" y="295071"/>
                  </a:cubicBezTo>
                  <a:lnTo>
                    <a:pt x="322506" y="295071"/>
                  </a:lnTo>
                  <a:cubicBezTo>
                    <a:pt x="325457" y="294853"/>
                    <a:pt x="327642" y="292558"/>
                    <a:pt x="327642" y="289607"/>
                  </a:cubicBezTo>
                  <a:lnTo>
                    <a:pt x="327642" y="278679"/>
                  </a:lnTo>
                  <a:cubicBezTo>
                    <a:pt x="327642" y="275728"/>
                    <a:pt x="325457" y="273433"/>
                    <a:pt x="322506" y="273214"/>
                  </a:cubicBezTo>
                  <a:close/>
                  <a:moveTo>
                    <a:pt x="327642" y="54643"/>
                  </a:moveTo>
                  <a:lnTo>
                    <a:pt x="327642" y="196714"/>
                  </a:lnTo>
                  <a:cubicBezTo>
                    <a:pt x="327642" y="202725"/>
                    <a:pt x="322834" y="207643"/>
                    <a:pt x="316714" y="207643"/>
                  </a:cubicBezTo>
                  <a:lnTo>
                    <a:pt x="223712" y="207643"/>
                  </a:lnTo>
                  <a:cubicBezTo>
                    <a:pt x="220761" y="207424"/>
                    <a:pt x="218575" y="205129"/>
                    <a:pt x="218575" y="202179"/>
                  </a:cubicBezTo>
                  <a:lnTo>
                    <a:pt x="218575" y="191250"/>
                  </a:lnTo>
                  <a:cubicBezTo>
                    <a:pt x="218575" y="188299"/>
                    <a:pt x="220761" y="186004"/>
                    <a:pt x="223712" y="185786"/>
                  </a:cubicBezTo>
                  <a:lnTo>
                    <a:pt x="276825" y="185786"/>
                  </a:lnTo>
                  <a:lnTo>
                    <a:pt x="196500" y="138356"/>
                  </a:lnTo>
                  <a:lnTo>
                    <a:pt x="187101" y="143929"/>
                  </a:lnTo>
                  <a:cubicBezTo>
                    <a:pt x="187101" y="143929"/>
                    <a:pt x="186992" y="144039"/>
                    <a:pt x="186882" y="144039"/>
                  </a:cubicBezTo>
                  <a:cubicBezTo>
                    <a:pt x="184369" y="145459"/>
                    <a:pt x="181200" y="144476"/>
                    <a:pt x="179670" y="142071"/>
                  </a:cubicBezTo>
                  <a:lnTo>
                    <a:pt x="174096" y="132564"/>
                  </a:lnTo>
                  <a:cubicBezTo>
                    <a:pt x="172785" y="130378"/>
                    <a:pt x="173222" y="127427"/>
                    <a:pt x="175189" y="125788"/>
                  </a:cubicBezTo>
                  <a:lnTo>
                    <a:pt x="87214" y="73768"/>
                  </a:lnTo>
                  <a:lnTo>
                    <a:pt x="87214" y="185786"/>
                  </a:lnTo>
                  <a:lnTo>
                    <a:pt x="93115" y="185786"/>
                  </a:lnTo>
                  <a:cubicBezTo>
                    <a:pt x="95957" y="185895"/>
                    <a:pt x="98361" y="188299"/>
                    <a:pt x="98361" y="191250"/>
                  </a:cubicBezTo>
                  <a:lnTo>
                    <a:pt x="98361" y="202179"/>
                  </a:lnTo>
                  <a:cubicBezTo>
                    <a:pt x="98361" y="205129"/>
                    <a:pt x="95957" y="207534"/>
                    <a:pt x="93115" y="207643"/>
                  </a:cubicBezTo>
                  <a:lnTo>
                    <a:pt x="76285" y="207643"/>
                  </a:lnTo>
                  <a:cubicBezTo>
                    <a:pt x="70275" y="207643"/>
                    <a:pt x="65357" y="202725"/>
                    <a:pt x="65357" y="196714"/>
                  </a:cubicBezTo>
                  <a:lnTo>
                    <a:pt x="65357" y="54643"/>
                  </a:lnTo>
                  <a:cubicBezTo>
                    <a:pt x="65357" y="48632"/>
                    <a:pt x="70275" y="43714"/>
                    <a:pt x="76285" y="43714"/>
                  </a:cubicBezTo>
                  <a:lnTo>
                    <a:pt x="316714" y="43714"/>
                  </a:lnTo>
                  <a:cubicBezTo>
                    <a:pt x="322834" y="43714"/>
                    <a:pt x="327642" y="48632"/>
                    <a:pt x="327642" y="54643"/>
                  </a:cubicBezTo>
                  <a:close/>
                  <a:moveTo>
                    <a:pt x="196500" y="113001"/>
                  </a:moveTo>
                  <a:lnTo>
                    <a:pt x="276825" y="65571"/>
                  </a:lnTo>
                  <a:lnTo>
                    <a:pt x="116284" y="65571"/>
                  </a:lnTo>
                  <a:lnTo>
                    <a:pt x="196500" y="113001"/>
                  </a:lnTo>
                  <a:close/>
                  <a:moveTo>
                    <a:pt x="305785" y="73768"/>
                  </a:moveTo>
                  <a:lnTo>
                    <a:pt x="217920" y="125679"/>
                  </a:lnTo>
                  <a:lnTo>
                    <a:pt x="305785" y="177589"/>
                  </a:lnTo>
                  <a:lnTo>
                    <a:pt x="305785" y="73768"/>
                  </a:lnTo>
                  <a:close/>
                  <a:moveTo>
                    <a:pt x="317807" y="66664"/>
                  </a:moveTo>
                  <a:lnTo>
                    <a:pt x="317588" y="66664"/>
                  </a:lnTo>
                  <a:lnTo>
                    <a:pt x="317588" y="66883"/>
                  </a:lnTo>
                  <a:cubicBezTo>
                    <a:pt x="317588" y="66883"/>
                    <a:pt x="317697" y="66774"/>
                    <a:pt x="317807" y="66664"/>
                  </a:cubicBezTo>
                  <a:close/>
                  <a:moveTo>
                    <a:pt x="317588" y="66774"/>
                  </a:moveTo>
                  <a:lnTo>
                    <a:pt x="317588" y="66774"/>
                  </a:lnTo>
                  <a:cubicBezTo>
                    <a:pt x="317588" y="66774"/>
                    <a:pt x="317697" y="66774"/>
                    <a:pt x="317807" y="66664"/>
                  </a:cubicBezTo>
                  <a:lnTo>
                    <a:pt x="317588" y="66664"/>
                  </a:lnTo>
                  <a:close/>
                </a:path>
              </a:pathLst>
            </a:custGeom>
            <a:solidFill>
              <a:srgbClr val="0F2E66"/>
            </a:solidFill>
            <a:ln>
              <a:noFill/>
            </a:ln>
          </p:spPr>
          <p:txBody>
            <a:bodyPr anchorCtr="0" anchor="ctr" bIns="25800" lIns="51600" spcFirstLastPara="1" rIns="51600" wrap="square" tIns="25800">
              <a:noAutofit/>
            </a:bodyPr>
            <a:lstStyle/>
            <a:p>
              <a:pPr indent="0" lvl="0" marL="0" marR="0" rtl="0" algn="l">
                <a:spcBef>
                  <a:spcPts val="0"/>
                </a:spcBef>
                <a:spcAft>
                  <a:spcPts val="0"/>
                </a:spcAft>
                <a:buNone/>
              </a:pPr>
              <a:r>
                <a:t/>
              </a:r>
              <a:endParaRPr sz="1016">
                <a:solidFill>
                  <a:srgbClr val="0F2E66"/>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93" title="assets.png"/>
          <p:cNvPicPr preferRelativeResize="0"/>
          <p:nvPr>
            <p:ph idx="2" type="pic"/>
          </p:nvPr>
        </p:nvPicPr>
        <p:blipFill rotWithShape="1">
          <a:blip r:embed="rId3">
            <a:alphaModFix/>
          </a:blip>
          <a:srcRect b="15676" l="0" r="0" t="3723"/>
          <a:stretch/>
        </p:blipFill>
        <p:spPr>
          <a:xfrm>
            <a:off x="5309242" y="-86450"/>
            <a:ext cx="3834758" cy="5143500"/>
          </a:xfrm>
          <a:prstGeom prst="rect">
            <a:avLst/>
          </a:prstGeom>
          <a:solidFill>
            <a:srgbClr val="7D8B99"/>
          </a:solidFill>
          <a:ln>
            <a:noFill/>
          </a:ln>
        </p:spPr>
      </p:pic>
      <p:sp>
        <p:nvSpPr>
          <p:cNvPr id="781" name="Google Shape;781;p93"/>
          <p:cNvSpPr txBox="1"/>
          <p:nvPr/>
        </p:nvSpPr>
        <p:spPr>
          <a:xfrm>
            <a:off x="457323" y="3195194"/>
            <a:ext cx="37818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We want to protect assets. </a:t>
            </a:r>
            <a:endParaRPr sz="1200">
              <a:solidFill>
                <a:schemeClr val="dk1"/>
              </a:solidFill>
              <a:latin typeface="Archivo"/>
              <a:ea typeface="Archivo"/>
              <a:cs typeface="Archivo"/>
              <a:sym typeface="Archivo"/>
            </a:endParaRPr>
          </a:p>
          <a:p>
            <a:pPr indent="0" lvl="0" marL="0" marR="0" rtl="0" algn="l">
              <a:spcBef>
                <a:spcPts val="0"/>
              </a:spcBef>
              <a:spcAft>
                <a:spcPts val="0"/>
              </a:spcAft>
              <a:buNone/>
            </a:pPr>
            <a:r>
              <a:t/>
            </a:r>
            <a:endParaRPr sz="1200">
              <a:solidFill>
                <a:schemeClr val="dk1"/>
              </a:solidFill>
              <a:latin typeface="Archivo"/>
              <a:ea typeface="Archivo"/>
              <a:cs typeface="Archivo"/>
              <a:sym typeface="Archivo"/>
            </a:endParaRPr>
          </a:p>
          <a:p>
            <a:pPr indent="0" lvl="0" marL="0" marR="0" rtl="0" algn="l">
              <a:spcBef>
                <a:spcPts val="0"/>
              </a:spcBef>
              <a:spcAft>
                <a:spcPts val="0"/>
              </a:spcAft>
              <a:buNone/>
            </a:pPr>
            <a:r>
              <a:rPr lang="en" sz="1200">
                <a:solidFill>
                  <a:schemeClr val="dk1"/>
                </a:solidFill>
                <a:latin typeface="Archivo"/>
                <a:ea typeface="Archivo"/>
                <a:cs typeface="Archivo"/>
                <a:sym typeface="Archivo"/>
              </a:rPr>
              <a:t>This could mean encrypting and storing data securely so sensitive information cannot be exfiltrated from your system.</a:t>
            </a:r>
            <a:endParaRPr sz="1200">
              <a:solidFill>
                <a:schemeClr val="dk1"/>
              </a:solidFill>
              <a:latin typeface="Archivo"/>
              <a:ea typeface="Archivo"/>
              <a:cs typeface="Archivo"/>
              <a:sym typeface="Archivo"/>
            </a:endParaRPr>
          </a:p>
          <a:p>
            <a:pPr indent="0" lvl="0" marL="0" marR="0" rtl="0" algn="l">
              <a:spcBef>
                <a:spcPts val="0"/>
              </a:spcBef>
              <a:spcAft>
                <a:spcPts val="0"/>
              </a:spcAft>
              <a:buNone/>
            </a:pPr>
            <a:r>
              <a:t/>
            </a:r>
            <a:endParaRPr sz="1200">
              <a:solidFill>
                <a:schemeClr val="dk1"/>
              </a:solidFill>
              <a:latin typeface="Archivo"/>
              <a:ea typeface="Archivo"/>
              <a:cs typeface="Archivo"/>
              <a:sym typeface="Archivo"/>
            </a:endParaRPr>
          </a:p>
          <a:p>
            <a:pPr indent="0" lvl="0" marL="0" marR="0" rtl="0" algn="l">
              <a:spcBef>
                <a:spcPts val="0"/>
              </a:spcBef>
              <a:spcAft>
                <a:spcPts val="0"/>
              </a:spcAft>
              <a:buNone/>
            </a:pPr>
            <a:r>
              <a:rPr lang="en" sz="1200">
                <a:solidFill>
                  <a:schemeClr val="dk1"/>
                </a:solidFill>
                <a:latin typeface="Archivo"/>
                <a:ea typeface="Archivo"/>
                <a:cs typeface="Archivo"/>
                <a:sym typeface="Archivo"/>
              </a:rPr>
              <a:t>Or handling network load gracefully to prevent disruptive DoS attacks.</a:t>
            </a:r>
            <a:endParaRPr sz="1200">
              <a:solidFill>
                <a:schemeClr val="dk1"/>
              </a:solidFill>
              <a:latin typeface="Archivo"/>
              <a:ea typeface="Archivo"/>
              <a:cs typeface="Archivo"/>
              <a:sym typeface="Archivo"/>
            </a:endParaRPr>
          </a:p>
        </p:txBody>
      </p:sp>
      <p:sp>
        <p:nvSpPr>
          <p:cNvPr id="782" name="Google Shape;782;p93"/>
          <p:cNvSpPr txBox="1"/>
          <p:nvPr/>
        </p:nvSpPr>
        <p:spPr>
          <a:xfrm>
            <a:off x="457323" y="2964738"/>
            <a:ext cx="3781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Assets equate to damage</a:t>
            </a:r>
            <a:endParaRPr/>
          </a:p>
        </p:txBody>
      </p:sp>
      <p:sp>
        <p:nvSpPr>
          <p:cNvPr id="783" name="Google Shape;783;p93"/>
          <p:cNvSpPr txBox="1"/>
          <p:nvPr/>
        </p:nvSpPr>
        <p:spPr>
          <a:xfrm>
            <a:off x="452078" y="1740688"/>
            <a:ext cx="37923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Assets are something that attackers are interested in.</a:t>
            </a:r>
            <a:endParaRPr sz="1200">
              <a:solidFill>
                <a:schemeClr val="dk1"/>
              </a:solidFill>
              <a:latin typeface="Archivo"/>
              <a:ea typeface="Archivo"/>
              <a:cs typeface="Archivo"/>
              <a:sym typeface="Archivo"/>
            </a:endParaRPr>
          </a:p>
          <a:p>
            <a:pPr indent="0" lvl="0" marL="0" marR="0" rtl="0" algn="l">
              <a:spcBef>
                <a:spcPts val="0"/>
              </a:spcBef>
              <a:spcAft>
                <a:spcPts val="0"/>
              </a:spcAft>
              <a:buNone/>
            </a:pPr>
            <a:r>
              <a:t/>
            </a:r>
            <a:endParaRPr sz="1200">
              <a:solidFill>
                <a:schemeClr val="dk1"/>
              </a:solidFill>
              <a:latin typeface="Archivo"/>
              <a:ea typeface="Archivo"/>
              <a:cs typeface="Archivo"/>
              <a:sym typeface="Archivo"/>
            </a:endParaRPr>
          </a:p>
          <a:p>
            <a:pPr indent="0" lvl="0" marL="0" marR="0" rtl="0" algn="l">
              <a:spcBef>
                <a:spcPts val="0"/>
              </a:spcBef>
              <a:spcAft>
                <a:spcPts val="0"/>
              </a:spcAft>
              <a:buNone/>
            </a:pPr>
            <a:r>
              <a:rPr lang="en" sz="1200">
                <a:solidFill>
                  <a:schemeClr val="dk1"/>
                </a:solidFill>
                <a:latin typeface="Archivo"/>
                <a:ea typeface="Archivo"/>
                <a:cs typeface="Archivo"/>
                <a:sym typeface="Archivo"/>
              </a:rPr>
              <a:t>Assets can be both physical assets and abstract assets. For example, a list of clients and their personal information. An abstract asset might be the reputation of an organization.</a:t>
            </a:r>
            <a:endParaRPr sz="1200">
              <a:solidFill>
                <a:schemeClr val="dk1"/>
              </a:solidFill>
              <a:latin typeface="Archivo"/>
              <a:ea typeface="Archivo"/>
              <a:cs typeface="Archivo"/>
              <a:sym typeface="Archivo"/>
            </a:endParaRPr>
          </a:p>
        </p:txBody>
      </p:sp>
      <p:sp>
        <p:nvSpPr>
          <p:cNvPr id="784" name="Google Shape;784;p93"/>
          <p:cNvSpPr txBox="1"/>
          <p:nvPr/>
        </p:nvSpPr>
        <p:spPr>
          <a:xfrm>
            <a:off x="446703" y="1481413"/>
            <a:ext cx="4125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What is an Asset</a:t>
            </a:r>
            <a:endParaRPr b="1">
              <a:solidFill>
                <a:schemeClr val="dk1"/>
              </a:solidFill>
              <a:latin typeface="Archivo"/>
              <a:ea typeface="Archivo"/>
              <a:cs typeface="Archivo"/>
              <a:sym typeface="Archivo"/>
            </a:endParaRPr>
          </a:p>
        </p:txBody>
      </p:sp>
      <p:sp>
        <p:nvSpPr>
          <p:cNvPr id="785" name="Google Shape;785;p93"/>
          <p:cNvSpPr txBox="1"/>
          <p:nvPr>
            <p:ph type="title"/>
          </p:nvPr>
        </p:nvSpPr>
        <p:spPr>
          <a:xfrm>
            <a:off x="457200" y="374904"/>
            <a:ext cx="41880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Security Focus:</a:t>
            </a:r>
            <a:r>
              <a:rPr b="1" lang="en">
                <a:solidFill>
                  <a:schemeClr val="dk1"/>
                </a:solidFill>
                <a:latin typeface="Archivo"/>
                <a:ea typeface="Archivo"/>
                <a:cs typeface="Archivo"/>
                <a:sym typeface="Archivo"/>
              </a:rPr>
              <a:t> </a:t>
            </a:r>
            <a:r>
              <a:rPr lang="en">
                <a:solidFill>
                  <a:schemeClr val="accent1"/>
                </a:solidFill>
              </a:rPr>
              <a:t>Assets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94" title="trustboundaries.png"/>
          <p:cNvPicPr preferRelativeResize="0"/>
          <p:nvPr>
            <p:ph idx="2" type="pic"/>
          </p:nvPr>
        </p:nvPicPr>
        <p:blipFill rotWithShape="1">
          <a:blip r:embed="rId3">
            <a:alphaModFix/>
          </a:blip>
          <a:srcRect b="979" l="2803" r="2803" t="-980"/>
          <a:stretch/>
        </p:blipFill>
        <p:spPr>
          <a:xfrm>
            <a:off x="5309242" y="-86450"/>
            <a:ext cx="3834758" cy="5143500"/>
          </a:xfrm>
          <a:prstGeom prst="rect">
            <a:avLst/>
          </a:prstGeom>
          <a:solidFill>
            <a:srgbClr val="7D8B99"/>
          </a:solidFill>
          <a:ln>
            <a:noFill/>
          </a:ln>
        </p:spPr>
      </p:pic>
      <p:sp>
        <p:nvSpPr>
          <p:cNvPr id="792" name="Google Shape;792;p94"/>
          <p:cNvSpPr txBox="1"/>
          <p:nvPr/>
        </p:nvSpPr>
        <p:spPr>
          <a:xfrm>
            <a:off x="457323" y="3195194"/>
            <a:ext cx="37818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Trust boundaries highlight points where an attacker could potentially gain access to sensitive information or disrupt operations.</a:t>
            </a:r>
            <a:endParaRPr sz="1200">
              <a:solidFill>
                <a:schemeClr val="dk1"/>
              </a:solidFill>
              <a:latin typeface="Archivo"/>
              <a:ea typeface="Archivo"/>
              <a:cs typeface="Archivo"/>
              <a:sym typeface="Archivo"/>
            </a:endParaRPr>
          </a:p>
          <a:p>
            <a:pPr indent="0" lvl="0" marL="0" marR="0" rtl="0" algn="l">
              <a:spcBef>
                <a:spcPts val="0"/>
              </a:spcBef>
              <a:spcAft>
                <a:spcPts val="0"/>
              </a:spcAft>
              <a:buNone/>
            </a:pPr>
            <a:r>
              <a:t/>
            </a:r>
            <a:endParaRPr sz="1200">
              <a:solidFill>
                <a:schemeClr val="dk1"/>
              </a:solidFill>
              <a:latin typeface="Archivo"/>
              <a:ea typeface="Archivo"/>
              <a:cs typeface="Archivo"/>
              <a:sym typeface="Archivo"/>
            </a:endParaRPr>
          </a:p>
          <a:p>
            <a:pPr indent="0" lvl="0" marL="0" marR="0" rtl="0" algn="l">
              <a:spcBef>
                <a:spcPts val="0"/>
              </a:spcBef>
              <a:spcAft>
                <a:spcPts val="0"/>
              </a:spcAft>
              <a:buNone/>
            </a:pPr>
            <a:r>
              <a:rPr lang="en" sz="1200">
                <a:solidFill>
                  <a:schemeClr val="dk1"/>
                </a:solidFill>
                <a:latin typeface="Archivo"/>
                <a:ea typeface="Archivo"/>
                <a:cs typeface="Archivo"/>
                <a:sym typeface="Archivo"/>
              </a:rPr>
              <a:t>By understanding which components are in trusted or untrusted zones, we can prioritize which security controls are most important and</a:t>
            </a:r>
            <a:r>
              <a:rPr lang="en" sz="1200">
                <a:solidFill>
                  <a:schemeClr val="dk1"/>
                </a:solidFill>
                <a:latin typeface="Archivo"/>
                <a:ea typeface="Archivo"/>
                <a:cs typeface="Archivo"/>
                <a:sym typeface="Archivo"/>
              </a:rPr>
              <a:t> </a:t>
            </a:r>
            <a:r>
              <a:rPr lang="en" sz="1200">
                <a:solidFill>
                  <a:schemeClr val="dk1"/>
                </a:solidFill>
                <a:latin typeface="Archivo"/>
                <a:ea typeface="Archivo"/>
                <a:cs typeface="Archivo"/>
                <a:sym typeface="Archivo"/>
              </a:rPr>
              <a:t>inform the design of defenses</a:t>
            </a:r>
            <a:endParaRPr sz="1200">
              <a:solidFill>
                <a:schemeClr val="dk1"/>
              </a:solidFill>
              <a:latin typeface="Archivo"/>
              <a:ea typeface="Archivo"/>
              <a:cs typeface="Archivo"/>
              <a:sym typeface="Archivo"/>
            </a:endParaRPr>
          </a:p>
        </p:txBody>
      </p:sp>
      <p:sp>
        <p:nvSpPr>
          <p:cNvPr id="793" name="Google Shape;793;p94"/>
          <p:cNvSpPr txBox="1"/>
          <p:nvPr/>
        </p:nvSpPr>
        <p:spPr>
          <a:xfrm>
            <a:off x="457323" y="2964738"/>
            <a:ext cx="3781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Identification and prioritization</a:t>
            </a:r>
            <a:endParaRPr/>
          </a:p>
        </p:txBody>
      </p:sp>
      <p:sp>
        <p:nvSpPr>
          <p:cNvPr id="794" name="Google Shape;794;p94"/>
          <p:cNvSpPr txBox="1"/>
          <p:nvPr/>
        </p:nvSpPr>
        <p:spPr>
          <a:xfrm>
            <a:off x="452078" y="1740688"/>
            <a:ext cx="37923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A trust / threat boundary is a conceptual or physical line that separates different levels of trust within a system. </a:t>
            </a:r>
            <a:endParaRPr sz="1200">
              <a:solidFill>
                <a:schemeClr val="dk1"/>
              </a:solidFill>
              <a:latin typeface="Archivo"/>
              <a:ea typeface="Archivo"/>
              <a:cs typeface="Archivo"/>
              <a:sym typeface="Archivo"/>
            </a:endParaRPr>
          </a:p>
          <a:p>
            <a:pPr indent="0" lvl="0" marL="0" marR="0" rtl="0" algn="l">
              <a:spcBef>
                <a:spcPts val="0"/>
              </a:spcBef>
              <a:spcAft>
                <a:spcPts val="0"/>
              </a:spcAft>
              <a:buNone/>
            </a:pPr>
            <a:r>
              <a:t/>
            </a:r>
            <a:endParaRPr sz="1200">
              <a:solidFill>
                <a:schemeClr val="dk1"/>
              </a:solidFill>
              <a:latin typeface="Archivo"/>
              <a:ea typeface="Archivo"/>
              <a:cs typeface="Archivo"/>
              <a:sym typeface="Archivo"/>
            </a:endParaRPr>
          </a:p>
          <a:p>
            <a:pPr indent="0" lvl="0" marL="0" marR="0" rtl="0" algn="l">
              <a:spcBef>
                <a:spcPts val="0"/>
              </a:spcBef>
              <a:spcAft>
                <a:spcPts val="0"/>
              </a:spcAft>
              <a:buNone/>
            </a:pPr>
            <a:r>
              <a:rPr lang="en" sz="1200">
                <a:solidFill>
                  <a:schemeClr val="dk1"/>
                </a:solidFill>
                <a:latin typeface="Archivo"/>
                <a:ea typeface="Archivo"/>
                <a:cs typeface="Archivo"/>
                <a:sym typeface="Archivo"/>
              </a:rPr>
              <a:t>When data or a connection crosses this boundary, it may need stricter validation or authentication.</a:t>
            </a:r>
            <a:endParaRPr sz="1200">
              <a:solidFill>
                <a:schemeClr val="dk1"/>
              </a:solidFill>
              <a:latin typeface="Archivo"/>
              <a:ea typeface="Archivo"/>
              <a:cs typeface="Archivo"/>
              <a:sym typeface="Archivo"/>
            </a:endParaRPr>
          </a:p>
        </p:txBody>
      </p:sp>
      <p:sp>
        <p:nvSpPr>
          <p:cNvPr id="795" name="Google Shape;795;p94"/>
          <p:cNvSpPr txBox="1"/>
          <p:nvPr/>
        </p:nvSpPr>
        <p:spPr>
          <a:xfrm>
            <a:off x="446703" y="1481413"/>
            <a:ext cx="4125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What is a Trust Boundary</a:t>
            </a:r>
            <a:endParaRPr b="1">
              <a:solidFill>
                <a:schemeClr val="dk1"/>
              </a:solidFill>
              <a:latin typeface="Archivo"/>
              <a:ea typeface="Archivo"/>
              <a:cs typeface="Archivo"/>
              <a:sym typeface="Archivo"/>
            </a:endParaRPr>
          </a:p>
        </p:txBody>
      </p:sp>
      <p:sp>
        <p:nvSpPr>
          <p:cNvPr id="796" name="Google Shape;796;p94"/>
          <p:cNvSpPr txBox="1"/>
          <p:nvPr>
            <p:ph type="title"/>
          </p:nvPr>
        </p:nvSpPr>
        <p:spPr>
          <a:xfrm>
            <a:off x="457200" y="374904"/>
            <a:ext cx="4188000" cy="868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Security Focus:</a:t>
            </a:r>
            <a:r>
              <a:rPr b="1" lang="en">
                <a:solidFill>
                  <a:schemeClr val="dk1"/>
                </a:solidFill>
                <a:latin typeface="Archivo"/>
                <a:ea typeface="Archivo"/>
                <a:cs typeface="Archivo"/>
                <a:sym typeface="Archivo"/>
              </a:rPr>
              <a:t> </a:t>
            </a:r>
            <a:r>
              <a:rPr lang="en">
                <a:solidFill>
                  <a:schemeClr val="accent1"/>
                </a:solidFill>
              </a:rPr>
              <a:t>Trust Boundaries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95"/>
          <p:cNvSpPr txBox="1"/>
          <p:nvPr/>
        </p:nvSpPr>
        <p:spPr>
          <a:xfrm>
            <a:off x="4714876" y="1813090"/>
            <a:ext cx="39528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Your maps should highlight all the critical security touch points of the system.</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Entry and Exit points: Where could an attacker enter your system and where could an attacker exfiltrate </a:t>
            </a:r>
            <a:r>
              <a:rPr lang="en">
                <a:solidFill>
                  <a:schemeClr val="dk1"/>
                </a:solidFill>
                <a:latin typeface="Archivo"/>
                <a:ea typeface="Archivo"/>
                <a:cs typeface="Archivo"/>
                <a:sym typeface="Archivo"/>
              </a:rPr>
              <a:t>assets</a:t>
            </a:r>
            <a:r>
              <a:rPr lang="en">
                <a:solidFill>
                  <a:schemeClr val="dk1"/>
                </a:solidFill>
                <a:latin typeface="Archivo"/>
                <a:ea typeface="Archivo"/>
                <a:cs typeface="Archivo"/>
                <a:sym typeface="Archivo"/>
              </a:rPr>
              <a:t> from your system.</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Assets: What of the system is being protected? </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Trust Boundaries: Where does trust change across the system</a:t>
            </a:r>
            <a:endParaRPr>
              <a:solidFill>
                <a:schemeClr val="dk1"/>
              </a:solidFill>
              <a:latin typeface="Archivo"/>
              <a:ea typeface="Archivo"/>
              <a:cs typeface="Archivo"/>
              <a:sym typeface="Archivo"/>
            </a:endParaRPr>
          </a:p>
        </p:txBody>
      </p:sp>
      <p:sp>
        <p:nvSpPr>
          <p:cNvPr id="803" name="Google Shape;803;p95"/>
          <p:cNvSpPr txBox="1"/>
          <p:nvPr/>
        </p:nvSpPr>
        <p:spPr>
          <a:xfrm>
            <a:off x="4714876"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Security Focus</a:t>
            </a:r>
            <a:endParaRPr/>
          </a:p>
        </p:txBody>
      </p:sp>
      <p:sp>
        <p:nvSpPr>
          <p:cNvPr id="804" name="Google Shape;804;p95"/>
          <p:cNvSpPr txBox="1"/>
          <p:nvPr/>
        </p:nvSpPr>
        <p:spPr>
          <a:xfrm>
            <a:off x="476249" y="1813090"/>
            <a:ext cx="3952800" cy="160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At this stage of the threat modelling process you and your team should understand the system.</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How data flows through the system</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How users and tools interact with the system</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How data is stored</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What dependencies exist</a:t>
            </a:r>
            <a:endParaRPr>
              <a:solidFill>
                <a:schemeClr val="dk1"/>
              </a:solidFill>
              <a:latin typeface="Archivo"/>
              <a:ea typeface="Archivo"/>
              <a:cs typeface="Archivo"/>
              <a:sym typeface="Archivo"/>
            </a:endParaRPr>
          </a:p>
        </p:txBody>
      </p:sp>
      <p:sp>
        <p:nvSpPr>
          <p:cNvPr id="805" name="Google Shape;805;p95"/>
          <p:cNvSpPr txBox="1"/>
          <p:nvPr/>
        </p:nvSpPr>
        <p:spPr>
          <a:xfrm>
            <a:off x="476249"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Maps</a:t>
            </a:r>
            <a:endParaRPr/>
          </a:p>
        </p:txBody>
      </p:sp>
      <p:sp>
        <p:nvSpPr>
          <p:cNvPr id="806" name="Google Shape;806;p95"/>
          <p:cNvSpPr txBox="1"/>
          <p:nvPr/>
        </p:nvSpPr>
        <p:spPr>
          <a:xfrm>
            <a:off x="462492" y="766207"/>
            <a:ext cx="821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 sz="1800">
                <a:solidFill>
                  <a:schemeClr val="dk1"/>
                </a:solidFill>
                <a:latin typeface="Archivo"/>
                <a:ea typeface="Archivo"/>
                <a:cs typeface="Archivo"/>
                <a:sym typeface="Archivo"/>
              </a:rPr>
              <a:t>Now you can venture forth into a world of potential threats</a:t>
            </a:r>
            <a:endParaRPr i="1" sz="1800">
              <a:solidFill>
                <a:schemeClr val="dk1"/>
              </a:solidFill>
              <a:latin typeface="Archivo"/>
              <a:ea typeface="Archivo"/>
              <a:cs typeface="Archivo"/>
              <a:sym typeface="Archivo"/>
            </a:endParaRPr>
          </a:p>
        </p:txBody>
      </p:sp>
      <p:sp>
        <p:nvSpPr>
          <p:cNvPr id="807" name="Google Shape;807;p95"/>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Maps of your System</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96"/>
          <p:cNvSpPr/>
          <p:nvPr/>
        </p:nvSpPr>
        <p:spPr>
          <a:xfrm>
            <a:off x="0" y="0"/>
            <a:ext cx="91440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chivo"/>
              <a:ea typeface="Archivo"/>
              <a:cs typeface="Archivo"/>
              <a:sym typeface="Archivo"/>
            </a:endParaRPr>
          </a:p>
        </p:txBody>
      </p:sp>
      <p:sp>
        <p:nvSpPr>
          <p:cNvPr id="814" name="Google Shape;814;p96"/>
          <p:cNvSpPr txBox="1"/>
          <p:nvPr/>
        </p:nvSpPr>
        <p:spPr>
          <a:xfrm>
            <a:off x="549271" y="1485748"/>
            <a:ext cx="5640600" cy="1847100"/>
          </a:xfrm>
          <a:prstGeom prst="rect">
            <a:avLst/>
          </a:prstGeom>
          <a:noFill/>
          <a:ln>
            <a:noFill/>
          </a:ln>
        </p:spPr>
        <p:txBody>
          <a:bodyPr anchorCtr="0" anchor="ctr" bIns="91425" lIns="0" spcFirstLastPara="1" rIns="0" wrap="square" tIns="91425">
            <a:spAutoFit/>
          </a:bodyPr>
          <a:lstStyle/>
          <a:p>
            <a:pPr indent="0" lvl="0" marL="0" marR="0" rtl="0" algn="l">
              <a:lnSpc>
                <a:spcPct val="90000"/>
              </a:lnSpc>
              <a:spcBef>
                <a:spcPts val="0"/>
              </a:spcBef>
              <a:spcAft>
                <a:spcPts val="0"/>
              </a:spcAft>
              <a:buClr>
                <a:srgbClr val="0E2D66"/>
              </a:buClr>
              <a:buSzPts val="6000"/>
              <a:buFont typeface="Arial"/>
              <a:buNone/>
            </a:pPr>
            <a:r>
              <a:rPr b="1" lang="en" sz="6000">
                <a:solidFill>
                  <a:schemeClr val="lt1"/>
                </a:solidFill>
                <a:latin typeface="Archivo"/>
                <a:ea typeface="Archivo"/>
                <a:cs typeface="Archivo"/>
                <a:sym typeface="Archivo"/>
              </a:rPr>
              <a:t>What can go wrong?</a:t>
            </a:r>
            <a:endParaRPr b="1" sz="6000">
              <a:solidFill>
                <a:schemeClr val="lt1"/>
              </a:solidFill>
              <a:latin typeface="Archivo"/>
              <a:ea typeface="Archivo"/>
              <a:cs typeface="Archivo"/>
              <a:sym typeface="Archivo"/>
            </a:endParaRPr>
          </a:p>
        </p:txBody>
      </p:sp>
      <p:sp>
        <p:nvSpPr>
          <p:cNvPr id="815" name="Google Shape;815;p96"/>
          <p:cNvSpPr txBox="1"/>
          <p:nvPr/>
        </p:nvSpPr>
        <p:spPr>
          <a:xfrm>
            <a:off x="549280" y="675675"/>
            <a:ext cx="4434600" cy="572700"/>
          </a:xfrm>
          <a:prstGeom prst="rect">
            <a:avLst/>
          </a:prstGeom>
          <a:noFill/>
          <a:ln>
            <a:noFill/>
          </a:ln>
        </p:spPr>
        <p:txBody>
          <a:bodyPr anchorCtr="0" anchor="ctr" bIns="91425" lIns="45700" spcFirstLastPara="1" rIns="91425" wrap="square" tIns="91425">
            <a:spAutoFit/>
          </a:bodyPr>
          <a:lstStyle/>
          <a:p>
            <a:pPr indent="0" lvl="0" marL="0" marR="0" rtl="0" algn="l">
              <a:lnSpc>
                <a:spcPct val="90000"/>
              </a:lnSpc>
              <a:spcBef>
                <a:spcPts val="0"/>
              </a:spcBef>
              <a:spcAft>
                <a:spcPts val="0"/>
              </a:spcAft>
              <a:buClr>
                <a:srgbClr val="0E2D66"/>
              </a:buClr>
              <a:buSzPts val="1400"/>
              <a:buFont typeface="Arial"/>
              <a:buNone/>
            </a:pPr>
            <a:r>
              <a:rPr lang="en">
                <a:solidFill>
                  <a:schemeClr val="lt1"/>
                </a:solidFill>
                <a:latin typeface="Archivo"/>
                <a:ea typeface="Archivo"/>
                <a:cs typeface="Archivo"/>
                <a:sym typeface="Archivo"/>
              </a:rPr>
              <a:t>QUESTION 2</a:t>
            </a:r>
            <a:r>
              <a:rPr lang="en">
                <a:solidFill>
                  <a:schemeClr val="lt1"/>
                </a:solidFill>
                <a:latin typeface="Archivo"/>
                <a:ea typeface="Archivo"/>
                <a:cs typeface="Archivo"/>
                <a:sym typeface="Archivo"/>
              </a:rPr>
              <a:t>: Hunting and categorizing</a:t>
            </a:r>
            <a:endParaRPr>
              <a:solidFill>
                <a:schemeClr val="lt1"/>
              </a:solidFill>
              <a:latin typeface="Archivo"/>
              <a:ea typeface="Archivo"/>
              <a:cs typeface="Archivo"/>
              <a:sym typeface="Archivo"/>
            </a:endParaRPr>
          </a:p>
          <a:p>
            <a:pPr indent="0" lvl="0" marL="0" marR="0" rtl="0" algn="l">
              <a:lnSpc>
                <a:spcPct val="90000"/>
              </a:lnSpc>
              <a:spcBef>
                <a:spcPts val="0"/>
              </a:spcBef>
              <a:spcAft>
                <a:spcPts val="0"/>
              </a:spcAft>
              <a:buClr>
                <a:srgbClr val="0E2D66"/>
              </a:buClr>
              <a:buSzPts val="1400"/>
              <a:buFont typeface="Arial"/>
              <a:buNone/>
            </a:pPr>
            <a:r>
              <a:t/>
            </a:r>
            <a:endParaRPr>
              <a:solidFill>
                <a:schemeClr val="lt1"/>
              </a:solidFill>
              <a:latin typeface="Archivo"/>
              <a:ea typeface="Archivo"/>
              <a:cs typeface="Archivo"/>
              <a:sym typeface="Archivo"/>
            </a:endParaRPr>
          </a:p>
        </p:txBody>
      </p:sp>
      <p:sp>
        <p:nvSpPr>
          <p:cNvPr id="816" name="Google Shape;816;p96"/>
          <p:cNvSpPr/>
          <p:nvPr/>
        </p:nvSpPr>
        <p:spPr>
          <a:xfrm>
            <a:off x="1946500" y="3866125"/>
            <a:ext cx="1826100" cy="783900"/>
          </a:xfrm>
          <a:prstGeom prst="chevron">
            <a:avLst>
              <a:gd fmla="val 50000" name="adj"/>
            </a:avLst>
          </a:prstGeom>
          <a:solidFill>
            <a:schemeClr val="accent4"/>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239550" spcFirstLastPara="1" rIns="0" wrap="square" tIns="62875">
            <a:noAutofit/>
          </a:bodyPr>
          <a:lstStyle/>
          <a:p>
            <a:pPr indent="0" lvl="0" marL="0" marR="0" rtl="0" algn="l">
              <a:lnSpc>
                <a:spcPct val="100000"/>
              </a:lnSpc>
              <a:spcBef>
                <a:spcPts val="0"/>
              </a:spcBef>
              <a:spcAft>
                <a:spcPts val="0"/>
              </a:spcAft>
              <a:buClr>
                <a:srgbClr val="0F2E66"/>
              </a:buClr>
              <a:buSzPts val="1310"/>
              <a:buFont typeface="Arial"/>
              <a:buNone/>
            </a:pPr>
            <a:r>
              <a:rPr b="1" lang="en" sz="1310">
                <a:solidFill>
                  <a:srgbClr val="0F2E66"/>
                </a:solidFill>
                <a:latin typeface="Archivo"/>
                <a:ea typeface="Archivo"/>
                <a:cs typeface="Archivo"/>
                <a:sym typeface="Archivo"/>
              </a:rPr>
              <a:t>What can go wrong?</a:t>
            </a:r>
            <a:endParaRPr sz="2445"/>
          </a:p>
        </p:txBody>
      </p:sp>
      <p:sp>
        <p:nvSpPr>
          <p:cNvPr id="817" name="Google Shape;817;p96"/>
          <p:cNvSpPr/>
          <p:nvPr/>
        </p:nvSpPr>
        <p:spPr>
          <a:xfrm>
            <a:off x="3469600" y="3866125"/>
            <a:ext cx="1878900" cy="783900"/>
          </a:xfrm>
          <a:prstGeom prst="chevron">
            <a:avLst>
              <a:gd fmla="val 50000" name="adj"/>
            </a:avLst>
          </a:prstGeom>
          <a:solidFill>
            <a:srgbClr val="F1F3F7"/>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159675" spcFirstLastPara="1" rIns="0" wrap="square" tIns="62875">
            <a:noAutofit/>
          </a:bodyPr>
          <a:lstStyle/>
          <a:p>
            <a:pPr indent="0" lvl="0" marL="0" marR="0" rtl="0" algn="l">
              <a:lnSpc>
                <a:spcPct val="100000"/>
              </a:lnSpc>
              <a:spcBef>
                <a:spcPts val="0"/>
              </a:spcBef>
              <a:spcAft>
                <a:spcPts val="0"/>
              </a:spcAft>
              <a:buClr>
                <a:srgbClr val="0F2E66"/>
              </a:buClr>
              <a:buSzPts val="1310"/>
              <a:buFont typeface="Arial"/>
              <a:buNone/>
            </a:pPr>
            <a:r>
              <a:rPr b="1" lang="en" sz="1310">
                <a:solidFill>
                  <a:srgbClr val="0F2E66"/>
                </a:solidFill>
                <a:latin typeface="Archivo"/>
                <a:ea typeface="Archivo"/>
                <a:cs typeface="Archivo"/>
                <a:sym typeface="Archivo"/>
              </a:rPr>
              <a:t>How bad is it anyway?</a:t>
            </a:r>
            <a:endParaRPr sz="2445"/>
          </a:p>
        </p:txBody>
      </p:sp>
      <p:sp>
        <p:nvSpPr>
          <p:cNvPr id="818" name="Google Shape;818;p96"/>
          <p:cNvSpPr/>
          <p:nvPr/>
        </p:nvSpPr>
        <p:spPr>
          <a:xfrm>
            <a:off x="568474" y="3866125"/>
            <a:ext cx="1648061" cy="783254"/>
          </a:xfrm>
          <a:custGeom>
            <a:rect b="b" l="l" r="r" t="t"/>
            <a:pathLst>
              <a:path extrusionOk="0" h="448856" w="1054759">
                <a:moveTo>
                  <a:pt x="0" y="0"/>
                </a:moveTo>
                <a:lnTo>
                  <a:pt x="830331" y="0"/>
                </a:lnTo>
                <a:lnTo>
                  <a:pt x="1054759" y="224428"/>
                </a:lnTo>
                <a:lnTo>
                  <a:pt x="830331" y="448856"/>
                </a:lnTo>
                <a:lnTo>
                  <a:pt x="0" y="448856"/>
                </a:lnTo>
                <a:lnTo>
                  <a:pt x="0" y="0"/>
                </a:lnTo>
                <a:close/>
              </a:path>
            </a:pathLst>
          </a:custGeom>
          <a:solidFill>
            <a:srgbClr val="F1F3F7"/>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479100" spcFirstLastPara="1" rIns="0" wrap="square" tIns="62875">
            <a:noAutofit/>
          </a:bodyPr>
          <a:lstStyle/>
          <a:p>
            <a:pPr indent="0" lvl="0" marL="0" marR="0" rtl="0" algn="l">
              <a:lnSpc>
                <a:spcPct val="100000"/>
              </a:lnSpc>
              <a:spcBef>
                <a:spcPts val="0"/>
              </a:spcBef>
              <a:spcAft>
                <a:spcPts val="0"/>
              </a:spcAft>
              <a:buClr>
                <a:srgbClr val="0F2E66"/>
              </a:buClr>
              <a:buSzPts val="1310"/>
              <a:buFont typeface="Arial"/>
              <a:buNone/>
            </a:pPr>
            <a:r>
              <a:rPr b="1" lang="en" sz="1310">
                <a:solidFill>
                  <a:srgbClr val="0F2E66"/>
                </a:solidFill>
                <a:latin typeface="Archivo"/>
                <a:ea typeface="Archivo"/>
                <a:cs typeface="Archivo"/>
                <a:sym typeface="Archivo"/>
              </a:rPr>
              <a:t>What are we building?</a:t>
            </a:r>
            <a:endParaRPr sz="2445"/>
          </a:p>
        </p:txBody>
      </p:sp>
      <p:sp>
        <p:nvSpPr>
          <p:cNvPr id="819" name="Google Shape;819;p96"/>
          <p:cNvSpPr/>
          <p:nvPr/>
        </p:nvSpPr>
        <p:spPr>
          <a:xfrm>
            <a:off x="6787719" y="3866131"/>
            <a:ext cx="1787817" cy="783254"/>
          </a:xfrm>
          <a:custGeom>
            <a:rect b="b" l="l" r="r" t="t"/>
            <a:pathLst>
              <a:path extrusionOk="0" h="448856" w="1054759">
                <a:moveTo>
                  <a:pt x="0" y="0"/>
                </a:moveTo>
                <a:lnTo>
                  <a:pt x="224428" y="0"/>
                </a:lnTo>
                <a:lnTo>
                  <a:pt x="830331" y="0"/>
                </a:lnTo>
                <a:lnTo>
                  <a:pt x="1054759" y="0"/>
                </a:lnTo>
                <a:lnTo>
                  <a:pt x="1054759" y="448856"/>
                </a:lnTo>
                <a:lnTo>
                  <a:pt x="830331" y="448856"/>
                </a:lnTo>
                <a:lnTo>
                  <a:pt x="224428" y="448856"/>
                </a:lnTo>
                <a:lnTo>
                  <a:pt x="0" y="448856"/>
                </a:lnTo>
                <a:lnTo>
                  <a:pt x="224428" y="224428"/>
                </a:lnTo>
                <a:close/>
              </a:path>
            </a:pathLst>
          </a:custGeom>
          <a:solidFill>
            <a:srgbClr val="F1F3F7"/>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239550" spcFirstLastPara="1" rIns="0" wrap="square" tIns="62875">
            <a:noAutofit/>
          </a:bodyPr>
          <a:lstStyle/>
          <a:p>
            <a:pPr indent="0" lvl="0" marL="228600" marR="0" rtl="0" algn="l">
              <a:lnSpc>
                <a:spcPct val="100000"/>
              </a:lnSpc>
              <a:spcBef>
                <a:spcPts val="0"/>
              </a:spcBef>
              <a:spcAft>
                <a:spcPts val="0"/>
              </a:spcAft>
              <a:buClr>
                <a:srgbClr val="0F2E66"/>
              </a:buClr>
              <a:buSzPts val="1310"/>
              <a:buFont typeface="Arial"/>
              <a:buNone/>
            </a:pPr>
            <a:r>
              <a:rPr b="1" lang="en" sz="1310">
                <a:solidFill>
                  <a:srgbClr val="0F2E66"/>
                </a:solidFill>
                <a:latin typeface="Archivo"/>
                <a:ea typeface="Archivo"/>
                <a:cs typeface="Archivo"/>
                <a:sym typeface="Archivo"/>
              </a:rPr>
              <a:t>Did we do a good job?</a:t>
            </a:r>
            <a:endParaRPr sz="2445"/>
          </a:p>
        </p:txBody>
      </p:sp>
      <p:sp>
        <p:nvSpPr>
          <p:cNvPr id="820" name="Google Shape;820;p96"/>
          <p:cNvSpPr/>
          <p:nvPr/>
        </p:nvSpPr>
        <p:spPr>
          <a:xfrm>
            <a:off x="5039336" y="3865651"/>
            <a:ext cx="2038800" cy="784800"/>
          </a:xfrm>
          <a:prstGeom prst="chevron">
            <a:avLst>
              <a:gd fmla="val 50000" name="adj"/>
            </a:avLst>
          </a:prstGeom>
          <a:solidFill>
            <a:srgbClr val="F1F3F7"/>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159675" spcFirstLastPara="1" rIns="0" wrap="square" tIns="62875">
            <a:noAutofit/>
          </a:bodyPr>
          <a:lstStyle/>
          <a:p>
            <a:pPr indent="0" lvl="0" marL="0" marR="0" rtl="0" algn="l">
              <a:lnSpc>
                <a:spcPct val="100000"/>
              </a:lnSpc>
              <a:spcBef>
                <a:spcPts val="0"/>
              </a:spcBef>
              <a:spcAft>
                <a:spcPts val="0"/>
              </a:spcAft>
              <a:buClr>
                <a:srgbClr val="0F2E66"/>
              </a:buClr>
              <a:buSzPts val="1310"/>
              <a:buFont typeface="Arial"/>
              <a:buNone/>
            </a:pPr>
            <a:r>
              <a:rPr b="1" lang="en" sz="1310">
                <a:solidFill>
                  <a:schemeClr val="dk1"/>
                </a:solidFill>
                <a:latin typeface="Archivo"/>
                <a:ea typeface="Archivo"/>
                <a:cs typeface="Archivo"/>
                <a:sym typeface="Archivo"/>
              </a:rPr>
              <a:t>What are we going to do about it?</a:t>
            </a:r>
            <a:endParaRPr sz="2445">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pic>
        <p:nvPicPr>
          <p:cNvPr id="826" name="Google Shape;826;p97"/>
          <p:cNvPicPr preferRelativeResize="0"/>
          <p:nvPr>
            <p:ph idx="2" type="pic"/>
          </p:nvPr>
        </p:nvPicPr>
        <p:blipFill rotWithShape="1">
          <a:blip r:embed="rId3">
            <a:alphaModFix/>
          </a:blip>
          <a:srcRect b="0" l="12736" r="12736" t="0"/>
          <a:stretch/>
        </p:blipFill>
        <p:spPr>
          <a:xfrm>
            <a:off x="5309242" y="0"/>
            <a:ext cx="3834758" cy="5145326"/>
          </a:xfrm>
          <a:prstGeom prst="rect">
            <a:avLst/>
          </a:prstGeom>
          <a:solidFill>
            <a:srgbClr val="7D8B99"/>
          </a:solidFill>
          <a:ln>
            <a:noFill/>
          </a:ln>
        </p:spPr>
      </p:pic>
      <p:sp>
        <p:nvSpPr>
          <p:cNvPr id="827" name="Google Shape;827;p97"/>
          <p:cNvSpPr/>
          <p:nvPr/>
        </p:nvSpPr>
        <p:spPr>
          <a:xfrm flipH="1">
            <a:off x="5294376" y="0"/>
            <a:ext cx="3849624" cy="5143500"/>
          </a:xfrm>
          <a:custGeom>
            <a:rect b="b" l="l" r="r" t="t"/>
            <a:pathLst>
              <a:path extrusionOk="0" h="5143500" w="3849624">
                <a:moveTo>
                  <a:pt x="0" y="0"/>
                </a:moveTo>
                <a:lnTo>
                  <a:pt x="1" y="0"/>
                </a:lnTo>
                <a:lnTo>
                  <a:pt x="402336" y="0"/>
                </a:lnTo>
                <a:lnTo>
                  <a:pt x="457201" y="0"/>
                </a:lnTo>
                <a:lnTo>
                  <a:pt x="3849624" y="0"/>
                </a:lnTo>
                <a:lnTo>
                  <a:pt x="3849624" y="363005"/>
                </a:lnTo>
                <a:lnTo>
                  <a:pt x="3849624" y="457200"/>
                </a:lnTo>
                <a:lnTo>
                  <a:pt x="457201" y="457200"/>
                </a:lnTo>
                <a:lnTo>
                  <a:pt x="457201" y="4778374"/>
                </a:lnTo>
                <a:lnTo>
                  <a:pt x="464320" y="4778374"/>
                </a:lnTo>
                <a:lnTo>
                  <a:pt x="486962" y="4772019"/>
                </a:lnTo>
                <a:cubicBezTo>
                  <a:pt x="1166881" y="4600413"/>
                  <a:pt x="2207799" y="4473810"/>
                  <a:pt x="3423918" y="4423892"/>
                </a:cubicBezTo>
                <a:lnTo>
                  <a:pt x="3849624" y="4410588"/>
                </a:lnTo>
                <a:lnTo>
                  <a:pt x="3849624" y="5143500"/>
                </a:lnTo>
                <a:lnTo>
                  <a:pt x="457201" y="5143500"/>
                </a:lnTo>
                <a:lnTo>
                  <a:pt x="1" y="5143500"/>
                </a:lnTo>
                <a:lnTo>
                  <a:pt x="0" y="5143500"/>
                </a:lnTo>
                <a:lnTo>
                  <a:pt x="0" y="4778375"/>
                </a:lnTo>
                <a:lnTo>
                  <a:pt x="1" y="4778375"/>
                </a:lnTo>
                <a:lnTo>
                  <a:pt x="1" y="365125"/>
                </a:lnTo>
                <a:lnTo>
                  <a:pt x="0" y="36512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chivo"/>
              <a:ea typeface="Archivo"/>
              <a:cs typeface="Archivo"/>
              <a:sym typeface="Archivo"/>
            </a:endParaRPr>
          </a:p>
        </p:txBody>
      </p:sp>
      <p:sp>
        <p:nvSpPr>
          <p:cNvPr id="828" name="Google Shape;828;p97"/>
          <p:cNvSpPr txBox="1"/>
          <p:nvPr/>
        </p:nvSpPr>
        <p:spPr>
          <a:xfrm>
            <a:off x="476864" y="2971196"/>
            <a:ext cx="4206300" cy="26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100">
                <a:solidFill>
                  <a:schemeClr val="dk1"/>
                </a:solidFill>
                <a:latin typeface="Archivo"/>
                <a:ea typeface="Archivo"/>
                <a:cs typeface="Archivo"/>
                <a:sym typeface="Archivo"/>
              </a:rPr>
              <a:t>What are we looking for and how do we describe it? </a:t>
            </a:r>
            <a:endParaRPr sz="1100">
              <a:solidFill>
                <a:schemeClr val="dk1"/>
              </a:solidFill>
              <a:latin typeface="Archivo"/>
              <a:ea typeface="Archivo"/>
              <a:cs typeface="Archivo"/>
              <a:sym typeface="Archivo"/>
            </a:endParaRPr>
          </a:p>
        </p:txBody>
      </p:sp>
      <p:sp>
        <p:nvSpPr>
          <p:cNvPr id="829" name="Google Shape;829;p97"/>
          <p:cNvSpPr txBox="1"/>
          <p:nvPr/>
        </p:nvSpPr>
        <p:spPr>
          <a:xfrm>
            <a:off x="476863" y="2542998"/>
            <a:ext cx="4206300" cy="267900"/>
          </a:xfrm>
          <a:prstGeom prst="rect">
            <a:avLst/>
          </a:prstGeom>
          <a:no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None/>
            </a:pPr>
            <a:r>
              <a:rPr b="1" lang="en" sz="1200">
                <a:solidFill>
                  <a:schemeClr val="accent1"/>
                </a:solidFill>
                <a:latin typeface="Archivo"/>
                <a:ea typeface="Archivo"/>
                <a:cs typeface="Archivo"/>
                <a:sym typeface="Archivo"/>
              </a:rPr>
              <a:t>Identifying Threats</a:t>
            </a:r>
            <a:endParaRPr/>
          </a:p>
        </p:txBody>
      </p:sp>
      <p:sp>
        <p:nvSpPr>
          <p:cNvPr id="830" name="Google Shape;830;p97"/>
          <p:cNvSpPr txBox="1"/>
          <p:nvPr/>
        </p:nvSpPr>
        <p:spPr>
          <a:xfrm>
            <a:off x="476864" y="1443700"/>
            <a:ext cx="4206300" cy="939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100">
                <a:solidFill>
                  <a:schemeClr val="dk1"/>
                </a:solidFill>
                <a:latin typeface="Archivo"/>
                <a:ea typeface="Archivo"/>
                <a:cs typeface="Archivo"/>
                <a:sym typeface="Archivo"/>
              </a:rPr>
              <a:t>Is there misuse cases in your system.</a:t>
            </a:r>
            <a:endParaRPr sz="1100">
              <a:solidFill>
                <a:schemeClr val="dk1"/>
              </a:solidFill>
              <a:latin typeface="Archivo"/>
              <a:ea typeface="Archivo"/>
              <a:cs typeface="Archivo"/>
              <a:sym typeface="Archivo"/>
            </a:endParaRPr>
          </a:p>
          <a:p>
            <a:pPr indent="-298450" lvl="0" marL="457200" marR="0" rtl="0" algn="l">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Who’s the intended user? </a:t>
            </a:r>
            <a:endParaRPr sz="1100">
              <a:solidFill>
                <a:schemeClr val="dk1"/>
              </a:solidFill>
              <a:latin typeface="Archivo"/>
              <a:ea typeface="Archivo"/>
              <a:cs typeface="Archivo"/>
              <a:sym typeface="Archivo"/>
            </a:endParaRPr>
          </a:p>
          <a:p>
            <a:pPr indent="-298450" lvl="0" marL="457200" marR="0" rtl="0" algn="l">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What’s the intended use? </a:t>
            </a:r>
            <a:endParaRPr sz="1100">
              <a:solidFill>
                <a:schemeClr val="dk1"/>
              </a:solidFill>
              <a:latin typeface="Archivo"/>
              <a:ea typeface="Archivo"/>
              <a:cs typeface="Archivo"/>
              <a:sym typeface="Archivo"/>
            </a:endParaRPr>
          </a:p>
          <a:p>
            <a:pPr indent="-298450" lvl="0" marL="457200" marR="0" rtl="0" algn="l">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Can an unintended user get access to it? </a:t>
            </a:r>
            <a:endParaRPr sz="1100">
              <a:solidFill>
                <a:schemeClr val="dk1"/>
              </a:solidFill>
              <a:latin typeface="Archivo"/>
              <a:ea typeface="Archivo"/>
              <a:cs typeface="Archivo"/>
              <a:sym typeface="Archivo"/>
            </a:endParaRPr>
          </a:p>
          <a:p>
            <a:pPr indent="-298450" lvl="0" marL="457200" marR="0" rtl="0" algn="l">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Can someone use it in an unintended way?</a:t>
            </a:r>
            <a:endParaRPr sz="1100">
              <a:solidFill>
                <a:schemeClr val="dk1"/>
              </a:solidFill>
              <a:latin typeface="Archivo"/>
              <a:ea typeface="Archivo"/>
              <a:cs typeface="Archivo"/>
              <a:sym typeface="Archivo"/>
            </a:endParaRPr>
          </a:p>
        </p:txBody>
      </p:sp>
      <p:sp>
        <p:nvSpPr>
          <p:cNvPr id="831" name="Google Shape;831;p97"/>
          <p:cNvSpPr txBox="1"/>
          <p:nvPr/>
        </p:nvSpPr>
        <p:spPr>
          <a:xfrm>
            <a:off x="476863" y="1015502"/>
            <a:ext cx="4206300" cy="267900"/>
          </a:xfrm>
          <a:prstGeom prst="rect">
            <a:avLst/>
          </a:prstGeom>
          <a:no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None/>
            </a:pPr>
            <a:r>
              <a:rPr b="1" lang="en" sz="1200">
                <a:solidFill>
                  <a:schemeClr val="accent1"/>
                </a:solidFill>
                <a:latin typeface="Archivo"/>
                <a:ea typeface="Archivo"/>
                <a:cs typeface="Archivo"/>
                <a:sym typeface="Archivo"/>
              </a:rPr>
              <a:t>Unintended Consequences</a:t>
            </a:r>
            <a:endParaRPr b="1" sz="1200">
              <a:solidFill>
                <a:schemeClr val="accent1"/>
              </a:solidFill>
              <a:latin typeface="Archivo"/>
              <a:ea typeface="Archivo"/>
              <a:cs typeface="Archivo"/>
              <a:sym typeface="Archivo"/>
            </a:endParaRPr>
          </a:p>
        </p:txBody>
      </p:sp>
      <p:sp>
        <p:nvSpPr>
          <p:cNvPr id="832" name="Google Shape;832;p97"/>
          <p:cNvSpPr txBox="1"/>
          <p:nvPr>
            <p:ph type="title"/>
          </p:nvPr>
        </p:nvSpPr>
        <p:spPr>
          <a:xfrm>
            <a:off x="457200" y="374904"/>
            <a:ext cx="41880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What can wrong?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98"/>
          <p:cNvSpPr/>
          <p:nvPr/>
        </p:nvSpPr>
        <p:spPr>
          <a:xfrm>
            <a:off x="6158451" y="1739975"/>
            <a:ext cx="2661300" cy="3001500"/>
          </a:xfrm>
          <a:prstGeom prst="roundRect">
            <a:avLst>
              <a:gd fmla="val 1405" name="adj"/>
            </a:avLst>
          </a:prstGeom>
          <a:solidFill>
            <a:srgbClr val="FCF8E8"/>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5CB9"/>
              </a:buClr>
              <a:buSzPts val="2000"/>
              <a:buFont typeface="Arial"/>
              <a:buNone/>
            </a:pPr>
            <a:r>
              <a:t/>
            </a:r>
            <a:endParaRPr b="0" i="0" sz="2000" u="none" cap="none" strike="noStrike">
              <a:solidFill>
                <a:srgbClr val="0F2E66"/>
              </a:solidFill>
              <a:latin typeface="Arial"/>
              <a:ea typeface="Arial"/>
              <a:cs typeface="Arial"/>
              <a:sym typeface="Arial"/>
            </a:endParaRPr>
          </a:p>
        </p:txBody>
      </p:sp>
      <p:sp>
        <p:nvSpPr>
          <p:cNvPr id="839" name="Google Shape;839;p98"/>
          <p:cNvSpPr/>
          <p:nvPr/>
        </p:nvSpPr>
        <p:spPr>
          <a:xfrm>
            <a:off x="3241344" y="1739975"/>
            <a:ext cx="2661300" cy="3001500"/>
          </a:xfrm>
          <a:prstGeom prst="roundRect">
            <a:avLst>
              <a:gd fmla="val 1405" name="adj"/>
            </a:avLst>
          </a:prstGeom>
          <a:solidFill>
            <a:srgbClr val="FCF8E8"/>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5CB9"/>
              </a:buClr>
              <a:buSzPts val="2000"/>
              <a:buFont typeface="Arial"/>
              <a:buNone/>
            </a:pPr>
            <a:r>
              <a:t/>
            </a:r>
            <a:endParaRPr b="0" i="0" sz="2000" u="none" cap="none" strike="noStrike">
              <a:solidFill>
                <a:srgbClr val="0F2E66"/>
              </a:solidFill>
              <a:latin typeface="Arial"/>
              <a:ea typeface="Arial"/>
              <a:cs typeface="Arial"/>
              <a:sym typeface="Arial"/>
            </a:endParaRPr>
          </a:p>
        </p:txBody>
      </p:sp>
      <p:sp>
        <p:nvSpPr>
          <p:cNvPr id="840" name="Google Shape;840;p98"/>
          <p:cNvSpPr/>
          <p:nvPr/>
        </p:nvSpPr>
        <p:spPr>
          <a:xfrm>
            <a:off x="324238" y="1739975"/>
            <a:ext cx="2661300" cy="3001500"/>
          </a:xfrm>
          <a:prstGeom prst="roundRect">
            <a:avLst>
              <a:gd fmla="val 1405" name="adj"/>
            </a:avLst>
          </a:prstGeom>
          <a:solidFill>
            <a:srgbClr val="FCF8E8"/>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5CB9"/>
              </a:buClr>
              <a:buSzPts val="2000"/>
              <a:buFont typeface="Arial"/>
              <a:buNone/>
            </a:pPr>
            <a:r>
              <a:t/>
            </a:r>
            <a:endParaRPr b="0" i="0" sz="2000" u="none" cap="none" strike="noStrike">
              <a:solidFill>
                <a:srgbClr val="0F2E66"/>
              </a:solidFill>
              <a:latin typeface="Arial"/>
              <a:ea typeface="Arial"/>
              <a:cs typeface="Arial"/>
              <a:sym typeface="Arial"/>
            </a:endParaRPr>
          </a:p>
        </p:txBody>
      </p:sp>
      <p:sp>
        <p:nvSpPr>
          <p:cNvPr id="841" name="Google Shape;841;p98"/>
          <p:cNvSpPr txBox="1"/>
          <p:nvPr>
            <p:ph type="title"/>
          </p:nvPr>
        </p:nvSpPr>
        <p:spPr>
          <a:xfrm>
            <a:off x="457200" y="372745"/>
            <a:ext cx="8229600" cy="868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0F2E66"/>
              </a:buClr>
              <a:buSzPts val="2800"/>
              <a:buFont typeface="Archivo"/>
              <a:buNone/>
            </a:pPr>
            <a:r>
              <a:rPr lang="en"/>
              <a:t>Understanding Threat Identification, Common Attack Trends and Cyber Kill Chains</a:t>
            </a:r>
            <a:endParaRPr/>
          </a:p>
        </p:txBody>
      </p:sp>
      <p:pic>
        <p:nvPicPr>
          <p:cNvPr id="842" name="Google Shape;842;p98"/>
          <p:cNvPicPr preferRelativeResize="0"/>
          <p:nvPr>
            <p:ph idx="2" type="pic"/>
          </p:nvPr>
        </p:nvPicPr>
        <p:blipFill rotWithShape="1">
          <a:blip r:embed="rId3">
            <a:alphaModFix/>
          </a:blip>
          <a:srcRect b="14683" l="0" r="0" t="14690"/>
          <a:stretch/>
        </p:blipFill>
        <p:spPr>
          <a:xfrm>
            <a:off x="3311087" y="1751834"/>
            <a:ext cx="2528700" cy="1785900"/>
          </a:xfrm>
          <a:prstGeom prst="roundRect">
            <a:avLst>
              <a:gd fmla="val 1907" name="adj"/>
            </a:avLst>
          </a:prstGeom>
          <a:solidFill>
            <a:srgbClr val="7D8B99"/>
          </a:solidFill>
          <a:ln>
            <a:noFill/>
          </a:ln>
        </p:spPr>
      </p:pic>
      <p:pic>
        <p:nvPicPr>
          <p:cNvPr id="843" name="Google Shape;843;p98"/>
          <p:cNvPicPr preferRelativeResize="0"/>
          <p:nvPr>
            <p:ph idx="3" type="pic"/>
          </p:nvPr>
        </p:nvPicPr>
        <p:blipFill rotWithShape="1">
          <a:blip r:embed="rId4">
            <a:alphaModFix/>
          </a:blip>
          <a:srcRect b="14683" l="0" r="0" t="14690"/>
          <a:stretch/>
        </p:blipFill>
        <p:spPr>
          <a:xfrm>
            <a:off x="6224762" y="1751834"/>
            <a:ext cx="2528700" cy="1785900"/>
          </a:xfrm>
          <a:prstGeom prst="roundRect">
            <a:avLst>
              <a:gd fmla="val 1907" name="adj"/>
            </a:avLst>
          </a:prstGeom>
          <a:solidFill>
            <a:srgbClr val="7D8B99"/>
          </a:solidFill>
          <a:ln>
            <a:noFill/>
          </a:ln>
        </p:spPr>
      </p:pic>
      <p:pic>
        <p:nvPicPr>
          <p:cNvPr id="844" name="Google Shape;844;p98"/>
          <p:cNvPicPr preferRelativeResize="0"/>
          <p:nvPr>
            <p:ph idx="4" type="pic"/>
          </p:nvPr>
        </p:nvPicPr>
        <p:blipFill rotWithShape="1">
          <a:blip r:embed="rId5">
            <a:alphaModFix/>
          </a:blip>
          <a:srcRect b="14683" l="0" r="0" t="14690"/>
          <a:stretch/>
        </p:blipFill>
        <p:spPr>
          <a:xfrm>
            <a:off x="390562" y="1751834"/>
            <a:ext cx="2528700" cy="1785900"/>
          </a:xfrm>
          <a:prstGeom prst="roundRect">
            <a:avLst>
              <a:gd fmla="val 1907" name="adj"/>
            </a:avLst>
          </a:prstGeom>
          <a:solidFill>
            <a:srgbClr val="7D8B99"/>
          </a:solidFill>
          <a:ln>
            <a:noFill/>
          </a:ln>
        </p:spPr>
      </p:pic>
      <p:sp>
        <p:nvSpPr>
          <p:cNvPr id="845" name="Google Shape;845;p98"/>
          <p:cNvSpPr txBox="1"/>
          <p:nvPr/>
        </p:nvSpPr>
        <p:spPr>
          <a:xfrm>
            <a:off x="6158441" y="3956999"/>
            <a:ext cx="2610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The attacker mindset</a:t>
            </a:r>
            <a:endParaRPr/>
          </a:p>
        </p:txBody>
      </p:sp>
      <p:sp>
        <p:nvSpPr>
          <p:cNvPr id="846" name="Google Shape;846;p98"/>
          <p:cNvSpPr txBox="1"/>
          <p:nvPr/>
        </p:nvSpPr>
        <p:spPr>
          <a:xfrm>
            <a:off x="6158441" y="3683791"/>
            <a:ext cx="2610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600">
                <a:solidFill>
                  <a:schemeClr val="accent1"/>
                </a:solidFill>
                <a:latin typeface="Archivo"/>
                <a:ea typeface="Archivo"/>
                <a:cs typeface="Archivo"/>
                <a:sym typeface="Archivo"/>
              </a:rPr>
              <a:t>Cyber Kill Chains</a:t>
            </a:r>
            <a:endParaRPr/>
          </a:p>
        </p:txBody>
      </p:sp>
      <p:sp>
        <p:nvSpPr>
          <p:cNvPr id="847" name="Google Shape;847;p98"/>
          <p:cNvSpPr txBox="1"/>
          <p:nvPr/>
        </p:nvSpPr>
        <p:spPr>
          <a:xfrm>
            <a:off x="3231091" y="3956999"/>
            <a:ext cx="2610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What are likely attack vectors?</a:t>
            </a:r>
            <a:endParaRPr/>
          </a:p>
        </p:txBody>
      </p:sp>
      <p:sp>
        <p:nvSpPr>
          <p:cNvPr id="848" name="Google Shape;848;p98"/>
          <p:cNvSpPr txBox="1"/>
          <p:nvPr/>
        </p:nvSpPr>
        <p:spPr>
          <a:xfrm>
            <a:off x="3231091" y="3683791"/>
            <a:ext cx="2610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600">
                <a:solidFill>
                  <a:schemeClr val="accent1"/>
                </a:solidFill>
                <a:latin typeface="Archivo"/>
                <a:ea typeface="Archivo"/>
                <a:cs typeface="Archivo"/>
                <a:sym typeface="Archivo"/>
              </a:rPr>
              <a:t>Common Attack Trends</a:t>
            </a:r>
            <a:endParaRPr/>
          </a:p>
        </p:txBody>
      </p:sp>
      <p:sp>
        <p:nvSpPr>
          <p:cNvPr id="849" name="Google Shape;849;p98"/>
          <p:cNvSpPr txBox="1"/>
          <p:nvPr/>
        </p:nvSpPr>
        <p:spPr>
          <a:xfrm>
            <a:off x="375558" y="3956999"/>
            <a:ext cx="2610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What kinds of threats are there?</a:t>
            </a:r>
            <a:endParaRPr/>
          </a:p>
        </p:txBody>
      </p:sp>
      <p:sp>
        <p:nvSpPr>
          <p:cNvPr id="850" name="Google Shape;850;p98"/>
          <p:cNvSpPr txBox="1"/>
          <p:nvPr/>
        </p:nvSpPr>
        <p:spPr>
          <a:xfrm>
            <a:off x="375558" y="3683791"/>
            <a:ext cx="26100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1600">
                <a:solidFill>
                  <a:schemeClr val="accent1"/>
                </a:solidFill>
                <a:latin typeface="Archivo"/>
                <a:ea typeface="Archivo"/>
                <a:cs typeface="Archivo"/>
                <a:sym typeface="Archivo"/>
              </a:rPr>
              <a:t>Threat Identification</a:t>
            </a:r>
            <a:endParaRPr b="1" sz="1600">
              <a:solidFill>
                <a:schemeClr val="accent1"/>
              </a:solidFill>
              <a:latin typeface="Archivo"/>
              <a:ea typeface="Archivo"/>
              <a:cs typeface="Archivo"/>
              <a:sym typeface="Archiv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3"/>
          <p:cNvSpPr txBox="1"/>
          <p:nvPr/>
        </p:nvSpPr>
        <p:spPr>
          <a:xfrm>
            <a:off x="470896" y="365426"/>
            <a:ext cx="79482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F2E65"/>
              </a:buClr>
              <a:buSzPts val="5400"/>
              <a:buFont typeface="Arial"/>
              <a:buNone/>
            </a:pPr>
            <a:r>
              <a:rPr b="1" i="0" lang="en" sz="5400" u="none" cap="none" strike="noStrike">
                <a:solidFill>
                  <a:srgbClr val="0F2E65"/>
                </a:solidFill>
                <a:latin typeface="Archivo"/>
                <a:ea typeface="Archivo"/>
                <a:cs typeface="Archivo"/>
                <a:sym typeface="Archivo"/>
              </a:rPr>
              <a:t>Agenda</a:t>
            </a:r>
            <a:endParaRPr sz="1800">
              <a:solidFill>
                <a:schemeClr val="dk1"/>
              </a:solidFill>
              <a:latin typeface="Arial"/>
              <a:ea typeface="Arial"/>
              <a:cs typeface="Arial"/>
              <a:sym typeface="Arial"/>
            </a:endParaRPr>
          </a:p>
        </p:txBody>
      </p:sp>
      <p:sp>
        <p:nvSpPr>
          <p:cNvPr id="414" name="Google Shape;414;p63"/>
          <p:cNvSpPr txBox="1"/>
          <p:nvPr/>
        </p:nvSpPr>
        <p:spPr>
          <a:xfrm>
            <a:off x="457200" y="1161414"/>
            <a:ext cx="474300" cy="307800"/>
          </a:xfrm>
          <a:prstGeom prst="rect">
            <a:avLst/>
          </a:prstGeom>
          <a:noFill/>
          <a:ln>
            <a:noFill/>
          </a:ln>
        </p:spPr>
        <p:txBody>
          <a:bodyPr anchorCtr="0" anchor="t" bIns="45700" lIns="91425" spcFirstLastPara="1" rIns="91425" wrap="square" tIns="45700">
            <a:spAutoFit/>
          </a:bodyPr>
          <a:lstStyle/>
          <a:p>
            <a:pPr indent="-7937" lvl="0" marL="7937" marR="0" rtl="0" algn="l">
              <a:lnSpc>
                <a:spcPct val="100000"/>
              </a:lnSpc>
              <a:spcBef>
                <a:spcPts val="0"/>
              </a:spcBef>
              <a:spcAft>
                <a:spcPts val="0"/>
              </a:spcAft>
              <a:buClr>
                <a:srgbClr val="005CB9"/>
              </a:buClr>
              <a:buSzPts val="1400"/>
              <a:buFont typeface="Arial"/>
              <a:buNone/>
            </a:pPr>
            <a:r>
              <a:rPr b="1" lang="en" sz="1400" u="none" cap="none" strike="noStrike">
                <a:solidFill>
                  <a:schemeClr val="accent1"/>
                </a:solidFill>
                <a:latin typeface="Archivo"/>
                <a:ea typeface="Archivo"/>
                <a:cs typeface="Archivo"/>
                <a:sym typeface="Archivo"/>
              </a:rPr>
              <a:t>01</a:t>
            </a:r>
            <a:endParaRPr b="1" sz="1400" u="none" cap="none" strike="noStrike">
              <a:solidFill>
                <a:schemeClr val="accent1"/>
              </a:solidFill>
              <a:latin typeface="Archivo"/>
              <a:ea typeface="Archivo"/>
              <a:cs typeface="Archivo"/>
              <a:sym typeface="Archivo"/>
            </a:endParaRPr>
          </a:p>
        </p:txBody>
      </p:sp>
      <p:sp>
        <p:nvSpPr>
          <p:cNvPr id="415" name="Google Shape;415;p63"/>
          <p:cNvSpPr txBox="1"/>
          <p:nvPr/>
        </p:nvSpPr>
        <p:spPr>
          <a:xfrm>
            <a:off x="457200" y="1393735"/>
            <a:ext cx="32214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a:solidFill>
                  <a:schemeClr val="dk1"/>
                </a:solidFill>
                <a:latin typeface="Archivo"/>
                <a:ea typeface="Archivo"/>
                <a:cs typeface="Archivo"/>
                <a:sym typeface="Archivo"/>
              </a:rPr>
              <a:t>Introducing Threat Modelling</a:t>
            </a:r>
            <a:endParaRPr b="1">
              <a:solidFill>
                <a:schemeClr val="dk1"/>
              </a:solidFill>
              <a:latin typeface="Archivo"/>
              <a:ea typeface="Archivo"/>
              <a:cs typeface="Archivo"/>
              <a:sym typeface="Archivo"/>
            </a:endParaRPr>
          </a:p>
        </p:txBody>
      </p:sp>
      <p:sp>
        <p:nvSpPr>
          <p:cNvPr id="416" name="Google Shape;416;p63"/>
          <p:cNvSpPr txBox="1"/>
          <p:nvPr/>
        </p:nvSpPr>
        <p:spPr>
          <a:xfrm>
            <a:off x="457200" y="1630603"/>
            <a:ext cx="3221400" cy="26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100">
                <a:solidFill>
                  <a:schemeClr val="dk1"/>
                </a:solidFill>
                <a:latin typeface="Archivo"/>
                <a:ea typeface="Archivo"/>
                <a:cs typeface="Archivo"/>
                <a:sym typeface="Archivo"/>
              </a:rPr>
              <a:t>What is a threat model?</a:t>
            </a:r>
            <a:endParaRPr sz="1100">
              <a:solidFill>
                <a:schemeClr val="dk1"/>
              </a:solidFill>
              <a:latin typeface="Archivo"/>
              <a:ea typeface="Archivo"/>
              <a:cs typeface="Archivo"/>
              <a:sym typeface="Archivo"/>
            </a:endParaRPr>
          </a:p>
        </p:txBody>
      </p:sp>
      <p:sp>
        <p:nvSpPr>
          <p:cNvPr id="417" name="Google Shape;417;p63"/>
          <p:cNvSpPr txBox="1"/>
          <p:nvPr/>
        </p:nvSpPr>
        <p:spPr>
          <a:xfrm>
            <a:off x="457200" y="2075814"/>
            <a:ext cx="474300" cy="307800"/>
          </a:xfrm>
          <a:prstGeom prst="rect">
            <a:avLst/>
          </a:prstGeom>
          <a:noFill/>
          <a:ln>
            <a:noFill/>
          </a:ln>
        </p:spPr>
        <p:txBody>
          <a:bodyPr anchorCtr="0" anchor="t" bIns="45700" lIns="91425" spcFirstLastPara="1" rIns="91425" wrap="square" tIns="45700">
            <a:spAutoFit/>
          </a:bodyPr>
          <a:lstStyle/>
          <a:p>
            <a:pPr indent="-7937" lvl="0" marL="7937" marR="0" rtl="0" algn="l">
              <a:lnSpc>
                <a:spcPct val="100000"/>
              </a:lnSpc>
              <a:spcBef>
                <a:spcPts val="0"/>
              </a:spcBef>
              <a:spcAft>
                <a:spcPts val="0"/>
              </a:spcAft>
              <a:buClr>
                <a:srgbClr val="005CB9"/>
              </a:buClr>
              <a:buSzPts val="1400"/>
              <a:buFont typeface="Arial"/>
              <a:buNone/>
            </a:pPr>
            <a:r>
              <a:rPr b="1" lang="en" sz="1400" u="none" cap="none" strike="noStrike">
                <a:solidFill>
                  <a:schemeClr val="accent1"/>
                </a:solidFill>
                <a:latin typeface="Archivo"/>
                <a:ea typeface="Archivo"/>
                <a:cs typeface="Archivo"/>
                <a:sym typeface="Archivo"/>
              </a:rPr>
              <a:t>02</a:t>
            </a:r>
            <a:endParaRPr b="1" sz="1400" u="none" cap="none" strike="noStrike">
              <a:solidFill>
                <a:schemeClr val="accent1"/>
              </a:solidFill>
              <a:latin typeface="Archivo"/>
              <a:ea typeface="Archivo"/>
              <a:cs typeface="Archivo"/>
              <a:sym typeface="Archivo"/>
            </a:endParaRPr>
          </a:p>
        </p:txBody>
      </p:sp>
      <p:sp>
        <p:nvSpPr>
          <p:cNvPr id="418" name="Google Shape;418;p63"/>
          <p:cNvSpPr txBox="1"/>
          <p:nvPr/>
        </p:nvSpPr>
        <p:spPr>
          <a:xfrm>
            <a:off x="457200" y="2308135"/>
            <a:ext cx="32214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Q1 - What are we building?</a:t>
            </a:r>
            <a:endParaRPr/>
          </a:p>
        </p:txBody>
      </p:sp>
      <p:sp>
        <p:nvSpPr>
          <p:cNvPr id="419" name="Google Shape;419;p63"/>
          <p:cNvSpPr txBox="1"/>
          <p:nvPr/>
        </p:nvSpPr>
        <p:spPr>
          <a:xfrm>
            <a:off x="457200" y="2545003"/>
            <a:ext cx="3221400" cy="26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100">
                <a:solidFill>
                  <a:schemeClr val="dk1"/>
                </a:solidFill>
                <a:latin typeface="Archivo"/>
                <a:ea typeface="Archivo"/>
                <a:cs typeface="Archivo"/>
                <a:sym typeface="Archivo"/>
              </a:rPr>
              <a:t>System decomposition and discovery</a:t>
            </a:r>
            <a:endParaRPr sz="1100">
              <a:solidFill>
                <a:schemeClr val="dk1"/>
              </a:solidFill>
              <a:latin typeface="Archivo"/>
              <a:ea typeface="Archivo"/>
              <a:cs typeface="Archivo"/>
              <a:sym typeface="Archivo"/>
            </a:endParaRPr>
          </a:p>
        </p:txBody>
      </p:sp>
      <p:sp>
        <p:nvSpPr>
          <p:cNvPr id="420" name="Google Shape;420;p63"/>
          <p:cNvSpPr txBox="1"/>
          <p:nvPr/>
        </p:nvSpPr>
        <p:spPr>
          <a:xfrm>
            <a:off x="457200" y="2990214"/>
            <a:ext cx="474300" cy="307800"/>
          </a:xfrm>
          <a:prstGeom prst="rect">
            <a:avLst/>
          </a:prstGeom>
          <a:noFill/>
          <a:ln>
            <a:noFill/>
          </a:ln>
        </p:spPr>
        <p:txBody>
          <a:bodyPr anchorCtr="0" anchor="t" bIns="45700" lIns="91425" spcFirstLastPara="1" rIns="91425" wrap="square" tIns="45700">
            <a:spAutoFit/>
          </a:bodyPr>
          <a:lstStyle/>
          <a:p>
            <a:pPr indent="-7937" lvl="0" marL="7937" marR="0" rtl="0" algn="l">
              <a:lnSpc>
                <a:spcPct val="100000"/>
              </a:lnSpc>
              <a:spcBef>
                <a:spcPts val="0"/>
              </a:spcBef>
              <a:spcAft>
                <a:spcPts val="0"/>
              </a:spcAft>
              <a:buClr>
                <a:srgbClr val="005CB9"/>
              </a:buClr>
              <a:buSzPts val="1400"/>
              <a:buFont typeface="Arial"/>
              <a:buNone/>
            </a:pPr>
            <a:r>
              <a:rPr b="1" lang="en" sz="1400" u="none" cap="none" strike="noStrike">
                <a:solidFill>
                  <a:schemeClr val="accent1"/>
                </a:solidFill>
                <a:latin typeface="Archivo"/>
                <a:ea typeface="Archivo"/>
                <a:cs typeface="Archivo"/>
                <a:sym typeface="Archivo"/>
              </a:rPr>
              <a:t>03</a:t>
            </a:r>
            <a:endParaRPr b="1" sz="1400" u="none" cap="none" strike="noStrike">
              <a:solidFill>
                <a:schemeClr val="accent1"/>
              </a:solidFill>
              <a:latin typeface="Archivo"/>
              <a:ea typeface="Archivo"/>
              <a:cs typeface="Archivo"/>
              <a:sym typeface="Archivo"/>
            </a:endParaRPr>
          </a:p>
        </p:txBody>
      </p:sp>
      <p:sp>
        <p:nvSpPr>
          <p:cNvPr id="421" name="Google Shape;421;p63"/>
          <p:cNvSpPr txBox="1"/>
          <p:nvPr/>
        </p:nvSpPr>
        <p:spPr>
          <a:xfrm>
            <a:off x="457200" y="3222535"/>
            <a:ext cx="32214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Q2 - What can go wrong?</a:t>
            </a:r>
            <a:endParaRPr/>
          </a:p>
        </p:txBody>
      </p:sp>
      <p:sp>
        <p:nvSpPr>
          <p:cNvPr id="422" name="Google Shape;422;p63"/>
          <p:cNvSpPr txBox="1"/>
          <p:nvPr/>
        </p:nvSpPr>
        <p:spPr>
          <a:xfrm>
            <a:off x="457200" y="3459403"/>
            <a:ext cx="3221400" cy="26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100">
                <a:solidFill>
                  <a:schemeClr val="dk1"/>
                </a:solidFill>
                <a:latin typeface="Archivo"/>
                <a:ea typeface="Archivo"/>
                <a:cs typeface="Archivo"/>
                <a:sym typeface="Archivo"/>
              </a:rPr>
              <a:t>Hunting and categorizing</a:t>
            </a:r>
            <a:endParaRPr sz="1100">
              <a:solidFill>
                <a:schemeClr val="dk1"/>
              </a:solidFill>
              <a:latin typeface="Archivo"/>
              <a:ea typeface="Archivo"/>
              <a:cs typeface="Archivo"/>
              <a:sym typeface="Archivo"/>
            </a:endParaRPr>
          </a:p>
        </p:txBody>
      </p:sp>
      <p:sp>
        <p:nvSpPr>
          <p:cNvPr id="423" name="Google Shape;423;p63"/>
          <p:cNvSpPr txBox="1"/>
          <p:nvPr/>
        </p:nvSpPr>
        <p:spPr>
          <a:xfrm>
            <a:off x="457200" y="3904614"/>
            <a:ext cx="474300" cy="307800"/>
          </a:xfrm>
          <a:prstGeom prst="rect">
            <a:avLst/>
          </a:prstGeom>
          <a:noFill/>
          <a:ln>
            <a:noFill/>
          </a:ln>
        </p:spPr>
        <p:txBody>
          <a:bodyPr anchorCtr="0" anchor="t" bIns="45700" lIns="91425" spcFirstLastPara="1" rIns="91425" wrap="square" tIns="45700">
            <a:spAutoFit/>
          </a:bodyPr>
          <a:lstStyle/>
          <a:p>
            <a:pPr indent="-7937" lvl="0" marL="7937" marR="0" rtl="0" algn="l">
              <a:lnSpc>
                <a:spcPct val="100000"/>
              </a:lnSpc>
              <a:spcBef>
                <a:spcPts val="0"/>
              </a:spcBef>
              <a:spcAft>
                <a:spcPts val="0"/>
              </a:spcAft>
              <a:buClr>
                <a:srgbClr val="005CB9"/>
              </a:buClr>
              <a:buSzPts val="1400"/>
              <a:buFont typeface="Arial"/>
              <a:buNone/>
            </a:pPr>
            <a:r>
              <a:rPr b="1" lang="en" sz="1400" u="none" cap="none" strike="noStrike">
                <a:solidFill>
                  <a:schemeClr val="accent1"/>
                </a:solidFill>
                <a:latin typeface="Archivo"/>
                <a:ea typeface="Archivo"/>
                <a:cs typeface="Archivo"/>
                <a:sym typeface="Archivo"/>
              </a:rPr>
              <a:t>04</a:t>
            </a:r>
            <a:endParaRPr b="1" sz="1400" u="none" cap="none" strike="noStrike">
              <a:solidFill>
                <a:schemeClr val="accent1"/>
              </a:solidFill>
              <a:latin typeface="Archivo"/>
              <a:ea typeface="Archivo"/>
              <a:cs typeface="Archivo"/>
              <a:sym typeface="Archivo"/>
            </a:endParaRPr>
          </a:p>
        </p:txBody>
      </p:sp>
      <p:sp>
        <p:nvSpPr>
          <p:cNvPr id="424" name="Google Shape;424;p63"/>
          <p:cNvSpPr txBox="1"/>
          <p:nvPr/>
        </p:nvSpPr>
        <p:spPr>
          <a:xfrm>
            <a:off x="457200" y="4136935"/>
            <a:ext cx="32214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Q3 - How bad is it anyway?</a:t>
            </a:r>
            <a:endParaRPr/>
          </a:p>
        </p:txBody>
      </p:sp>
      <p:sp>
        <p:nvSpPr>
          <p:cNvPr id="425" name="Google Shape;425;p63"/>
          <p:cNvSpPr txBox="1"/>
          <p:nvPr/>
        </p:nvSpPr>
        <p:spPr>
          <a:xfrm>
            <a:off x="457200" y="4373803"/>
            <a:ext cx="3221400" cy="26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100">
                <a:solidFill>
                  <a:schemeClr val="dk1"/>
                </a:solidFill>
                <a:latin typeface="Archivo"/>
                <a:ea typeface="Archivo"/>
                <a:cs typeface="Archivo"/>
                <a:sym typeface="Archivo"/>
              </a:rPr>
              <a:t>Calculating risk</a:t>
            </a:r>
            <a:endParaRPr sz="1100">
              <a:solidFill>
                <a:schemeClr val="dk1"/>
              </a:solidFill>
              <a:latin typeface="Archivo"/>
              <a:ea typeface="Archivo"/>
              <a:cs typeface="Archivo"/>
              <a:sym typeface="Archivo"/>
            </a:endParaRPr>
          </a:p>
        </p:txBody>
      </p:sp>
      <p:sp>
        <p:nvSpPr>
          <p:cNvPr id="426" name="Google Shape;426;p63"/>
          <p:cNvSpPr txBox="1"/>
          <p:nvPr/>
        </p:nvSpPr>
        <p:spPr>
          <a:xfrm>
            <a:off x="4648200" y="1161414"/>
            <a:ext cx="474300" cy="307800"/>
          </a:xfrm>
          <a:prstGeom prst="rect">
            <a:avLst/>
          </a:prstGeom>
          <a:noFill/>
          <a:ln>
            <a:noFill/>
          </a:ln>
        </p:spPr>
        <p:txBody>
          <a:bodyPr anchorCtr="0" anchor="t" bIns="45700" lIns="91425" spcFirstLastPara="1" rIns="91425" wrap="square" tIns="45700">
            <a:spAutoFit/>
          </a:bodyPr>
          <a:lstStyle/>
          <a:p>
            <a:pPr indent="-7937" lvl="0" marL="7937" marR="0" rtl="0" algn="l">
              <a:lnSpc>
                <a:spcPct val="100000"/>
              </a:lnSpc>
              <a:spcBef>
                <a:spcPts val="0"/>
              </a:spcBef>
              <a:spcAft>
                <a:spcPts val="0"/>
              </a:spcAft>
              <a:buClr>
                <a:srgbClr val="005CB9"/>
              </a:buClr>
              <a:buSzPts val="1400"/>
              <a:buFont typeface="Arial"/>
              <a:buNone/>
            </a:pPr>
            <a:r>
              <a:rPr b="1" lang="en" sz="1400" u="none" cap="none" strike="noStrike">
                <a:solidFill>
                  <a:schemeClr val="accent1"/>
                </a:solidFill>
                <a:latin typeface="Archivo"/>
                <a:ea typeface="Archivo"/>
                <a:cs typeface="Archivo"/>
                <a:sym typeface="Archivo"/>
              </a:rPr>
              <a:t>05</a:t>
            </a:r>
            <a:endParaRPr b="1" sz="1400" u="none" cap="none" strike="noStrike">
              <a:solidFill>
                <a:schemeClr val="accent1"/>
              </a:solidFill>
              <a:latin typeface="Archivo"/>
              <a:ea typeface="Archivo"/>
              <a:cs typeface="Archivo"/>
              <a:sym typeface="Archivo"/>
            </a:endParaRPr>
          </a:p>
        </p:txBody>
      </p:sp>
      <p:sp>
        <p:nvSpPr>
          <p:cNvPr id="427" name="Google Shape;427;p63"/>
          <p:cNvSpPr txBox="1"/>
          <p:nvPr/>
        </p:nvSpPr>
        <p:spPr>
          <a:xfrm>
            <a:off x="4648200" y="1393725"/>
            <a:ext cx="3397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Q4 - What are we going to do about it?</a:t>
            </a:r>
            <a:endParaRPr/>
          </a:p>
        </p:txBody>
      </p:sp>
      <p:sp>
        <p:nvSpPr>
          <p:cNvPr id="428" name="Google Shape;428;p63"/>
          <p:cNvSpPr txBox="1"/>
          <p:nvPr/>
        </p:nvSpPr>
        <p:spPr>
          <a:xfrm>
            <a:off x="4648200" y="1630603"/>
            <a:ext cx="32214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100">
                <a:solidFill>
                  <a:schemeClr val="dk1"/>
                </a:solidFill>
                <a:latin typeface="Archivo"/>
                <a:ea typeface="Archivo"/>
                <a:cs typeface="Archivo"/>
                <a:sym typeface="Archivo"/>
              </a:rPr>
              <a:t>Planning mitigations</a:t>
            </a:r>
            <a:endParaRPr/>
          </a:p>
        </p:txBody>
      </p:sp>
      <p:sp>
        <p:nvSpPr>
          <p:cNvPr id="429" name="Google Shape;429;p63"/>
          <p:cNvSpPr txBox="1"/>
          <p:nvPr/>
        </p:nvSpPr>
        <p:spPr>
          <a:xfrm>
            <a:off x="4648200" y="2075814"/>
            <a:ext cx="474300" cy="307800"/>
          </a:xfrm>
          <a:prstGeom prst="rect">
            <a:avLst/>
          </a:prstGeom>
          <a:noFill/>
          <a:ln>
            <a:noFill/>
          </a:ln>
        </p:spPr>
        <p:txBody>
          <a:bodyPr anchorCtr="0" anchor="t" bIns="45700" lIns="91425" spcFirstLastPara="1" rIns="91425" wrap="square" tIns="45700">
            <a:spAutoFit/>
          </a:bodyPr>
          <a:lstStyle/>
          <a:p>
            <a:pPr indent="-7937" lvl="0" marL="7937" marR="0" rtl="0" algn="l">
              <a:lnSpc>
                <a:spcPct val="100000"/>
              </a:lnSpc>
              <a:spcBef>
                <a:spcPts val="0"/>
              </a:spcBef>
              <a:spcAft>
                <a:spcPts val="0"/>
              </a:spcAft>
              <a:buClr>
                <a:srgbClr val="005CB9"/>
              </a:buClr>
              <a:buSzPts val="1400"/>
              <a:buFont typeface="Arial"/>
              <a:buNone/>
            </a:pPr>
            <a:r>
              <a:rPr b="1" lang="en" sz="1400" u="none" cap="none" strike="noStrike">
                <a:solidFill>
                  <a:schemeClr val="accent1"/>
                </a:solidFill>
                <a:latin typeface="Archivo"/>
                <a:ea typeface="Archivo"/>
                <a:cs typeface="Archivo"/>
                <a:sym typeface="Archivo"/>
              </a:rPr>
              <a:t>06</a:t>
            </a:r>
            <a:endParaRPr b="1" sz="1400" u="none" cap="none" strike="noStrike">
              <a:solidFill>
                <a:schemeClr val="accent1"/>
              </a:solidFill>
              <a:latin typeface="Archivo"/>
              <a:ea typeface="Archivo"/>
              <a:cs typeface="Archivo"/>
              <a:sym typeface="Archivo"/>
            </a:endParaRPr>
          </a:p>
        </p:txBody>
      </p:sp>
      <p:sp>
        <p:nvSpPr>
          <p:cNvPr id="430" name="Google Shape;430;p63"/>
          <p:cNvSpPr txBox="1"/>
          <p:nvPr/>
        </p:nvSpPr>
        <p:spPr>
          <a:xfrm>
            <a:off x="4648200" y="2308135"/>
            <a:ext cx="32214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Q5 - Did we do a good job?</a:t>
            </a:r>
            <a:endParaRPr/>
          </a:p>
        </p:txBody>
      </p:sp>
      <p:sp>
        <p:nvSpPr>
          <p:cNvPr id="431" name="Google Shape;431;p63"/>
          <p:cNvSpPr txBox="1"/>
          <p:nvPr/>
        </p:nvSpPr>
        <p:spPr>
          <a:xfrm>
            <a:off x="4648200" y="2545003"/>
            <a:ext cx="3221400" cy="26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100">
                <a:solidFill>
                  <a:schemeClr val="dk1"/>
                </a:solidFill>
                <a:latin typeface="Archivo"/>
                <a:ea typeface="Archivo"/>
                <a:cs typeface="Archivo"/>
                <a:sym typeface="Archivo"/>
              </a:rPr>
              <a:t>The threat model lifecycle</a:t>
            </a:r>
            <a:endParaRPr sz="1100">
              <a:solidFill>
                <a:schemeClr val="dk1"/>
              </a:solidFill>
              <a:latin typeface="Archivo"/>
              <a:ea typeface="Archivo"/>
              <a:cs typeface="Archivo"/>
              <a:sym typeface="Archivo"/>
            </a:endParaRPr>
          </a:p>
        </p:txBody>
      </p:sp>
      <p:sp>
        <p:nvSpPr>
          <p:cNvPr id="432" name="Google Shape;432;p63"/>
          <p:cNvSpPr txBox="1"/>
          <p:nvPr/>
        </p:nvSpPr>
        <p:spPr>
          <a:xfrm>
            <a:off x="4648200" y="2990214"/>
            <a:ext cx="474300" cy="307800"/>
          </a:xfrm>
          <a:prstGeom prst="rect">
            <a:avLst/>
          </a:prstGeom>
          <a:noFill/>
          <a:ln>
            <a:noFill/>
          </a:ln>
        </p:spPr>
        <p:txBody>
          <a:bodyPr anchorCtr="0" anchor="t" bIns="45700" lIns="91425" spcFirstLastPara="1" rIns="91425" wrap="square" tIns="45700">
            <a:spAutoFit/>
          </a:bodyPr>
          <a:lstStyle/>
          <a:p>
            <a:pPr indent="-7937" lvl="0" marL="7937" marR="0" rtl="0" algn="l">
              <a:lnSpc>
                <a:spcPct val="100000"/>
              </a:lnSpc>
              <a:spcBef>
                <a:spcPts val="0"/>
              </a:spcBef>
              <a:spcAft>
                <a:spcPts val="0"/>
              </a:spcAft>
              <a:buClr>
                <a:srgbClr val="005CB9"/>
              </a:buClr>
              <a:buSzPts val="1400"/>
              <a:buFont typeface="Arial"/>
              <a:buNone/>
            </a:pPr>
            <a:r>
              <a:rPr b="1" lang="en" sz="1400" u="none" cap="none" strike="noStrike">
                <a:solidFill>
                  <a:schemeClr val="accent1"/>
                </a:solidFill>
                <a:latin typeface="Archivo"/>
                <a:ea typeface="Archivo"/>
                <a:cs typeface="Archivo"/>
                <a:sym typeface="Archivo"/>
              </a:rPr>
              <a:t>07</a:t>
            </a:r>
            <a:endParaRPr b="1" sz="1400" u="none" cap="none" strike="noStrike">
              <a:solidFill>
                <a:schemeClr val="accent1"/>
              </a:solidFill>
              <a:latin typeface="Archivo"/>
              <a:ea typeface="Archivo"/>
              <a:cs typeface="Archivo"/>
              <a:sym typeface="Archivo"/>
            </a:endParaRPr>
          </a:p>
        </p:txBody>
      </p:sp>
      <p:sp>
        <p:nvSpPr>
          <p:cNvPr id="433" name="Google Shape;433;p63"/>
          <p:cNvSpPr txBox="1"/>
          <p:nvPr/>
        </p:nvSpPr>
        <p:spPr>
          <a:xfrm>
            <a:off x="4648200" y="3222535"/>
            <a:ext cx="32214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Threat Modeling in Action</a:t>
            </a:r>
            <a:endParaRPr/>
          </a:p>
        </p:txBody>
      </p:sp>
      <p:sp>
        <p:nvSpPr>
          <p:cNvPr id="434" name="Google Shape;434;p63"/>
          <p:cNvSpPr txBox="1"/>
          <p:nvPr/>
        </p:nvSpPr>
        <p:spPr>
          <a:xfrm>
            <a:off x="4648200" y="3459403"/>
            <a:ext cx="32214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100">
                <a:solidFill>
                  <a:schemeClr val="dk1"/>
                </a:solidFill>
                <a:latin typeface="Archivo"/>
                <a:ea typeface="Archivo"/>
                <a:cs typeface="Archivo"/>
                <a:sym typeface="Archivo"/>
              </a:rPr>
              <a:t>Securing Products at Workday</a:t>
            </a:r>
            <a:endParaRPr/>
          </a:p>
        </p:txBody>
      </p:sp>
      <p:sp>
        <p:nvSpPr>
          <p:cNvPr id="435" name="Google Shape;435;p63"/>
          <p:cNvSpPr txBox="1"/>
          <p:nvPr/>
        </p:nvSpPr>
        <p:spPr>
          <a:xfrm>
            <a:off x="4648200" y="3904614"/>
            <a:ext cx="474300" cy="307800"/>
          </a:xfrm>
          <a:prstGeom prst="rect">
            <a:avLst/>
          </a:prstGeom>
          <a:noFill/>
          <a:ln>
            <a:noFill/>
          </a:ln>
        </p:spPr>
        <p:txBody>
          <a:bodyPr anchorCtr="0" anchor="t" bIns="45700" lIns="91425" spcFirstLastPara="1" rIns="91425" wrap="square" tIns="45700">
            <a:spAutoFit/>
          </a:bodyPr>
          <a:lstStyle/>
          <a:p>
            <a:pPr indent="-7937" lvl="0" marL="7937" marR="0" rtl="0" algn="l">
              <a:lnSpc>
                <a:spcPct val="100000"/>
              </a:lnSpc>
              <a:spcBef>
                <a:spcPts val="0"/>
              </a:spcBef>
              <a:spcAft>
                <a:spcPts val="0"/>
              </a:spcAft>
              <a:buClr>
                <a:srgbClr val="005CB9"/>
              </a:buClr>
              <a:buSzPts val="1400"/>
              <a:buFont typeface="Arial"/>
              <a:buNone/>
            </a:pPr>
            <a:r>
              <a:rPr b="1" lang="en" sz="1400" u="none" cap="none" strike="noStrike">
                <a:solidFill>
                  <a:schemeClr val="accent1"/>
                </a:solidFill>
                <a:latin typeface="Archivo"/>
                <a:ea typeface="Archivo"/>
                <a:cs typeface="Archivo"/>
                <a:sym typeface="Archivo"/>
              </a:rPr>
              <a:t>08</a:t>
            </a:r>
            <a:endParaRPr b="1" sz="1400" u="none" cap="none" strike="noStrike">
              <a:solidFill>
                <a:schemeClr val="accent1"/>
              </a:solidFill>
              <a:latin typeface="Archivo"/>
              <a:ea typeface="Archivo"/>
              <a:cs typeface="Archivo"/>
              <a:sym typeface="Archivo"/>
            </a:endParaRPr>
          </a:p>
        </p:txBody>
      </p:sp>
      <p:sp>
        <p:nvSpPr>
          <p:cNvPr id="436" name="Google Shape;436;p63"/>
          <p:cNvSpPr txBox="1"/>
          <p:nvPr/>
        </p:nvSpPr>
        <p:spPr>
          <a:xfrm>
            <a:off x="4648200" y="4136935"/>
            <a:ext cx="32214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a:solidFill>
                  <a:schemeClr val="dk1"/>
                </a:solidFill>
                <a:latin typeface="Archivo"/>
                <a:ea typeface="Archivo"/>
                <a:cs typeface="Archivo"/>
                <a:sym typeface="Archivo"/>
              </a:rPr>
              <a:t>Into the future</a:t>
            </a:r>
            <a:endParaRPr b="1">
              <a:solidFill>
                <a:schemeClr val="dk1"/>
              </a:solidFill>
              <a:latin typeface="Archivo"/>
              <a:ea typeface="Archivo"/>
              <a:cs typeface="Archivo"/>
              <a:sym typeface="Archivo"/>
            </a:endParaRPr>
          </a:p>
        </p:txBody>
      </p:sp>
      <p:sp>
        <p:nvSpPr>
          <p:cNvPr id="437" name="Google Shape;437;p63"/>
          <p:cNvSpPr txBox="1"/>
          <p:nvPr/>
        </p:nvSpPr>
        <p:spPr>
          <a:xfrm>
            <a:off x="4648200" y="4373803"/>
            <a:ext cx="3221400" cy="26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100">
                <a:solidFill>
                  <a:schemeClr val="dk1"/>
                </a:solidFill>
                <a:latin typeface="Archivo"/>
                <a:ea typeface="Archivo"/>
                <a:cs typeface="Archivo"/>
                <a:sym typeface="Archivo"/>
              </a:rPr>
              <a:t>A note on AI and Threat Modelling</a:t>
            </a:r>
            <a:endParaRPr sz="1100">
              <a:solidFill>
                <a:schemeClr val="dk1"/>
              </a:solidFill>
              <a:latin typeface="Archivo"/>
              <a:ea typeface="Archivo"/>
              <a:cs typeface="Archivo"/>
              <a:sym typeface="Archiv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99"/>
          <p:cNvSpPr txBox="1"/>
          <p:nvPr/>
        </p:nvSpPr>
        <p:spPr>
          <a:xfrm>
            <a:off x="4714876" y="1813090"/>
            <a:ext cx="3952800" cy="3324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Many frameworks exist to help us identify and describe possible threats but we will focus on:</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lang="en" u="sng">
                <a:solidFill>
                  <a:schemeClr val="hlink"/>
                </a:solidFill>
                <a:latin typeface="Archivo"/>
                <a:ea typeface="Archivo"/>
                <a:cs typeface="Archivo"/>
                <a:sym typeface="Archivo"/>
                <a:hlinkClick r:id="rId3"/>
              </a:rPr>
              <a:t>STRIDE</a:t>
            </a:r>
            <a:r>
              <a:rPr lang="en">
                <a:solidFill>
                  <a:schemeClr val="dk1"/>
                </a:solidFill>
                <a:latin typeface="Archivo"/>
                <a:ea typeface="Archivo"/>
                <a:cs typeface="Archivo"/>
                <a:sym typeface="Archivo"/>
              </a:rPr>
              <a:t>: Helps identify vulnerabilities and design appropriate security countermeasures</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lang="en" u="sng">
                <a:solidFill>
                  <a:schemeClr val="hlink"/>
                </a:solidFill>
                <a:latin typeface="Archivo"/>
                <a:ea typeface="Archivo"/>
                <a:cs typeface="Archivo"/>
                <a:sym typeface="Archivo"/>
                <a:hlinkClick r:id="rId4"/>
              </a:rPr>
              <a:t>LINDDUN</a:t>
            </a:r>
            <a:r>
              <a:rPr lang="en">
                <a:solidFill>
                  <a:schemeClr val="dk1"/>
                </a:solidFill>
                <a:latin typeface="Archivo"/>
                <a:ea typeface="Archivo"/>
                <a:cs typeface="Archivo"/>
                <a:sym typeface="Archivo"/>
              </a:rPr>
              <a:t>: Provides privacy knowledge support to help you reason about privacy concerns in a systematic and structured way.</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MITRE </a:t>
            </a:r>
            <a:r>
              <a:rPr lang="en" u="sng">
                <a:solidFill>
                  <a:schemeClr val="hlink"/>
                </a:solidFill>
                <a:latin typeface="Archivo"/>
                <a:ea typeface="Archivo"/>
                <a:cs typeface="Archivo"/>
                <a:sym typeface="Archivo"/>
                <a:hlinkClick r:id="rId5"/>
              </a:rPr>
              <a:t>ATT&amp;CK</a:t>
            </a:r>
            <a:r>
              <a:rPr lang="en">
                <a:solidFill>
                  <a:schemeClr val="dk1"/>
                </a:solidFill>
                <a:latin typeface="Archivo"/>
                <a:ea typeface="Archivo"/>
                <a:cs typeface="Archivo"/>
                <a:sym typeface="Archivo"/>
              </a:rPr>
              <a:t> / </a:t>
            </a:r>
            <a:r>
              <a:rPr lang="en" u="sng">
                <a:solidFill>
                  <a:schemeClr val="hlink"/>
                </a:solidFill>
                <a:latin typeface="Archivo"/>
                <a:ea typeface="Archivo"/>
                <a:cs typeface="Archivo"/>
                <a:sym typeface="Archivo"/>
                <a:hlinkClick r:id="rId6"/>
              </a:rPr>
              <a:t>ATLAS</a:t>
            </a:r>
            <a:r>
              <a:rPr lang="en">
                <a:solidFill>
                  <a:schemeClr val="dk1"/>
                </a:solidFill>
                <a:latin typeface="Archivo"/>
                <a:ea typeface="Archivo"/>
                <a:cs typeface="Archivo"/>
                <a:sym typeface="Archivo"/>
              </a:rPr>
              <a:t>: A framework that breaks down the lifecycle of a cyberattack into stages, providing a shared understanding of attacker behavior and tactics.</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p:txBody>
      </p:sp>
      <p:sp>
        <p:nvSpPr>
          <p:cNvPr id="857" name="Google Shape;857;p99"/>
          <p:cNvSpPr txBox="1"/>
          <p:nvPr/>
        </p:nvSpPr>
        <p:spPr>
          <a:xfrm>
            <a:off x="4714876"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Frameworks</a:t>
            </a:r>
            <a:endParaRPr/>
          </a:p>
        </p:txBody>
      </p:sp>
      <p:sp>
        <p:nvSpPr>
          <p:cNvPr id="858" name="Google Shape;858;p99"/>
          <p:cNvSpPr txBox="1"/>
          <p:nvPr/>
        </p:nvSpPr>
        <p:spPr>
          <a:xfrm>
            <a:off x="476249" y="1813090"/>
            <a:ext cx="3952800" cy="203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There are many different potential threats to a system.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Threats can exist across many domains, including security, resiliency and privacy.</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For example a DDoS is both a </a:t>
            </a:r>
            <a:r>
              <a:rPr lang="en">
                <a:solidFill>
                  <a:schemeClr val="dk1"/>
                </a:solidFill>
                <a:latin typeface="Archivo"/>
                <a:ea typeface="Archivo"/>
                <a:cs typeface="Archivo"/>
                <a:sym typeface="Archivo"/>
              </a:rPr>
              <a:t>security</a:t>
            </a:r>
            <a:r>
              <a:rPr lang="en">
                <a:solidFill>
                  <a:schemeClr val="dk1"/>
                </a:solidFill>
                <a:latin typeface="Archivo"/>
                <a:ea typeface="Archivo"/>
                <a:cs typeface="Archivo"/>
                <a:sym typeface="Archivo"/>
              </a:rPr>
              <a:t> and resiliency threat whereas data exposure will concern privacy.</a:t>
            </a:r>
            <a:endParaRPr>
              <a:solidFill>
                <a:schemeClr val="dk1"/>
              </a:solidFill>
              <a:latin typeface="Archivo"/>
              <a:ea typeface="Archivo"/>
              <a:cs typeface="Archivo"/>
              <a:sym typeface="Archivo"/>
            </a:endParaRPr>
          </a:p>
        </p:txBody>
      </p:sp>
      <p:sp>
        <p:nvSpPr>
          <p:cNvPr id="859" name="Google Shape;859;p99"/>
          <p:cNvSpPr txBox="1"/>
          <p:nvPr/>
        </p:nvSpPr>
        <p:spPr>
          <a:xfrm>
            <a:off x="476249"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Threats to your System</a:t>
            </a:r>
            <a:endParaRPr/>
          </a:p>
        </p:txBody>
      </p:sp>
      <p:sp>
        <p:nvSpPr>
          <p:cNvPr id="860" name="Google Shape;860;p99"/>
          <p:cNvSpPr txBox="1"/>
          <p:nvPr/>
        </p:nvSpPr>
        <p:spPr>
          <a:xfrm>
            <a:off x="462492" y="766207"/>
            <a:ext cx="821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 sz="1800">
                <a:solidFill>
                  <a:schemeClr val="dk1"/>
                </a:solidFill>
                <a:latin typeface="Archivo"/>
                <a:ea typeface="Archivo"/>
                <a:cs typeface="Archivo"/>
                <a:sym typeface="Archivo"/>
              </a:rPr>
              <a:t>What kinds of threats are there?</a:t>
            </a:r>
            <a:endParaRPr i="1" sz="1800">
              <a:solidFill>
                <a:schemeClr val="dk1"/>
              </a:solidFill>
              <a:latin typeface="Archivo"/>
              <a:ea typeface="Archivo"/>
              <a:cs typeface="Archivo"/>
              <a:sym typeface="Archivo"/>
            </a:endParaRPr>
          </a:p>
        </p:txBody>
      </p:sp>
      <p:sp>
        <p:nvSpPr>
          <p:cNvPr id="861" name="Google Shape;861;p99"/>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Threat Identification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00"/>
          <p:cNvSpPr txBox="1"/>
          <p:nvPr/>
        </p:nvSpPr>
        <p:spPr>
          <a:xfrm>
            <a:off x="4714876" y="1813090"/>
            <a:ext cx="3952800" cy="24321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chemeClr val="dk1"/>
              </a:buClr>
              <a:buSzPts val="1400"/>
              <a:buFont typeface="Archivo"/>
              <a:buChar char="-"/>
            </a:pPr>
            <a:r>
              <a:rPr b="1" lang="en" sz="1600">
                <a:solidFill>
                  <a:schemeClr val="dk1"/>
                </a:solidFill>
                <a:latin typeface="Archivo"/>
                <a:ea typeface="Archivo"/>
                <a:cs typeface="Archivo"/>
                <a:sym typeface="Archivo"/>
              </a:rPr>
              <a:t>S</a:t>
            </a:r>
            <a:r>
              <a:rPr lang="en">
                <a:solidFill>
                  <a:schemeClr val="dk1"/>
                </a:solidFill>
                <a:latin typeface="Archivo"/>
                <a:ea typeface="Archivo"/>
                <a:cs typeface="Archivo"/>
                <a:sym typeface="Archivo"/>
              </a:rPr>
              <a:t>poofing: Impersonating a user or system</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b="1" lang="en" sz="1600">
                <a:solidFill>
                  <a:schemeClr val="dk1"/>
                </a:solidFill>
                <a:latin typeface="Archivo"/>
                <a:ea typeface="Archivo"/>
                <a:cs typeface="Archivo"/>
                <a:sym typeface="Archivo"/>
              </a:rPr>
              <a:t>T</a:t>
            </a:r>
            <a:r>
              <a:rPr lang="en">
                <a:solidFill>
                  <a:schemeClr val="dk1"/>
                </a:solidFill>
                <a:latin typeface="Archivo"/>
                <a:ea typeface="Archivo"/>
                <a:cs typeface="Archivo"/>
                <a:sym typeface="Archivo"/>
              </a:rPr>
              <a:t>ampering: Unauthorized modification of a system or data</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b="1" lang="en" sz="1600">
                <a:solidFill>
                  <a:schemeClr val="dk1"/>
                </a:solidFill>
                <a:latin typeface="Archivo"/>
                <a:ea typeface="Archivo"/>
                <a:cs typeface="Archivo"/>
                <a:sym typeface="Archivo"/>
              </a:rPr>
              <a:t>R</a:t>
            </a:r>
            <a:r>
              <a:rPr lang="en">
                <a:solidFill>
                  <a:schemeClr val="dk1"/>
                </a:solidFill>
                <a:latin typeface="Archivo"/>
                <a:ea typeface="Archivo"/>
                <a:cs typeface="Archivo"/>
                <a:sym typeface="Archivo"/>
              </a:rPr>
              <a:t>epudiation: Dodging audit and accountability (Logging)</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b="1" lang="en" sz="1600">
                <a:solidFill>
                  <a:schemeClr val="dk1"/>
                </a:solidFill>
                <a:latin typeface="Archivo"/>
                <a:ea typeface="Archivo"/>
                <a:cs typeface="Archivo"/>
                <a:sym typeface="Archivo"/>
              </a:rPr>
              <a:t>I</a:t>
            </a:r>
            <a:r>
              <a:rPr lang="en">
                <a:solidFill>
                  <a:schemeClr val="dk1"/>
                </a:solidFill>
                <a:latin typeface="Archivo"/>
                <a:ea typeface="Archivo"/>
                <a:cs typeface="Archivo"/>
                <a:sym typeface="Archivo"/>
              </a:rPr>
              <a:t>nformation Disclosure: Data breaches</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b="1" lang="en" sz="1600">
                <a:solidFill>
                  <a:schemeClr val="dk1"/>
                </a:solidFill>
                <a:latin typeface="Archivo"/>
                <a:ea typeface="Archivo"/>
                <a:cs typeface="Archivo"/>
                <a:sym typeface="Archivo"/>
              </a:rPr>
              <a:t>D</a:t>
            </a:r>
            <a:r>
              <a:rPr lang="en">
                <a:solidFill>
                  <a:schemeClr val="dk1"/>
                </a:solidFill>
                <a:latin typeface="Archivo"/>
                <a:ea typeface="Archivo"/>
                <a:cs typeface="Archivo"/>
                <a:sym typeface="Archivo"/>
              </a:rPr>
              <a:t>enial of Service: Disruption of a systems availability</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b="1" lang="en" sz="1600">
                <a:solidFill>
                  <a:schemeClr val="dk1"/>
                </a:solidFill>
                <a:latin typeface="Archivo"/>
                <a:ea typeface="Archivo"/>
                <a:cs typeface="Archivo"/>
                <a:sym typeface="Archivo"/>
              </a:rPr>
              <a:t>E</a:t>
            </a:r>
            <a:r>
              <a:rPr lang="en">
                <a:solidFill>
                  <a:schemeClr val="dk1"/>
                </a:solidFill>
                <a:latin typeface="Archivo"/>
                <a:ea typeface="Archivo"/>
                <a:cs typeface="Archivo"/>
                <a:sym typeface="Archivo"/>
              </a:rPr>
              <a:t>levation of Privilege: Attaining privilege </a:t>
            </a:r>
            <a:r>
              <a:rPr lang="en">
                <a:solidFill>
                  <a:schemeClr val="dk1"/>
                </a:solidFill>
                <a:latin typeface="Archivo"/>
                <a:ea typeface="Archivo"/>
                <a:cs typeface="Archivo"/>
                <a:sym typeface="Archivo"/>
              </a:rPr>
              <a:t>beyond</a:t>
            </a:r>
            <a:r>
              <a:rPr lang="en">
                <a:solidFill>
                  <a:schemeClr val="dk1"/>
                </a:solidFill>
                <a:latin typeface="Archivo"/>
                <a:ea typeface="Archivo"/>
                <a:cs typeface="Archivo"/>
                <a:sym typeface="Archivo"/>
              </a:rPr>
              <a:t> intended limits</a:t>
            </a:r>
            <a:endParaRPr>
              <a:solidFill>
                <a:schemeClr val="dk1"/>
              </a:solidFill>
              <a:latin typeface="Archivo"/>
              <a:ea typeface="Archivo"/>
              <a:cs typeface="Archivo"/>
              <a:sym typeface="Archivo"/>
            </a:endParaRPr>
          </a:p>
        </p:txBody>
      </p:sp>
      <p:sp>
        <p:nvSpPr>
          <p:cNvPr id="868" name="Google Shape;868;p100"/>
          <p:cNvSpPr txBox="1"/>
          <p:nvPr/>
        </p:nvSpPr>
        <p:spPr>
          <a:xfrm>
            <a:off x="4714876"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STRIDE framework</a:t>
            </a:r>
            <a:endParaRPr/>
          </a:p>
        </p:txBody>
      </p:sp>
      <p:sp>
        <p:nvSpPr>
          <p:cNvPr id="869" name="Google Shape;869;p100"/>
          <p:cNvSpPr txBox="1"/>
          <p:nvPr/>
        </p:nvSpPr>
        <p:spPr>
          <a:xfrm>
            <a:off x="476249" y="1813090"/>
            <a:ext cx="3952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STRIDE is an excellent choice for identifying and categorizing common threat vectors.</a:t>
            </a:r>
            <a:endParaRPr sz="1400">
              <a:solidFill>
                <a:schemeClr val="dk1"/>
              </a:solidFill>
              <a:latin typeface="Archivo"/>
              <a:ea typeface="Archivo"/>
              <a:cs typeface="Archivo"/>
              <a:sym typeface="Archivo"/>
            </a:endParaRPr>
          </a:p>
        </p:txBody>
      </p:sp>
      <p:sp>
        <p:nvSpPr>
          <p:cNvPr id="870" name="Google Shape;870;p100"/>
          <p:cNvSpPr txBox="1"/>
          <p:nvPr/>
        </p:nvSpPr>
        <p:spPr>
          <a:xfrm>
            <a:off x="476249"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Identify</a:t>
            </a:r>
            <a:r>
              <a:rPr b="1" lang="en" sz="1600">
                <a:solidFill>
                  <a:schemeClr val="accent1"/>
                </a:solidFill>
                <a:latin typeface="Archivo"/>
                <a:ea typeface="Archivo"/>
                <a:cs typeface="Archivo"/>
                <a:sym typeface="Archivo"/>
              </a:rPr>
              <a:t> and categorize</a:t>
            </a:r>
            <a:endParaRPr/>
          </a:p>
        </p:txBody>
      </p:sp>
      <p:sp>
        <p:nvSpPr>
          <p:cNvPr id="871" name="Google Shape;871;p100"/>
          <p:cNvSpPr txBox="1"/>
          <p:nvPr/>
        </p:nvSpPr>
        <p:spPr>
          <a:xfrm>
            <a:off x="462492" y="766207"/>
            <a:ext cx="8219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chivo"/>
                <a:ea typeface="Archivo"/>
                <a:cs typeface="Archivo"/>
                <a:sym typeface="Archivo"/>
              </a:rPr>
              <a:t>Spoofing, Tampering, Repudiation, Information Disclosure, Denial of Service, Elevation of Privilege</a:t>
            </a:r>
            <a:endParaRPr sz="1800">
              <a:solidFill>
                <a:schemeClr val="dk1"/>
              </a:solidFill>
              <a:latin typeface="Archivo"/>
              <a:ea typeface="Archivo"/>
              <a:cs typeface="Archivo"/>
              <a:sym typeface="Archivo"/>
            </a:endParaRPr>
          </a:p>
        </p:txBody>
      </p:sp>
      <p:sp>
        <p:nvSpPr>
          <p:cNvPr id="872" name="Google Shape;872;p100"/>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STRIDE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pic>
        <p:nvPicPr>
          <p:cNvPr id="878" name="Google Shape;878;p101" title="stride2.png"/>
          <p:cNvPicPr preferRelativeResize="0"/>
          <p:nvPr/>
        </p:nvPicPr>
        <p:blipFill>
          <a:blip r:embed="rId3">
            <a:alphaModFix/>
          </a:blip>
          <a:stretch>
            <a:fillRect/>
          </a:stretch>
        </p:blipFill>
        <p:spPr>
          <a:xfrm>
            <a:off x="874063" y="314713"/>
            <a:ext cx="7395881" cy="451408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02"/>
          <p:cNvSpPr txBox="1"/>
          <p:nvPr/>
        </p:nvSpPr>
        <p:spPr>
          <a:xfrm>
            <a:off x="4714876" y="1813090"/>
            <a:ext cx="3952800" cy="31092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chemeClr val="dk1"/>
              </a:buClr>
              <a:buSzPts val="1400"/>
              <a:buFont typeface="Archivo"/>
              <a:buChar char="-"/>
            </a:pPr>
            <a:r>
              <a:rPr b="1" lang="en" sz="1600">
                <a:solidFill>
                  <a:schemeClr val="dk1"/>
                </a:solidFill>
                <a:latin typeface="Archivo"/>
                <a:ea typeface="Archivo"/>
                <a:cs typeface="Archivo"/>
                <a:sym typeface="Archivo"/>
              </a:rPr>
              <a:t>L</a:t>
            </a:r>
            <a:r>
              <a:rPr lang="en">
                <a:solidFill>
                  <a:schemeClr val="dk1"/>
                </a:solidFill>
                <a:latin typeface="Archivo"/>
                <a:ea typeface="Archivo"/>
                <a:cs typeface="Archivo"/>
                <a:sym typeface="Archivo"/>
              </a:rPr>
              <a:t>inking: Associating data to recon a user of group</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b="1" lang="en" sz="1600">
                <a:solidFill>
                  <a:schemeClr val="dk1"/>
                </a:solidFill>
                <a:latin typeface="Archivo"/>
                <a:ea typeface="Archivo"/>
                <a:cs typeface="Archivo"/>
                <a:sym typeface="Archivo"/>
              </a:rPr>
              <a:t>I</a:t>
            </a:r>
            <a:r>
              <a:rPr lang="en">
                <a:solidFill>
                  <a:schemeClr val="dk1"/>
                </a:solidFill>
                <a:latin typeface="Archivo"/>
                <a:ea typeface="Archivo"/>
                <a:cs typeface="Archivo"/>
                <a:sym typeface="Archivo"/>
              </a:rPr>
              <a:t>dentifying</a:t>
            </a:r>
            <a:r>
              <a:rPr lang="en">
                <a:solidFill>
                  <a:schemeClr val="dk1"/>
                </a:solidFill>
                <a:latin typeface="Archivo"/>
                <a:ea typeface="Archivo"/>
                <a:cs typeface="Archivo"/>
                <a:sym typeface="Archivo"/>
              </a:rPr>
              <a:t>: Identifying a user</a:t>
            </a:r>
            <a:r>
              <a:rPr lang="en">
                <a:solidFill>
                  <a:schemeClr val="dk1"/>
                </a:solidFill>
                <a:latin typeface="Archivo"/>
                <a:ea typeface="Archivo"/>
                <a:cs typeface="Archivo"/>
                <a:sym typeface="Archivo"/>
              </a:rPr>
              <a:t> </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b="1" lang="en" sz="1600">
                <a:solidFill>
                  <a:schemeClr val="dk1"/>
                </a:solidFill>
                <a:latin typeface="Archivo"/>
                <a:ea typeface="Archivo"/>
                <a:cs typeface="Archivo"/>
                <a:sym typeface="Archivo"/>
              </a:rPr>
              <a:t>N</a:t>
            </a:r>
            <a:r>
              <a:rPr lang="en">
                <a:solidFill>
                  <a:schemeClr val="dk1"/>
                </a:solidFill>
                <a:latin typeface="Archivo"/>
                <a:ea typeface="Archivo"/>
                <a:cs typeface="Archivo"/>
                <a:sym typeface="Archivo"/>
              </a:rPr>
              <a:t>on-Repudiation: Being able to attribute a claim (Logging)</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b="1" lang="en" sz="1600">
                <a:solidFill>
                  <a:schemeClr val="dk1"/>
                </a:solidFill>
                <a:latin typeface="Archivo"/>
                <a:ea typeface="Archivo"/>
                <a:cs typeface="Archivo"/>
                <a:sym typeface="Archivo"/>
              </a:rPr>
              <a:t>D</a:t>
            </a:r>
            <a:r>
              <a:rPr lang="en">
                <a:solidFill>
                  <a:schemeClr val="dk1"/>
                </a:solidFill>
                <a:latin typeface="Archivo"/>
                <a:ea typeface="Archivo"/>
                <a:cs typeface="Archivo"/>
                <a:sym typeface="Archivo"/>
              </a:rPr>
              <a:t>etecting</a:t>
            </a:r>
            <a:r>
              <a:rPr lang="en">
                <a:solidFill>
                  <a:schemeClr val="dk1"/>
                </a:solidFill>
                <a:latin typeface="Archivo"/>
                <a:ea typeface="Archivo"/>
                <a:cs typeface="Archivo"/>
                <a:sym typeface="Archivo"/>
              </a:rPr>
              <a:t>: Deducing the involvement of a user</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b="1" lang="en" sz="1600">
                <a:solidFill>
                  <a:schemeClr val="dk1"/>
                </a:solidFill>
                <a:latin typeface="Archivo"/>
                <a:ea typeface="Archivo"/>
                <a:cs typeface="Archivo"/>
                <a:sym typeface="Archivo"/>
              </a:rPr>
              <a:t>D</a:t>
            </a:r>
            <a:r>
              <a:rPr lang="en">
                <a:solidFill>
                  <a:schemeClr val="dk1"/>
                </a:solidFill>
                <a:latin typeface="Archivo"/>
                <a:ea typeface="Archivo"/>
                <a:cs typeface="Archivo"/>
                <a:sym typeface="Archivo"/>
              </a:rPr>
              <a:t>ata Disclosure: </a:t>
            </a:r>
            <a:r>
              <a:rPr lang="en">
                <a:solidFill>
                  <a:schemeClr val="dk1"/>
                </a:solidFill>
                <a:latin typeface="Archivo"/>
                <a:ea typeface="Archivo"/>
                <a:cs typeface="Archivo"/>
                <a:sym typeface="Archivo"/>
              </a:rPr>
              <a:t>Data breaches</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b="1" lang="en" sz="1600">
                <a:solidFill>
                  <a:schemeClr val="dk1"/>
                </a:solidFill>
                <a:latin typeface="Archivo"/>
                <a:ea typeface="Archivo"/>
                <a:cs typeface="Archivo"/>
                <a:sym typeface="Archivo"/>
              </a:rPr>
              <a:t>U</a:t>
            </a:r>
            <a:r>
              <a:rPr lang="en">
                <a:solidFill>
                  <a:schemeClr val="dk1"/>
                </a:solidFill>
                <a:latin typeface="Archivo"/>
                <a:ea typeface="Archivo"/>
                <a:cs typeface="Archivo"/>
                <a:sym typeface="Archivo"/>
              </a:rPr>
              <a:t>nawareness and Unitervenability: </a:t>
            </a:r>
            <a:r>
              <a:rPr lang="en">
                <a:solidFill>
                  <a:schemeClr val="dk1"/>
                </a:solidFill>
                <a:latin typeface="Archivo"/>
                <a:ea typeface="Archivo"/>
                <a:cs typeface="Archivo"/>
                <a:sym typeface="Archivo"/>
              </a:rPr>
              <a:t>Insufficient</a:t>
            </a:r>
            <a:r>
              <a:rPr lang="en">
                <a:solidFill>
                  <a:schemeClr val="dk1"/>
                </a:solidFill>
                <a:latin typeface="Archivo"/>
                <a:ea typeface="Archivo"/>
                <a:cs typeface="Archivo"/>
                <a:sym typeface="Archivo"/>
              </a:rPr>
              <a:t> information empowering a user in the process of PII</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b="1" lang="en" sz="1600">
                <a:solidFill>
                  <a:schemeClr val="dk1"/>
                </a:solidFill>
                <a:latin typeface="Archivo"/>
                <a:ea typeface="Archivo"/>
                <a:cs typeface="Archivo"/>
                <a:sym typeface="Archivo"/>
              </a:rPr>
              <a:t>N</a:t>
            </a:r>
            <a:r>
              <a:rPr lang="en">
                <a:solidFill>
                  <a:schemeClr val="dk1"/>
                </a:solidFill>
                <a:latin typeface="Archivo"/>
                <a:ea typeface="Archivo"/>
                <a:cs typeface="Archivo"/>
                <a:sym typeface="Archivo"/>
              </a:rPr>
              <a:t>on-Compliance: Deviating from standards / compliance</a:t>
            </a:r>
            <a:endParaRPr>
              <a:solidFill>
                <a:schemeClr val="dk1"/>
              </a:solidFill>
              <a:latin typeface="Archivo"/>
              <a:ea typeface="Archivo"/>
              <a:cs typeface="Archivo"/>
              <a:sym typeface="Archivo"/>
            </a:endParaRPr>
          </a:p>
        </p:txBody>
      </p:sp>
      <p:sp>
        <p:nvSpPr>
          <p:cNvPr id="885" name="Google Shape;885;p102"/>
          <p:cNvSpPr txBox="1"/>
          <p:nvPr/>
        </p:nvSpPr>
        <p:spPr>
          <a:xfrm>
            <a:off x="4714876"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LINDDUN</a:t>
            </a:r>
            <a:r>
              <a:rPr b="1" lang="en" sz="1600">
                <a:solidFill>
                  <a:schemeClr val="accent1"/>
                </a:solidFill>
                <a:latin typeface="Archivo"/>
                <a:ea typeface="Archivo"/>
                <a:cs typeface="Archivo"/>
                <a:sym typeface="Archivo"/>
              </a:rPr>
              <a:t> framework</a:t>
            </a:r>
            <a:endParaRPr/>
          </a:p>
        </p:txBody>
      </p:sp>
      <p:sp>
        <p:nvSpPr>
          <p:cNvPr id="886" name="Google Shape;886;p102"/>
          <p:cNvSpPr txBox="1"/>
          <p:nvPr/>
        </p:nvSpPr>
        <p:spPr>
          <a:xfrm>
            <a:off x="476249" y="1813090"/>
            <a:ext cx="3952800" cy="160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LINDDUN provides privacy knowledge support to help you reason about privacy concerns in a systematic and structured way.</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This is </a:t>
            </a:r>
            <a:r>
              <a:rPr lang="en">
                <a:solidFill>
                  <a:schemeClr val="dk1"/>
                </a:solidFill>
                <a:latin typeface="Archivo"/>
                <a:ea typeface="Archivo"/>
                <a:cs typeface="Archivo"/>
                <a:sym typeface="Archivo"/>
              </a:rPr>
              <a:t>particularly useful where threats may be privacy focused or a high compliance environment.</a:t>
            </a:r>
            <a:endParaRPr>
              <a:solidFill>
                <a:schemeClr val="dk1"/>
              </a:solidFill>
              <a:latin typeface="Archivo"/>
              <a:ea typeface="Archivo"/>
              <a:cs typeface="Archivo"/>
              <a:sym typeface="Archivo"/>
            </a:endParaRPr>
          </a:p>
        </p:txBody>
      </p:sp>
      <p:sp>
        <p:nvSpPr>
          <p:cNvPr id="887" name="Google Shape;887;p102"/>
          <p:cNvSpPr txBox="1"/>
          <p:nvPr/>
        </p:nvSpPr>
        <p:spPr>
          <a:xfrm>
            <a:off x="476249"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Identify and categorize</a:t>
            </a:r>
            <a:endParaRPr/>
          </a:p>
        </p:txBody>
      </p:sp>
      <p:sp>
        <p:nvSpPr>
          <p:cNvPr id="888" name="Google Shape;888;p102"/>
          <p:cNvSpPr txBox="1"/>
          <p:nvPr/>
        </p:nvSpPr>
        <p:spPr>
          <a:xfrm>
            <a:off x="462492" y="766207"/>
            <a:ext cx="8219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chivo"/>
                <a:ea typeface="Archivo"/>
                <a:cs typeface="Archivo"/>
                <a:sym typeface="Archivo"/>
              </a:rPr>
              <a:t>Linking</a:t>
            </a:r>
            <a:r>
              <a:rPr lang="en" sz="1800">
                <a:solidFill>
                  <a:schemeClr val="dk1"/>
                </a:solidFill>
                <a:latin typeface="Archivo"/>
                <a:ea typeface="Archivo"/>
                <a:cs typeface="Archivo"/>
                <a:sym typeface="Archivo"/>
              </a:rPr>
              <a:t>, Identifying, Non-Repudiation, Detecting, Data Disclosure, Unawareness and Unitervenability, Non-Compliance</a:t>
            </a:r>
            <a:endParaRPr sz="1800">
              <a:solidFill>
                <a:schemeClr val="dk1"/>
              </a:solidFill>
              <a:latin typeface="Archivo"/>
              <a:ea typeface="Archivo"/>
              <a:cs typeface="Archivo"/>
              <a:sym typeface="Archivo"/>
            </a:endParaRPr>
          </a:p>
        </p:txBody>
      </p:sp>
      <p:sp>
        <p:nvSpPr>
          <p:cNvPr id="889" name="Google Shape;889;p102"/>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LINDDUN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pic>
        <p:nvPicPr>
          <p:cNvPr id="895" name="Google Shape;895;p103" title="linddun.png"/>
          <p:cNvPicPr preferRelativeResize="0"/>
          <p:nvPr/>
        </p:nvPicPr>
        <p:blipFill>
          <a:blip r:embed="rId3">
            <a:alphaModFix/>
          </a:blip>
          <a:stretch>
            <a:fillRect/>
          </a:stretch>
        </p:blipFill>
        <p:spPr>
          <a:xfrm>
            <a:off x="1362113" y="314700"/>
            <a:ext cx="6419787" cy="45140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04"/>
          <p:cNvSpPr txBox="1"/>
          <p:nvPr/>
        </p:nvSpPr>
        <p:spPr>
          <a:xfrm>
            <a:off x="4714876" y="1813090"/>
            <a:ext cx="3952800" cy="267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The </a:t>
            </a:r>
            <a:r>
              <a:rPr lang="en" u="sng">
                <a:solidFill>
                  <a:schemeClr val="hlink"/>
                </a:solidFill>
                <a:latin typeface="Archivo"/>
                <a:ea typeface="Archivo"/>
                <a:cs typeface="Archivo"/>
                <a:sym typeface="Archivo"/>
                <a:hlinkClick r:id="rId3"/>
              </a:rPr>
              <a:t>OWASP Gen AI Security Project</a:t>
            </a:r>
            <a:r>
              <a:rPr lang="en">
                <a:solidFill>
                  <a:schemeClr val="dk1"/>
                </a:solidFill>
                <a:latin typeface="Archivo"/>
                <a:ea typeface="Archivo"/>
                <a:cs typeface="Archivo"/>
                <a:sym typeface="Archivo"/>
              </a:rPr>
              <a:t> is a global community of security and AI experts, providing practical, peer-reviewed insights and resources.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The projectly covers, among other AI security concerns, a </a:t>
            </a:r>
            <a:r>
              <a:rPr lang="en" u="sng">
                <a:solidFill>
                  <a:schemeClr val="hlink"/>
                </a:solidFill>
                <a:latin typeface="Archivo"/>
                <a:ea typeface="Archivo"/>
                <a:cs typeface="Archivo"/>
                <a:sym typeface="Archivo"/>
                <a:hlinkClick r:id="rId4"/>
              </a:rPr>
              <a:t>top 10 for LLM and GenAI</a:t>
            </a:r>
            <a:r>
              <a:rPr lang="en">
                <a:solidFill>
                  <a:schemeClr val="dk1"/>
                </a:solidFill>
                <a:latin typeface="Archivo"/>
                <a:ea typeface="Archivo"/>
                <a:cs typeface="Archivo"/>
                <a:sym typeface="Archivo"/>
              </a:rPr>
              <a:t>.</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The top 3 currently includes</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Prompt Injection</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Insecure Output Handling</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Training Data Poisoning</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p:txBody>
      </p:sp>
      <p:sp>
        <p:nvSpPr>
          <p:cNvPr id="902" name="Google Shape;902;p104"/>
          <p:cNvSpPr txBox="1"/>
          <p:nvPr/>
        </p:nvSpPr>
        <p:spPr>
          <a:xfrm>
            <a:off x="4714876"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OWASP GenAI Security Project</a:t>
            </a:r>
            <a:endParaRPr b="1" sz="1600">
              <a:solidFill>
                <a:schemeClr val="accent1"/>
              </a:solidFill>
              <a:latin typeface="Archivo"/>
              <a:ea typeface="Archivo"/>
              <a:cs typeface="Archivo"/>
              <a:sym typeface="Archivo"/>
            </a:endParaRPr>
          </a:p>
        </p:txBody>
      </p:sp>
      <p:sp>
        <p:nvSpPr>
          <p:cNvPr id="903" name="Google Shape;903;p104"/>
          <p:cNvSpPr txBox="1"/>
          <p:nvPr/>
        </p:nvSpPr>
        <p:spPr>
          <a:xfrm>
            <a:off x="476249" y="1813090"/>
            <a:ext cx="39528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The </a:t>
            </a:r>
            <a:r>
              <a:rPr lang="en" u="sng">
                <a:solidFill>
                  <a:schemeClr val="hlink"/>
                </a:solidFill>
                <a:latin typeface="Archivo"/>
                <a:ea typeface="Archivo"/>
                <a:cs typeface="Archivo"/>
                <a:sym typeface="Archivo"/>
                <a:hlinkClick r:id="rId5"/>
              </a:rPr>
              <a:t>OWASP Top 10</a:t>
            </a:r>
            <a:r>
              <a:rPr lang="en">
                <a:solidFill>
                  <a:schemeClr val="dk1"/>
                </a:solidFill>
                <a:latin typeface="Archivo"/>
                <a:ea typeface="Archivo"/>
                <a:cs typeface="Archivo"/>
                <a:sym typeface="Archivo"/>
              </a:rPr>
              <a:t> is a standard awareness document for developers and web application security. It represents a broad consensus about the most critical security risks to web applications.</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The top 3 currently includes </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Broken Access Control</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Cryptographic Failures</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Injection</a:t>
            </a:r>
            <a:endParaRPr>
              <a:solidFill>
                <a:schemeClr val="dk1"/>
              </a:solidFill>
              <a:latin typeface="Archivo"/>
              <a:ea typeface="Archivo"/>
              <a:cs typeface="Archivo"/>
              <a:sym typeface="Archivo"/>
            </a:endParaRPr>
          </a:p>
        </p:txBody>
      </p:sp>
      <p:sp>
        <p:nvSpPr>
          <p:cNvPr id="904" name="Google Shape;904;p104"/>
          <p:cNvSpPr txBox="1"/>
          <p:nvPr/>
        </p:nvSpPr>
        <p:spPr>
          <a:xfrm>
            <a:off x="476249"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OWASP Top 10 for App dev</a:t>
            </a:r>
            <a:endParaRPr/>
          </a:p>
        </p:txBody>
      </p:sp>
      <p:sp>
        <p:nvSpPr>
          <p:cNvPr id="905" name="Google Shape;905;p104"/>
          <p:cNvSpPr txBox="1"/>
          <p:nvPr/>
        </p:nvSpPr>
        <p:spPr>
          <a:xfrm>
            <a:off x="462492" y="766207"/>
            <a:ext cx="821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 sz="1800">
                <a:solidFill>
                  <a:schemeClr val="dk1"/>
                </a:solidFill>
                <a:latin typeface="Archivo"/>
                <a:ea typeface="Archivo"/>
                <a:cs typeface="Archivo"/>
                <a:sym typeface="Archivo"/>
              </a:rPr>
              <a:t>What are likely attack vectors? OWASP Top 10s</a:t>
            </a:r>
            <a:endParaRPr i="1" sz="1800">
              <a:solidFill>
                <a:schemeClr val="dk1"/>
              </a:solidFill>
              <a:latin typeface="Archivo"/>
              <a:ea typeface="Archivo"/>
              <a:cs typeface="Archivo"/>
              <a:sym typeface="Archivo"/>
            </a:endParaRPr>
          </a:p>
        </p:txBody>
      </p:sp>
      <p:sp>
        <p:nvSpPr>
          <p:cNvPr id="906" name="Google Shape;906;p104"/>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Common</a:t>
            </a:r>
            <a:r>
              <a:rPr lang="en">
                <a:solidFill>
                  <a:schemeClr val="dk1"/>
                </a:solidFill>
              </a:rPr>
              <a:t> Attack Trends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05"/>
          <p:cNvSpPr txBox="1"/>
          <p:nvPr/>
        </p:nvSpPr>
        <p:spPr>
          <a:xfrm>
            <a:off x="4714876" y="1813090"/>
            <a:ext cx="3952800" cy="267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The </a:t>
            </a:r>
            <a:r>
              <a:rPr lang="en" u="sng">
                <a:solidFill>
                  <a:schemeClr val="hlink"/>
                </a:solidFill>
                <a:latin typeface="Archivo"/>
                <a:ea typeface="Archivo"/>
                <a:cs typeface="Archivo"/>
                <a:sym typeface="Archivo"/>
                <a:hlinkClick r:id="rId3"/>
              </a:rPr>
              <a:t>OWASP Gen AI Security Project</a:t>
            </a:r>
            <a:r>
              <a:rPr lang="en">
                <a:solidFill>
                  <a:schemeClr val="dk1"/>
                </a:solidFill>
                <a:latin typeface="Archivo"/>
                <a:ea typeface="Archivo"/>
                <a:cs typeface="Archivo"/>
                <a:sym typeface="Archivo"/>
              </a:rPr>
              <a:t> is a global community of security and AI experts, providing practical, peer-reviewed insights and resources.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The projectly covers, among other AI security concerns, a </a:t>
            </a:r>
            <a:r>
              <a:rPr lang="en" u="sng">
                <a:solidFill>
                  <a:schemeClr val="hlink"/>
                </a:solidFill>
                <a:latin typeface="Archivo"/>
                <a:ea typeface="Archivo"/>
                <a:cs typeface="Archivo"/>
                <a:sym typeface="Archivo"/>
                <a:hlinkClick r:id="rId4"/>
              </a:rPr>
              <a:t>top 10 for LLM and GenAI</a:t>
            </a:r>
            <a:r>
              <a:rPr lang="en">
                <a:solidFill>
                  <a:schemeClr val="dk1"/>
                </a:solidFill>
                <a:latin typeface="Archivo"/>
                <a:ea typeface="Archivo"/>
                <a:cs typeface="Archivo"/>
                <a:sym typeface="Archivo"/>
              </a:rPr>
              <a:t>.</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The top 3 currently includes</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Prompt Injection</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Insecure Output Handling</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Training Data Poisoning</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p:txBody>
      </p:sp>
      <p:sp>
        <p:nvSpPr>
          <p:cNvPr id="913" name="Google Shape;913;p105"/>
          <p:cNvSpPr txBox="1"/>
          <p:nvPr/>
        </p:nvSpPr>
        <p:spPr>
          <a:xfrm>
            <a:off x="4714876"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OWASP GenAI Security Project</a:t>
            </a:r>
            <a:endParaRPr b="1" sz="1600">
              <a:solidFill>
                <a:schemeClr val="accent1"/>
              </a:solidFill>
              <a:latin typeface="Archivo"/>
              <a:ea typeface="Archivo"/>
              <a:cs typeface="Archivo"/>
              <a:sym typeface="Archivo"/>
            </a:endParaRPr>
          </a:p>
        </p:txBody>
      </p:sp>
      <p:sp>
        <p:nvSpPr>
          <p:cNvPr id="914" name="Google Shape;914;p105"/>
          <p:cNvSpPr txBox="1"/>
          <p:nvPr/>
        </p:nvSpPr>
        <p:spPr>
          <a:xfrm>
            <a:off x="476249" y="1813090"/>
            <a:ext cx="39528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The </a:t>
            </a:r>
            <a:r>
              <a:rPr lang="en" u="sng">
                <a:solidFill>
                  <a:schemeClr val="hlink"/>
                </a:solidFill>
                <a:latin typeface="Archivo"/>
                <a:ea typeface="Archivo"/>
                <a:cs typeface="Archivo"/>
                <a:sym typeface="Archivo"/>
                <a:hlinkClick r:id="rId5"/>
              </a:rPr>
              <a:t>OWASP Top 10</a:t>
            </a:r>
            <a:r>
              <a:rPr lang="en">
                <a:solidFill>
                  <a:schemeClr val="dk1"/>
                </a:solidFill>
                <a:latin typeface="Archivo"/>
                <a:ea typeface="Archivo"/>
                <a:cs typeface="Archivo"/>
                <a:sym typeface="Archivo"/>
              </a:rPr>
              <a:t> is a standard awareness document for developers and web application security. It represents a broad consensus about the most critical security risks to web applications.</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The top 3 currently includes </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Broken Access Control</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Cryptographic Failures</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Injection</a:t>
            </a:r>
            <a:endParaRPr>
              <a:solidFill>
                <a:schemeClr val="dk1"/>
              </a:solidFill>
              <a:latin typeface="Archivo"/>
              <a:ea typeface="Archivo"/>
              <a:cs typeface="Archivo"/>
              <a:sym typeface="Archivo"/>
            </a:endParaRPr>
          </a:p>
        </p:txBody>
      </p:sp>
      <p:sp>
        <p:nvSpPr>
          <p:cNvPr id="915" name="Google Shape;915;p105"/>
          <p:cNvSpPr txBox="1"/>
          <p:nvPr/>
        </p:nvSpPr>
        <p:spPr>
          <a:xfrm>
            <a:off x="476249"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OWASP Top 10 for App dev</a:t>
            </a:r>
            <a:endParaRPr/>
          </a:p>
        </p:txBody>
      </p:sp>
      <p:sp>
        <p:nvSpPr>
          <p:cNvPr id="916" name="Google Shape;916;p105"/>
          <p:cNvSpPr txBox="1"/>
          <p:nvPr/>
        </p:nvSpPr>
        <p:spPr>
          <a:xfrm>
            <a:off x="462492" y="766207"/>
            <a:ext cx="821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 sz="1800">
                <a:solidFill>
                  <a:schemeClr val="dk1"/>
                </a:solidFill>
                <a:latin typeface="Archivo"/>
                <a:ea typeface="Archivo"/>
                <a:cs typeface="Archivo"/>
                <a:sym typeface="Archivo"/>
              </a:rPr>
              <a:t>What are likely attack vectors? OWASP Top 10s</a:t>
            </a:r>
            <a:endParaRPr i="1" sz="1800">
              <a:solidFill>
                <a:schemeClr val="dk1"/>
              </a:solidFill>
              <a:latin typeface="Archivo"/>
              <a:ea typeface="Archivo"/>
              <a:cs typeface="Archivo"/>
              <a:sym typeface="Archivo"/>
            </a:endParaRPr>
          </a:p>
        </p:txBody>
      </p:sp>
      <p:sp>
        <p:nvSpPr>
          <p:cNvPr id="917" name="Google Shape;917;p105"/>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Common Attack Trends</a:t>
            </a:r>
            <a:endParaRPr/>
          </a:p>
        </p:txBody>
      </p:sp>
      <p:sp>
        <p:nvSpPr>
          <p:cNvPr id="918" name="Google Shape;918;p105"/>
          <p:cNvSpPr txBox="1"/>
          <p:nvPr/>
        </p:nvSpPr>
        <p:spPr>
          <a:xfrm>
            <a:off x="462492" y="4295707"/>
            <a:ext cx="82191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i="1" lang="en">
                <a:solidFill>
                  <a:schemeClr val="dk1"/>
                </a:solidFill>
                <a:latin typeface="Archivo"/>
                <a:ea typeface="Archivo"/>
                <a:cs typeface="Archivo"/>
                <a:sym typeface="Archivo"/>
              </a:rPr>
              <a:t>Additionally OWASP covers a number of additional Top 10s, for example Mobile.</a:t>
            </a:r>
            <a:endParaRPr b="1" i="1" sz="1800">
              <a:solidFill>
                <a:schemeClr val="dk1"/>
              </a:solidFill>
              <a:latin typeface="Archivo"/>
              <a:ea typeface="Archivo"/>
              <a:cs typeface="Archivo"/>
              <a:sym typeface="Archiv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pic>
        <p:nvPicPr>
          <p:cNvPr id="924" name="Google Shape;924;p106" title="Screenshot 2025-10-07 at 17.27.20.png"/>
          <p:cNvPicPr preferRelativeResize="0"/>
          <p:nvPr>
            <p:ph idx="2" type="pic"/>
          </p:nvPr>
        </p:nvPicPr>
        <p:blipFill rotWithShape="1">
          <a:blip r:embed="rId3">
            <a:alphaModFix/>
          </a:blip>
          <a:srcRect b="0" l="16559" r="16559" t="0"/>
          <a:stretch/>
        </p:blipFill>
        <p:spPr>
          <a:xfrm>
            <a:off x="5309242" y="0"/>
            <a:ext cx="3834758" cy="5145326"/>
          </a:xfrm>
          <a:prstGeom prst="rect">
            <a:avLst/>
          </a:prstGeom>
          <a:solidFill>
            <a:srgbClr val="7D8B99"/>
          </a:solidFill>
          <a:ln>
            <a:noFill/>
          </a:ln>
        </p:spPr>
      </p:pic>
      <p:sp>
        <p:nvSpPr>
          <p:cNvPr id="925" name="Google Shape;925;p106"/>
          <p:cNvSpPr/>
          <p:nvPr/>
        </p:nvSpPr>
        <p:spPr>
          <a:xfrm flipH="1">
            <a:off x="5294376" y="0"/>
            <a:ext cx="3849624" cy="5143500"/>
          </a:xfrm>
          <a:custGeom>
            <a:rect b="b" l="l" r="r" t="t"/>
            <a:pathLst>
              <a:path extrusionOk="0" h="5143500" w="3849624">
                <a:moveTo>
                  <a:pt x="0" y="0"/>
                </a:moveTo>
                <a:lnTo>
                  <a:pt x="1" y="0"/>
                </a:lnTo>
                <a:lnTo>
                  <a:pt x="402336" y="0"/>
                </a:lnTo>
                <a:lnTo>
                  <a:pt x="457201" y="0"/>
                </a:lnTo>
                <a:lnTo>
                  <a:pt x="3849624" y="0"/>
                </a:lnTo>
                <a:lnTo>
                  <a:pt x="3849624" y="363005"/>
                </a:lnTo>
                <a:lnTo>
                  <a:pt x="3849624" y="457200"/>
                </a:lnTo>
                <a:lnTo>
                  <a:pt x="457201" y="457200"/>
                </a:lnTo>
                <a:lnTo>
                  <a:pt x="457201" y="4778374"/>
                </a:lnTo>
                <a:lnTo>
                  <a:pt x="464320" y="4778374"/>
                </a:lnTo>
                <a:lnTo>
                  <a:pt x="486962" y="4772019"/>
                </a:lnTo>
                <a:cubicBezTo>
                  <a:pt x="1166881" y="4600413"/>
                  <a:pt x="2207799" y="4473810"/>
                  <a:pt x="3423918" y="4423892"/>
                </a:cubicBezTo>
                <a:lnTo>
                  <a:pt x="3849624" y="4410588"/>
                </a:lnTo>
                <a:lnTo>
                  <a:pt x="3849624" y="5143500"/>
                </a:lnTo>
                <a:lnTo>
                  <a:pt x="457201" y="5143500"/>
                </a:lnTo>
                <a:lnTo>
                  <a:pt x="1" y="5143500"/>
                </a:lnTo>
                <a:lnTo>
                  <a:pt x="0" y="5143500"/>
                </a:lnTo>
                <a:lnTo>
                  <a:pt x="0" y="4778375"/>
                </a:lnTo>
                <a:lnTo>
                  <a:pt x="1" y="4778375"/>
                </a:lnTo>
                <a:lnTo>
                  <a:pt x="1" y="365125"/>
                </a:lnTo>
                <a:lnTo>
                  <a:pt x="0" y="36512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chivo"/>
              <a:ea typeface="Archivo"/>
              <a:cs typeface="Archivo"/>
              <a:sym typeface="Archivo"/>
            </a:endParaRPr>
          </a:p>
        </p:txBody>
      </p:sp>
      <p:sp>
        <p:nvSpPr>
          <p:cNvPr id="926" name="Google Shape;926;p106"/>
          <p:cNvSpPr txBox="1"/>
          <p:nvPr/>
        </p:nvSpPr>
        <p:spPr>
          <a:xfrm>
            <a:off x="476864" y="2971196"/>
            <a:ext cx="4206300" cy="1277400"/>
          </a:xfrm>
          <a:prstGeom prst="rect">
            <a:avLst/>
          </a:prstGeom>
          <a:noFill/>
          <a:ln>
            <a:noFill/>
          </a:ln>
        </p:spPr>
        <p:txBody>
          <a:bodyPr anchorCtr="0" anchor="t" bIns="45700" lIns="91425" spcFirstLastPara="1" rIns="91425" wrap="square" tIns="45700">
            <a:spAutoFit/>
          </a:bodyPr>
          <a:lstStyle/>
          <a:p>
            <a:pPr indent="-298450" lvl="0" marL="457200" rtl="0" algn="l">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The AI Risk Database captures 1600+ risks extracted from 65 existing frameworks and classifications of AI risks </a:t>
            </a:r>
            <a:endParaRPr sz="1100">
              <a:solidFill>
                <a:schemeClr val="dk1"/>
              </a:solidFill>
              <a:latin typeface="Archivo"/>
              <a:ea typeface="Archivo"/>
              <a:cs typeface="Archivo"/>
              <a:sym typeface="Archivo"/>
            </a:endParaRPr>
          </a:p>
          <a:p>
            <a:pPr indent="-298450" lvl="0" marL="457200" rtl="0" algn="l">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The Causal Taxonomy of AI Risks classifies how, when, and why these risks occur </a:t>
            </a:r>
            <a:endParaRPr sz="1100">
              <a:solidFill>
                <a:schemeClr val="dk1"/>
              </a:solidFill>
              <a:latin typeface="Archivo"/>
              <a:ea typeface="Archivo"/>
              <a:cs typeface="Archivo"/>
              <a:sym typeface="Archivo"/>
            </a:endParaRPr>
          </a:p>
          <a:p>
            <a:pPr indent="-298450" lvl="0" marL="457200" rtl="0" algn="l">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The Domain Taxonomy of AI Risks classifies these risks into 7 domains and 24 subdomains (e.g., “False or misleading information”)</a:t>
            </a:r>
            <a:endParaRPr sz="1100">
              <a:solidFill>
                <a:schemeClr val="dk1"/>
              </a:solidFill>
              <a:latin typeface="Archivo"/>
              <a:ea typeface="Archivo"/>
              <a:cs typeface="Archivo"/>
              <a:sym typeface="Archivo"/>
            </a:endParaRPr>
          </a:p>
        </p:txBody>
      </p:sp>
      <p:sp>
        <p:nvSpPr>
          <p:cNvPr id="927" name="Google Shape;927;p106"/>
          <p:cNvSpPr txBox="1"/>
          <p:nvPr/>
        </p:nvSpPr>
        <p:spPr>
          <a:xfrm>
            <a:off x="476863" y="2373598"/>
            <a:ext cx="4206300" cy="267900"/>
          </a:xfrm>
          <a:prstGeom prst="rect">
            <a:avLst/>
          </a:prstGeom>
          <a:no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None/>
            </a:pPr>
            <a:r>
              <a:rPr b="1" lang="en" sz="1200">
                <a:solidFill>
                  <a:schemeClr val="accent1"/>
                </a:solidFill>
                <a:latin typeface="Archivo"/>
                <a:ea typeface="Archivo"/>
                <a:cs typeface="Archivo"/>
                <a:sym typeface="Archivo"/>
              </a:rPr>
              <a:t>What is the AI Risk Repository?</a:t>
            </a:r>
            <a:endParaRPr/>
          </a:p>
        </p:txBody>
      </p:sp>
      <p:sp>
        <p:nvSpPr>
          <p:cNvPr id="928" name="Google Shape;928;p106"/>
          <p:cNvSpPr txBox="1"/>
          <p:nvPr/>
        </p:nvSpPr>
        <p:spPr>
          <a:xfrm>
            <a:off x="476864" y="1613100"/>
            <a:ext cx="42063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100">
                <a:solidFill>
                  <a:schemeClr val="dk1"/>
                </a:solidFill>
                <a:latin typeface="Archivo"/>
                <a:ea typeface="Archivo"/>
                <a:cs typeface="Archivo"/>
                <a:sym typeface="Archivo"/>
              </a:rPr>
              <a:t>A comprehensive living database of over 1600 AI risks categorized by their cause and risk domain.</a:t>
            </a:r>
            <a:endParaRPr sz="1100">
              <a:solidFill>
                <a:schemeClr val="dk1"/>
              </a:solidFill>
              <a:latin typeface="Archivo"/>
              <a:ea typeface="Archivo"/>
              <a:cs typeface="Archivo"/>
              <a:sym typeface="Archivo"/>
            </a:endParaRPr>
          </a:p>
        </p:txBody>
      </p:sp>
      <p:sp>
        <p:nvSpPr>
          <p:cNvPr id="929" name="Google Shape;929;p106"/>
          <p:cNvSpPr txBox="1"/>
          <p:nvPr/>
        </p:nvSpPr>
        <p:spPr>
          <a:xfrm>
            <a:off x="476863" y="1015502"/>
            <a:ext cx="4206300" cy="267900"/>
          </a:xfrm>
          <a:prstGeom prst="rect">
            <a:avLst/>
          </a:prstGeom>
          <a:no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None/>
            </a:pPr>
            <a:r>
              <a:rPr b="1" lang="en" sz="1200">
                <a:solidFill>
                  <a:schemeClr val="accent1"/>
                </a:solidFill>
                <a:latin typeface="Archivo"/>
                <a:ea typeface="Archivo"/>
                <a:cs typeface="Archivo"/>
                <a:sym typeface="Archivo"/>
              </a:rPr>
              <a:t>MIT AI Risk Repository</a:t>
            </a:r>
            <a:endParaRPr b="1" sz="1200">
              <a:solidFill>
                <a:schemeClr val="accent1"/>
              </a:solidFill>
              <a:latin typeface="Archivo"/>
              <a:ea typeface="Archivo"/>
              <a:cs typeface="Archivo"/>
              <a:sym typeface="Archivo"/>
            </a:endParaRPr>
          </a:p>
        </p:txBody>
      </p:sp>
      <p:sp>
        <p:nvSpPr>
          <p:cNvPr id="930" name="Google Shape;930;p106"/>
          <p:cNvSpPr txBox="1"/>
          <p:nvPr>
            <p:ph type="title"/>
          </p:nvPr>
        </p:nvSpPr>
        <p:spPr>
          <a:xfrm>
            <a:off x="457200" y="374904"/>
            <a:ext cx="41880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Common Attack Trends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07"/>
          <p:cNvSpPr txBox="1"/>
          <p:nvPr/>
        </p:nvSpPr>
        <p:spPr>
          <a:xfrm>
            <a:off x="0" y="1537775"/>
            <a:ext cx="3426300" cy="267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This flow demonstrates how you can expose information from the WCorp Portal with an </a:t>
            </a:r>
            <a:r>
              <a:rPr b="1" lang="en">
                <a:solidFill>
                  <a:schemeClr val="dk1"/>
                </a:solidFill>
                <a:latin typeface="Archivo"/>
                <a:ea typeface="Archivo"/>
                <a:cs typeface="Archivo"/>
                <a:sym typeface="Archivo"/>
              </a:rPr>
              <a:t>IDOR attack</a:t>
            </a:r>
            <a:r>
              <a:rPr lang="en">
                <a:solidFill>
                  <a:schemeClr val="dk1"/>
                </a:solidFill>
                <a:latin typeface="Archivo"/>
                <a:ea typeface="Archivo"/>
                <a:cs typeface="Archivo"/>
                <a:sym typeface="Archivo"/>
              </a:rPr>
              <a:t>.</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317500" lvl="0" marL="457200" rtl="0" algn="l">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Navigate to </a:t>
            </a:r>
            <a:r>
              <a:rPr lang="en" u="sng">
                <a:solidFill>
                  <a:schemeClr val="dk2"/>
                </a:solidFill>
                <a:latin typeface="Archivo"/>
                <a:ea typeface="Archivo"/>
                <a:cs typeface="Archivo"/>
                <a:sym typeface="Archivo"/>
                <a:hlinkClick r:id="rId3">
                  <a:extLst>
                    <a:ext uri="{A12FA001-AC4F-418D-AE19-62706E023703}">
                      <ahyp:hlinkClr val="tx"/>
                    </a:ext>
                  </a:extLst>
                </a:hlinkClick>
              </a:rPr>
              <a:t>http://174.138.71.77/wcorp/login</a:t>
            </a:r>
            <a:endParaRPr>
              <a:solidFill>
                <a:schemeClr val="dk1"/>
              </a:solidFill>
              <a:latin typeface="Archivo"/>
              <a:ea typeface="Archivo"/>
              <a:cs typeface="Archivo"/>
              <a:sym typeface="Archivo"/>
            </a:endParaRPr>
          </a:p>
          <a:p>
            <a:pPr indent="-317500" lvl="0" marL="457200" rtl="0" algn="l">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Login: jane.smith</a:t>
            </a:r>
            <a:endParaRPr>
              <a:solidFill>
                <a:schemeClr val="dk1"/>
              </a:solidFill>
              <a:latin typeface="Archivo"/>
              <a:ea typeface="Archivo"/>
              <a:cs typeface="Archivo"/>
              <a:sym typeface="Archivo"/>
            </a:endParaRPr>
          </a:p>
          <a:p>
            <a:pPr indent="-317500" lvl="0" marL="457200" rtl="0" algn="l">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PW: qwerty</a:t>
            </a:r>
            <a:endParaRPr>
              <a:solidFill>
                <a:schemeClr val="dk1"/>
              </a:solidFill>
              <a:latin typeface="Archivo"/>
              <a:ea typeface="Archivo"/>
              <a:cs typeface="Archivo"/>
              <a:sym typeface="Archivo"/>
            </a:endParaRPr>
          </a:p>
          <a:p>
            <a:pPr indent="-317500" lvl="0" marL="457200" rtl="0" algn="l">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Click “View Full Profile” to navigate to your Portal</a:t>
            </a:r>
            <a:endParaRPr>
              <a:solidFill>
                <a:schemeClr val="dk1"/>
              </a:solidFill>
              <a:latin typeface="Archivo"/>
              <a:ea typeface="Archivo"/>
              <a:cs typeface="Archivo"/>
              <a:sym typeface="Archivo"/>
            </a:endParaRPr>
          </a:p>
          <a:p>
            <a:pPr indent="-317500" lvl="0" marL="457200" rtl="0" algn="l">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What happens if we change the ID in the URL?</a:t>
            </a:r>
            <a:endParaRPr>
              <a:solidFill>
                <a:schemeClr val="dk1"/>
              </a:solidFill>
              <a:latin typeface="Archivo"/>
              <a:ea typeface="Archivo"/>
              <a:cs typeface="Archivo"/>
              <a:sym typeface="Archivo"/>
            </a:endParaRPr>
          </a:p>
        </p:txBody>
      </p:sp>
      <p:sp>
        <p:nvSpPr>
          <p:cNvPr id="937" name="Google Shape;937;p107"/>
          <p:cNvSpPr txBox="1"/>
          <p:nvPr/>
        </p:nvSpPr>
        <p:spPr>
          <a:xfrm>
            <a:off x="-1" y="1219712"/>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Identifying IDOR in WCorps Portal</a:t>
            </a:r>
            <a:endParaRPr/>
          </a:p>
        </p:txBody>
      </p:sp>
      <p:pic>
        <p:nvPicPr>
          <p:cNvPr id="938" name="Google Shape;938;p107" title="IDOR Seq.png"/>
          <p:cNvPicPr preferRelativeResize="0"/>
          <p:nvPr/>
        </p:nvPicPr>
        <p:blipFill>
          <a:blip r:embed="rId4">
            <a:alphaModFix/>
          </a:blip>
          <a:stretch>
            <a:fillRect/>
          </a:stretch>
        </p:blipFill>
        <p:spPr>
          <a:xfrm>
            <a:off x="4571999" y="254700"/>
            <a:ext cx="3444740" cy="4838702"/>
          </a:xfrm>
          <a:prstGeom prst="rect">
            <a:avLst/>
          </a:prstGeom>
          <a:noFill/>
          <a:ln>
            <a:noFill/>
          </a:ln>
        </p:spPr>
      </p:pic>
      <p:grpSp>
        <p:nvGrpSpPr>
          <p:cNvPr id="939" name="Google Shape;939;p107"/>
          <p:cNvGrpSpPr/>
          <p:nvPr/>
        </p:nvGrpSpPr>
        <p:grpSpPr>
          <a:xfrm>
            <a:off x="5" y="7"/>
            <a:ext cx="1158523" cy="1096711"/>
            <a:chOff x="1311825" y="1741100"/>
            <a:chExt cx="2052300" cy="1942800"/>
          </a:xfrm>
        </p:grpSpPr>
        <p:sp>
          <p:nvSpPr>
            <p:cNvPr id="940" name="Google Shape;940;p107"/>
            <p:cNvSpPr/>
            <p:nvPr/>
          </p:nvSpPr>
          <p:spPr>
            <a:xfrm>
              <a:off x="1311825" y="1741100"/>
              <a:ext cx="2052300" cy="1942800"/>
            </a:xfrm>
            <a:prstGeom prst="ellipse">
              <a:avLst/>
            </a:prstGeom>
            <a:gradFill>
              <a:gsLst>
                <a:gs pos="0">
                  <a:srgbClr val="FDE18C"/>
                </a:gs>
                <a:gs pos="10000">
                  <a:srgbClr val="FDE695"/>
                </a:gs>
                <a:gs pos="32000">
                  <a:srgbClr val="EEEEB7"/>
                </a:gs>
                <a:gs pos="57000">
                  <a:srgbClr val="CAE5CE"/>
                </a:gs>
                <a:gs pos="80000">
                  <a:srgbClr val="6FC9D3"/>
                </a:gs>
                <a:gs pos="100000">
                  <a:srgbClr val="3A92C1"/>
                </a:gs>
              </a:gsLst>
              <a:lin ang="16200038" scaled="0"/>
            </a:gradFill>
            <a:ln cap="flat" cmpd="sng" w="21500">
              <a:solidFill>
                <a:srgbClr val="0F2E66"/>
              </a:solidFill>
              <a:prstDash val="solid"/>
              <a:round/>
              <a:headEnd len="sm" w="sm" type="none"/>
              <a:tailEnd len="sm" w="sm" type="none"/>
            </a:ln>
          </p:spPr>
          <p:txBody>
            <a:bodyPr anchorCtr="0" anchor="ctr" bIns="25800" lIns="51600" spcFirstLastPara="1" rIns="51600" wrap="square" tIns="25800">
              <a:noAutofit/>
            </a:bodyPr>
            <a:lstStyle/>
            <a:p>
              <a:pPr indent="0" lvl="0" marL="0" marR="0" rtl="0" algn="ctr">
                <a:lnSpc>
                  <a:spcPct val="100000"/>
                </a:lnSpc>
                <a:spcBef>
                  <a:spcPts val="0"/>
                </a:spcBef>
                <a:spcAft>
                  <a:spcPts val="0"/>
                </a:spcAft>
                <a:buClr>
                  <a:srgbClr val="000000"/>
                </a:buClr>
                <a:buSzPts val="790"/>
                <a:buFont typeface="Arial"/>
                <a:buNone/>
              </a:pPr>
              <a:r>
                <a:t/>
              </a:r>
              <a:endParaRPr sz="790" u="none" cap="none" strike="noStrike">
                <a:solidFill>
                  <a:srgbClr val="FFFFFF"/>
                </a:solidFill>
                <a:latin typeface="Archivo"/>
                <a:ea typeface="Archivo"/>
                <a:cs typeface="Archivo"/>
                <a:sym typeface="Archivo"/>
              </a:endParaRPr>
            </a:p>
          </p:txBody>
        </p:sp>
        <p:sp>
          <p:nvSpPr>
            <p:cNvPr id="941" name="Google Shape;941;p107"/>
            <p:cNvSpPr txBox="1"/>
            <p:nvPr/>
          </p:nvSpPr>
          <p:spPr>
            <a:xfrm>
              <a:off x="1599405" y="2889347"/>
              <a:ext cx="1451100" cy="369300"/>
            </a:xfrm>
            <a:prstGeom prst="rect">
              <a:avLst/>
            </a:prstGeom>
            <a:noFill/>
            <a:ln>
              <a:noFill/>
            </a:ln>
          </p:spPr>
          <p:txBody>
            <a:bodyPr anchorCtr="0" anchor="ctr" bIns="25800" lIns="51600" spcFirstLastPara="1" rIns="51600" wrap="square" tIns="25800">
              <a:spAutoFit/>
            </a:bodyPr>
            <a:lstStyle/>
            <a:p>
              <a:pPr indent="0" lvl="0" marL="0" marR="0" rtl="0" algn="ctr">
                <a:lnSpc>
                  <a:spcPct val="100000"/>
                </a:lnSpc>
                <a:spcBef>
                  <a:spcPts val="0"/>
                </a:spcBef>
                <a:spcAft>
                  <a:spcPts val="0"/>
                </a:spcAft>
                <a:buClr>
                  <a:srgbClr val="0F2E66"/>
                </a:buClr>
                <a:buSzPts val="1355"/>
                <a:buFont typeface="Archivo"/>
                <a:buNone/>
              </a:pPr>
              <a:r>
                <a:rPr b="1" lang="en" sz="1016">
                  <a:solidFill>
                    <a:srgbClr val="0F2E66"/>
                  </a:solidFill>
                  <a:latin typeface="Archivo"/>
                  <a:ea typeface="Archivo"/>
                  <a:cs typeface="Archivo"/>
                  <a:sym typeface="Archivo"/>
                </a:rPr>
                <a:t>Demo</a:t>
              </a:r>
              <a:endParaRPr sz="451"/>
            </a:p>
          </p:txBody>
        </p:sp>
        <p:sp>
          <p:nvSpPr>
            <p:cNvPr id="942" name="Google Shape;942;p107"/>
            <p:cNvSpPr/>
            <p:nvPr/>
          </p:nvSpPr>
          <p:spPr>
            <a:xfrm>
              <a:off x="1923475" y="1991445"/>
              <a:ext cx="675868" cy="898027"/>
            </a:xfrm>
            <a:custGeom>
              <a:rect b="b" l="l" r="r" t="t"/>
              <a:pathLst>
                <a:path extrusionOk="0" h="480871" w="371356">
                  <a:moveTo>
                    <a:pt x="269612" y="306874"/>
                  </a:moveTo>
                  <a:cubicBezTo>
                    <a:pt x="259011" y="325562"/>
                    <a:pt x="248847" y="351681"/>
                    <a:pt x="238902" y="377036"/>
                  </a:cubicBezTo>
                  <a:cubicBezTo>
                    <a:pt x="229395" y="401625"/>
                    <a:pt x="219450" y="426979"/>
                    <a:pt x="208849" y="446104"/>
                  </a:cubicBezTo>
                  <a:cubicBezTo>
                    <a:pt x="198795" y="462169"/>
                    <a:pt x="182511" y="472770"/>
                    <a:pt x="160326" y="478344"/>
                  </a:cubicBezTo>
                  <a:cubicBezTo>
                    <a:pt x="157375" y="478999"/>
                    <a:pt x="154425" y="477251"/>
                    <a:pt x="153660" y="474300"/>
                  </a:cubicBezTo>
                  <a:lnTo>
                    <a:pt x="151037" y="463699"/>
                  </a:lnTo>
                  <a:cubicBezTo>
                    <a:pt x="150381" y="460749"/>
                    <a:pt x="152130" y="457798"/>
                    <a:pt x="155080" y="457142"/>
                  </a:cubicBezTo>
                  <a:cubicBezTo>
                    <a:pt x="171801" y="452989"/>
                    <a:pt x="183276" y="445667"/>
                    <a:pt x="190052" y="434957"/>
                  </a:cubicBezTo>
                  <a:cubicBezTo>
                    <a:pt x="199669" y="417690"/>
                    <a:pt x="209286" y="392991"/>
                    <a:pt x="218575" y="369058"/>
                  </a:cubicBezTo>
                  <a:cubicBezTo>
                    <a:pt x="228739" y="343048"/>
                    <a:pt x="239230" y="316054"/>
                    <a:pt x="250815" y="295727"/>
                  </a:cubicBezTo>
                  <a:cubicBezTo>
                    <a:pt x="251252" y="295071"/>
                    <a:pt x="251361" y="294744"/>
                    <a:pt x="251252" y="294197"/>
                  </a:cubicBezTo>
                  <a:cubicBezTo>
                    <a:pt x="251142" y="293869"/>
                    <a:pt x="250815" y="293323"/>
                    <a:pt x="250050" y="292995"/>
                  </a:cubicBezTo>
                  <a:cubicBezTo>
                    <a:pt x="232782" y="286438"/>
                    <a:pt x="215843" y="299552"/>
                    <a:pt x="195079" y="335289"/>
                  </a:cubicBezTo>
                  <a:cubicBezTo>
                    <a:pt x="192565" y="339660"/>
                    <a:pt x="187647" y="341736"/>
                    <a:pt x="182730" y="340425"/>
                  </a:cubicBezTo>
                  <a:cubicBezTo>
                    <a:pt x="178030" y="339114"/>
                    <a:pt x="174642" y="334851"/>
                    <a:pt x="174642" y="329824"/>
                  </a:cubicBezTo>
                  <a:lnTo>
                    <a:pt x="174642" y="185676"/>
                  </a:lnTo>
                  <a:cubicBezTo>
                    <a:pt x="174642" y="169502"/>
                    <a:pt x="161965" y="168300"/>
                    <a:pt x="158031" y="168300"/>
                  </a:cubicBezTo>
                  <a:cubicBezTo>
                    <a:pt x="155080" y="168300"/>
                    <a:pt x="150709" y="169174"/>
                    <a:pt x="147430" y="171906"/>
                  </a:cubicBezTo>
                  <a:cubicBezTo>
                    <a:pt x="143715" y="174857"/>
                    <a:pt x="141966" y="179338"/>
                    <a:pt x="141966" y="185676"/>
                  </a:cubicBezTo>
                  <a:lnTo>
                    <a:pt x="141966" y="288951"/>
                  </a:lnTo>
                  <a:cubicBezTo>
                    <a:pt x="141857" y="294744"/>
                    <a:pt x="137267" y="299552"/>
                    <a:pt x="131365" y="299771"/>
                  </a:cubicBezTo>
                  <a:cubicBezTo>
                    <a:pt x="130819" y="299880"/>
                    <a:pt x="69400" y="302394"/>
                    <a:pt x="42735" y="310809"/>
                  </a:cubicBezTo>
                  <a:cubicBezTo>
                    <a:pt x="35522" y="313104"/>
                    <a:pt x="30276" y="317584"/>
                    <a:pt x="26888" y="324251"/>
                  </a:cubicBezTo>
                  <a:cubicBezTo>
                    <a:pt x="20331" y="337146"/>
                    <a:pt x="16943" y="365670"/>
                    <a:pt x="37926" y="428291"/>
                  </a:cubicBezTo>
                  <a:lnTo>
                    <a:pt x="39347" y="432771"/>
                  </a:lnTo>
                  <a:cubicBezTo>
                    <a:pt x="44374" y="448290"/>
                    <a:pt x="47325" y="457798"/>
                    <a:pt x="67433" y="459000"/>
                  </a:cubicBezTo>
                  <a:cubicBezTo>
                    <a:pt x="70493" y="459219"/>
                    <a:pt x="72788" y="461841"/>
                    <a:pt x="72570" y="464792"/>
                  </a:cubicBezTo>
                  <a:lnTo>
                    <a:pt x="71914" y="475721"/>
                  </a:lnTo>
                  <a:cubicBezTo>
                    <a:pt x="71695" y="478781"/>
                    <a:pt x="69182" y="481076"/>
                    <a:pt x="66122" y="480857"/>
                  </a:cubicBezTo>
                  <a:cubicBezTo>
                    <a:pt x="31041" y="478671"/>
                    <a:pt x="23828" y="455940"/>
                    <a:pt x="18582" y="439438"/>
                  </a:cubicBezTo>
                  <a:lnTo>
                    <a:pt x="17162" y="435176"/>
                  </a:lnTo>
                  <a:cubicBezTo>
                    <a:pt x="-1854" y="378347"/>
                    <a:pt x="-5023" y="338786"/>
                    <a:pt x="7435" y="314306"/>
                  </a:cubicBezTo>
                  <a:cubicBezTo>
                    <a:pt x="13446" y="302284"/>
                    <a:pt x="23172" y="294088"/>
                    <a:pt x="36177" y="290044"/>
                  </a:cubicBezTo>
                  <a:cubicBezTo>
                    <a:pt x="58690" y="282831"/>
                    <a:pt x="100547" y="279662"/>
                    <a:pt x="120000" y="278460"/>
                  </a:cubicBezTo>
                  <a:lnTo>
                    <a:pt x="120000" y="185676"/>
                  </a:lnTo>
                  <a:cubicBezTo>
                    <a:pt x="120000" y="169284"/>
                    <a:pt x="127431" y="159885"/>
                    <a:pt x="133660" y="154858"/>
                  </a:cubicBezTo>
                  <a:cubicBezTo>
                    <a:pt x="140327" y="149503"/>
                    <a:pt x="149179" y="146443"/>
                    <a:pt x="158031" y="146443"/>
                  </a:cubicBezTo>
                  <a:cubicBezTo>
                    <a:pt x="176610" y="146443"/>
                    <a:pt x="196500" y="158683"/>
                    <a:pt x="196500" y="185676"/>
                  </a:cubicBezTo>
                  <a:lnTo>
                    <a:pt x="196500" y="294416"/>
                  </a:lnTo>
                  <a:cubicBezTo>
                    <a:pt x="211144" y="277367"/>
                    <a:pt x="231908" y="262832"/>
                    <a:pt x="257700" y="272559"/>
                  </a:cubicBezTo>
                  <a:cubicBezTo>
                    <a:pt x="264475" y="275072"/>
                    <a:pt x="269612" y="280427"/>
                    <a:pt x="271907" y="287203"/>
                  </a:cubicBezTo>
                  <a:cubicBezTo>
                    <a:pt x="274092" y="293760"/>
                    <a:pt x="273327" y="300973"/>
                    <a:pt x="269612" y="306874"/>
                  </a:cubicBezTo>
                  <a:close/>
                  <a:moveTo>
                    <a:pt x="338571" y="0"/>
                  </a:moveTo>
                  <a:lnTo>
                    <a:pt x="54428" y="0"/>
                  </a:lnTo>
                  <a:cubicBezTo>
                    <a:pt x="36396" y="0"/>
                    <a:pt x="21642" y="14754"/>
                    <a:pt x="21642" y="32786"/>
                  </a:cubicBezTo>
                  <a:lnTo>
                    <a:pt x="21642" y="263379"/>
                  </a:lnTo>
                  <a:cubicBezTo>
                    <a:pt x="21861" y="266329"/>
                    <a:pt x="24265" y="268515"/>
                    <a:pt x="27107" y="268515"/>
                  </a:cubicBezTo>
                  <a:lnTo>
                    <a:pt x="38035" y="268515"/>
                  </a:lnTo>
                  <a:cubicBezTo>
                    <a:pt x="40986" y="268515"/>
                    <a:pt x="43281" y="266329"/>
                    <a:pt x="43500" y="263379"/>
                  </a:cubicBezTo>
                  <a:lnTo>
                    <a:pt x="43500" y="32786"/>
                  </a:lnTo>
                  <a:cubicBezTo>
                    <a:pt x="43500" y="26775"/>
                    <a:pt x="48417" y="21857"/>
                    <a:pt x="54428" y="21857"/>
                  </a:cubicBezTo>
                  <a:lnTo>
                    <a:pt x="338571" y="21857"/>
                  </a:lnTo>
                  <a:cubicBezTo>
                    <a:pt x="344691" y="21857"/>
                    <a:pt x="349500" y="26775"/>
                    <a:pt x="349500" y="32786"/>
                  </a:cubicBezTo>
                  <a:lnTo>
                    <a:pt x="349500" y="393429"/>
                  </a:lnTo>
                  <a:cubicBezTo>
                    <a:pt x="349500" y="399439"/>
                    <a:pt x="344691" y="404357"/>
                    <a:pt x="338571" y="404357"/>
                  </a:cubicBezTo>
                  <a:lnTo>
                    <a:pt x="253328" y="404357"/>
                  </a:lnTo>
                  <a:cubicBezTo>
                    <a:pt x="250377" y="404576"/>
                    <a:pt x="248192" y="406871"/>
                    <a:pt x="248192" y="409821"/>
                  </a:cubicBezTo>
                  <a:lnTo>
                    <a:pt x="248192" y="420750"/>
                  </a:lnTo>
                  <a:cubicBezTo>
                    <a:pt x="248192" y="423701"/>
                    <a:pt x="250377" y="425996"/>
                    <a:pt x="253328" y="426214"/>
                  </a:cubicBezTo>
                  <a:lnTo>
                    <a:pt x="338571" y="426214"/>
                  </a:lnTo>
                  <a:cubicBezTo>
                    <a:pt x="356712" y="426214"/>
                    <a:pt x="371357" y="411461"/>
                    <a:pt x="371357" y="393429"/>
                  </a:cubicBezTo>
                  <a:lnTo>
                    <a:pt x="371357" y="32786"/>
                  </a:lnTo>
                  <a:cubicBezTo>
                    <a:pt x="371357" y="14754"/>
                    <a:pt x="356712" y="0"/>
                    <a:pt x="338571" y="0"/>
                  </a:cubicBezTo>
                  <a:close/>
                  <a:moveTo>
                    <a:pt x="317588" y="66774"/>
                  </a:moveTo>
                  <a:lnTo>
                    <a:pt x="317588" y="66774"/>
                  </a:lnTo>
                  <a:cubicBezTo>
                    <a:pt x="317588" y="66774"/>
                    <a:pt x="317697" y="66774"/>
                    <a:pt x="317807" y="66664"/>
                  </a:cubicBezTo>
                  <a:lnTo>
                    <a:pt x="317588" y="66664"/>
                  </a:lnTo>
                  <a:close/>
                  <a:moveTo>
                    <a:pt x="322506" y="229500"/>
                  </a:moveTo>
                  <a:lnTo>
                    <a:pt x="223712" y="229500"/>
                  </a:lnTo>
                  <a:cubicBezTo>
                    <a:pt x="220761" y="229719"/>
                    <a:pt x="218575" y="232014"/>
                    <a:pt x="218575" y="234964"/>
                  </a:cubicBezTo>
                  <a:lnTo>
                    <a:pt x="218575" y="245893"/>
                  </a:lnTo>
                  <a:cubicBezTo>
                    <a:pt x="218575" y="248844"/>
                    <a:pt x="220761" y="251139"/>
                    <a:pt x="223712" y="251357"/>
                  </a:cubicBezTo>
                  <a:lnTo>
                    <a:pt x="322506" y="251357"/>
                  </a:lnTo>
                  <a:cubicBezTo>
                    <a:pt x="325457" y="251139"/>
                    <a:pt x="327642" y="248844"/>
                    <a:pt x="327642" y="245893"/>
                  </a:cubicBezTo>
                  <a:lnTo>
                    <a:pt x="327642" y="234964"/>
                  </a:lnTo>
                  <a:cubicBezTo>
                    <a:pt x="327642" y="232014"/>
                    <a:pt x="325457" y="229719"/>
                    <a:pt x="322506" y="229500"/>
                  </a:cubicBezTo>
                  <a:close/>
                  <a:moveTo>
                    <a:pt x="322506" y="316929"/>
                  </a:moveTo>
                  <a:lnTo>
                    <a:pt x="289283" y="316929"/>
                  </a:lnTo>
                  <a:cubicBezTo>
                    <a:pt x="286332" y="317147"/>
                    <a:pt x="284147" y="319442"/>
                    <a:pt x="284147" y="322393"/>
                  </a:cubicBezTo>
                  <a:lnTo>
                    <a:pt x="284147" y="333321"/>
                  </a:lnTo>
                  <a:cubicBezTo>
                    <a:pt x="284147" y="336272"/>
                    <a:pt x="286332" y="338567"/>
                    <a:pt x="289283" y="338786"/>
                  </a:cubicBezTo>
                  <a:lnTo>
                    <a:pt x="322506" y="338786"/>
                  </a:lnTo>
                  <a:cubicBezTo>
                    <a:pt x="325457" y="338567"/>
                    <a:pt x="327642" y="336272"/>
                    <a:pt x="327642" y="333321"/>
                  </a:cubicBezTo>
                  <a:lnTo>
                    <a:pt x="327642" y="322393"/>
                  </a:lnTo>
                  <a:cubicBezTo>
                    <a:pt x="327642" y="319442"/>
                    <a:pt x="325457" y="317147"/>
                    <a:pt x="322506" y="316929"/>
                  </a:cubicBezTo>
                  <a:close/>
                  <a:moveTo>
                    <a:pt x="93115" y="229500"/>
                  </a:moveTo>
                  <a:lnTo>
                    <a:pt x="70602" y="229500"/>
                  </a:lnTo>
                  <a:cubicBezTo>
                    <a:pt x="67761" y="229609"/>
                    <a:pt x="65357" y="232014"/>
                    <a:pt x="65357" y="234964"/>
                  </a:cubicBezTo>
                  <a:lnTo>
                    <a:pt x="65357" y="245893"/>
                  </a:lnTo>
                  <a:cubicBezTo>
                    <a:pt x="65357" y="248844"/>
                    <a:pt x="67761" y="251248"/>
                    <a:pt x="70602" y="251357"/>
                  </a:cubicBezTo>
                  <a:lnTo>
                    <a:pt x="93115" y="251357"/>
                  </a:lnTo>
                  <a:cubicBezTo>
                    <a:pt x="95957" y="251248"/>
                    <a:pt x="98361" y="248844"/>
                    <a:pt x="98361" y="245893"/>
                  </a:cubicBezTo>
                  <a:lnTo>
                    <a:pt x="98361" y="234964"/>
                  </a:lnTo>
                  <a:cubicBezTo>
                    <a:pt x="98361" y="232014"/>
                    <a:pt x="95957" y="229609"/>
                    <a:pt x="93115" y="229500"/>
                  </a:cubicBezTo>
                  <a:close/>
                  <a:moveTo>
                    <a:pt x="322506" y="273214"/>
                  </a:moveTo>
                  <a:lnTo>
                    <a:pt x="300212" y="273214"/>
                  </a:lnTo>
                  <a:cubicBezTo>
                    <a:pt x="297261" y="273433"/>
                    <a:pt x="295075" y="275728"/>
                    <a:pt x="295075" y="278679"/>
                  </a:cubicBezTo>
                  <a:lnTo>
                    <a:pt x="295075" y="289607"/>
                  </a:lnTo>
                  <a:cubicBezTo>
                    <a:pt x="295075" y="292558"/>
                    <a:pt x="297261" y="294853"/>
                    <a:pt x="300212" y="295071"/>
                  </a:cubicBezTo>
                  <a:lnTo>
                    <a:pt x="322506" y="295071"/>
                  </a:lnTo>
                  <a:cubicBezTo>
                    <a:pt x="325457" y="294853"/>
                    <a:pt x="327642" y="292558"/>
                    <a:pt x="327642" y="289607"/>
                  </a:cubicBezTo>
                  <a:lnTo>
                    <a:pt x="327642" y="278679"/>
                  </a:lnTo>
                  <a:cubicBezTo>
                    <a:pt x="327642" y="275728"/>
                    <a:pt x="325457" y="273433"/>
                    <a:pt x="322506" y="273214"/>
                  </a:cubicBezTo>
                  <a:close/>
                  <a:moveTo>
                    <a:pt x="327642" y="54643"/>
                  </a:moveTo>
                  <a:lnTo>
                    <a:pt x="327642" y="196714"/>
                  </a:lnTo>
                  <a:cubicBezTo>
                    <a:pt x="327642" y="202725"/>
                    <a:pt x="322834" y="207643"/>
                    <a:pt x="316714" y="207643"/>
                  </a:cubicBezTo>
                  <a:lnTo>
                    <a:pt x="223712" y="207643"/>
                  </a:lnTo>
                  <a:cubicBezTo>
                    <a:pt x="220761" y="207424"/>
                    <a:pt x="218575" y="205129"/>
                    <a:pt x="218575" y="202179"/>
                  </a:cubicBezTo>
                  <a:lnTo>
                    <a:pt x="218575" y="191250"/>
                  </a:lnTo>
                  <a:cubicBezTo>
                    <a:pt x="218575" y="188299"/>
                    <a:pt x="220761" y="186004"/>
                    <a:pt x="223712" y="185786"/>
                  </a:cubicBezTo>
                  <a:lnTo>
                    <a:pt x="276825" y="185786"/>
                  </a:lnTo>
                  <a:lnTo>
                    <a:pt x="196500" y="138356"/>
                  </a:lnTo>
                  <a:lnTo>
                    <a:pt x="187101" y="143929"/>
                  </a:lnTo>
                  <a:cubicBezTo>
                    <a:pt x="187101" y="143929"/>
                    <a:pt x="186992" y="144039"/>
                    <a:pt x="186882" y="144039"/>
                  </a:cubicBezTo>
                  <a:cubicBezTo>
                    <a:pt x="184369" y="145459"/>
                    <a:pt x="181200" y="144476"/>
                    <a:pt x="179670" y="142071"/>
                  </a:cubicBezTo>
                  <a:lnTo>
                    <a:pt x="174096" y="132564"/>
                  </a:lnTo>
                  <a:cubicBezTo>
                    <a:pt x="172785" y="130378"/>
                    <a:pt x="173222" y="127427"/>
                    <a:pt x="175189" y="125788"/>
                  </a:cubicBezTo>
                  <a:lnTo>
                    <a:pt x="87214" y="73768"/>
                  </a:lnTo>
                  <a:lnTo>
                    <a:pt x="87214" y="185786"/>
                  </a:lnTo>
                  <a:lnTo>
                    <a:pt x="93115" y="185786"/>
                  </a:lnTo>
                  <a:cubicBezTo>
                    <a:pt x="95957" y="185895"/>
                    <a:pt x="98361" y="188299"/>
                    <a:pt x="98361" y="191250"/>
                  </a:cubicBezTo>
                  <a:lnTo>
                    <a:pt x="98361" y="202179"/>
                  </a:lnTo>
                  <a:cubicBezTo>
                    <a:pt x="98361" y="205129"/>
                    <a:pt x="95957" y="207534"/>
                    <a:pt x="93115" y="207643"/>
                  </a:cubicBezTo>
                  <a:lnTo>
                    <a:pt x="76285" y="207643"/>
                  </a:lnTo>
                  <a:cubicBezTo>
                    <a:pt x="70275" y="207643"/>
                    <a:pt x="65357" y="202725"/>
                    <a:pt x="65357" y="196714"/>
                  </a:cubicBezTo>
                  <a:lnTo>
                    <a:pt x="65357" y="54643"/>
                  </a:lnTo>
                  <a:cubicBezTo>
                    <a:pt x="65357" y="48632"/>
                    <a:pt x="70275" y="43714"/>
                    <a:pt x="76285" y="43714"/>
                  </a:cubicBezTo>
                  <a:lnTo>
                    <a:pt x="316714" y="43714"/>
                  </a:lnTo>
                  <a:cubicBezTo>
                    <a:pt x="322834" y="43714"/>
                    <a:pt x="327642" y="48632"/>
                    <a:pt x="327642" y="54643"/>
                  </a:cubicBezTo>
                  <a:close/>
                  <a:moveTo>
                    <a:pt x="196500" y="113001"/>
                  </a:moveTo>
                  <a:lnTo>
                    <a:pt x="276825" y="65571"/>
                  </a:lnTo>
                  <a:lnTo>
                    <a:pt x="116284" y="65571"/>
                  </a:lnTo>
                  <a:lnTo>
                    <a:pt x="196500" y="113001"/>
                  </a:lnTo>
                  <a:close/>
                  <a:moveTo>
                    <a:pt x="305785" y="73768"/>
                  </a:moveTo>
                  <a:lnTo>
                    <a:pt x="217920" y="125679"/>
                  </a:lnTo>
                  <a:lnTo>
                    <a:pt x="305785" y="177589"/>
                  </a:lnTo>
                  <a:lnTo>
                    <a:pt x="305785" y="73768"/>
                  </a:lnTo>
                  <a:close/>
                  <a:moveTo>
                    <a:pt x="317807" y="66664"/>
                  </a:moveTo>
                  <a:lnTo>
                    <a:pt x="317588" y="66664"/>
                  </a:lnTo>
                  <a:lnTo>
                    <a:pt x="317588" y="66883"/>
                  </a:lnTo>
                  <a:cubicBezTo>
                    <a:pt x="317588" y="66883"/>
                    <a:pt x="317697" y="66774"/>
                    <a:pt x="317807" y="66664"/>
                  </a:cubicBezTo>
                  <a:close/>
                  <a:moveTo>
                    <a:pt x="317588" y="66774"/>
                  </a:moveTo>
                  <a:lnTo>
                    <a:pt x="317588" y="66774"/>
                  </a:lnTo>
                  <a:cubicBezTo>
                    <a:pt x="317588" y="66774"/>
                    <a:pt x="317697" y="66774"/>
                    <a:pt x="317807" y="66664"/>
                  </a:cubicBezTo>
                  <a:lnTo>
                    <a:pt x="317588" y="66664"/>
                  </a:lnTo>
                  <a:close/>
                </a:path>
              </a:pathLst>
            </a:custGeom>
            <a:solidFill>
              <a:srgbClr val="0F2E66"/>
            </a:solidFill>
            <a:ln>
              <a:noFill/>
            </a:ln>
          </p:spPr>
          <p:txBody>
            <a:bodyPr anchorCtr="0" anchor="ctr" bIns="25800" lIns="51600" spcFirstLastPara="1" rIns="51600" wrap="square" tIns="25800">
              <a:noAutofit/>
            </a:bodyPr>
            <a:lstStyle/>
            <a:p>
              <a:pPr indent="0" lvl="0" marL="0" marR="0" rtl="0" algn="l">
                <a:spcBef>
                  <a:spcPts val="0"/>
                </a:spcBef>
                <a:spcAft>
                  <a:spcPts val="0"/>
                </a:spcAft>
                <a:buNone/>
              </a:pPr>
              <a:r>
                <a:t/>
              </a:r>
              <a:endParaRPr sz="1016">
                <a:solidFill>
                  <a:srgbClr val="0F2E66"/>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pic>
        <p:nvPicPr>
          <p:cNvPr id="948" name="Google Shape;948;p108" title="Screenshot 2025-10-06 at 17.31.08.png"/>
          <p:cNvPicPr preferRelativeResize="0"/>
          <p:nvPr/>
        </p:nvPicPr>
        <p:blipFill>
          <a:blip r:embed="rId3">
            <a:alphaModFix/>
          </a:blip>
          <a:stretch>
            <a:fillRect/>
          </a:stretch>
        </p:blipFill>
        <p:spPr>
          <a:xfrm>
            <a:off x="5301334" y="1205725"/>
            <a:ext cx="2526899" cy="3248051"/>
          </a:xfrm>
          <a:prstGeom prst="rect">
            <a:avLst/>
          </a:prstGeom>
          <a:noFill/>
          <a:ln>
            <a:noFill/>
          </a:ln>
        </p:spPr>
      </p:pic>
      <p:pic>
        <p:nvPicPr>
          <p:cNvPr id="949" name="Google Shape;949;p108" title="Screenshot 2025-10-06 at 17.30.58.png"/>
          <p:cNvPicPr preferRelativeResize="0"/>
          <p:nvPr/>
        </p:nvPicPr>
        <p:blipFill>
          <a:blip r:embed="rId4">
            <a:alphaModFix/>
          </a:blip>
          <a:stretch>
            <a:fillRect/>
          </a:stretch>
        </p:blipFill>
        <p:spPr>
          <a:xfrm>
            <a:off x="5301338" y="702058"/>
            <a:ext cx="2428875" cy="285750"/>
          </a:xfrm>
          <a:prstGeom prst="rect">
            <a:avLst/>
          </a:prstGeom>
          <a:noFill/>
          <a:ln>
            <a:noFill/>
          </a:ln>
        </p:spPr>
      </p:pic>
      <p:pic>
        <p:nvPicPr>
          <p:cNvPr id="950" name="Google Shape;950;p108" title="Screenshot 2025-10-06 at 17.30.48.png"/>
          <p:cNvPicPr preferRelativeResize="0"/>
          <p:nvPr/>
        </p:nvPicPr>
        <p:blipFill>
          <a:blip r:embed="rId5">
            <a:alphaModFix/>
          </a:blip>
          <a:stretch>
            <a:fillRect/>
          </a:stretch>
        </p:blipFill>
        <p:spPr>
          <a:xfrm>
            <a:off x="1315763" y="1205733"/>
            <a:ext cx="2961132" cy="2728546"/>
          </a:xfrm>
          <a:prstGeom prst="rect">
            <a:avLst/>
          </a:prstGeom>
          <a:noFill/>
          <a:ln>
            <a:noFill/>
          </a:ln>
        </p:spPr>
      </p:pic>
      <p:pic>
        <p:nvPicPr>
          <p:cNvPr id="951" name="Google Shape;951;p108" title="Screenshot 2025-10-06 at 17.30.41.png"/>
          <p:cNvPicPr preferRelativeResize="0"/>
          <p:nvPr/>
        </p:nvPicPr>
        <p:blipFill>
          <a:blip r:embed="rId6">
            <a:alphaModFix/>
          </a:blip>
          <a:stretch>
            <a:fillRect/>
          </a:stretch>
        </p:blipFill>
        <p:spPr>
          <a:xfrm>
            <a:off x="2442738" y="689722"/>
            <a:ext cx="1834150" cy="310400"/>
          </a:xfrm>
          <a:prstGeom prst="rect">
            <a:avLst/>
          </a:prstGeom>
          <a:noFill/>
          <a:ln>
            <a:noFill/>
          </a:ln>
        </p:spPr>
      </p:pic>
      <p:sp>
        <p:nvSpPr>
          <p:cNvPr id="952" name="Google Shape;952;p108"/>
          <p:cNvSpPr/>
          <p:nvPr/>
        </p:nvSpPr>
        <p:spPr>
          <a:xfrm>
            <a:off x="4392100" y="712375"/>
            <a:ext cx="789600" cy="246000"/>
          </a:xfrm>
          <a:prstGeom prst="stripedRightArrow">
            <a:avLst>
              <a:gd fmla="val 50000" name="adj1"/>
              <a:gd fmla="val 50000" name="adj2"/>
            </a:avLst>
          </a:prstGeom>
          <a:solidFill>
            <a:srgbClr val="D93125"/>
          </a:solidFill>
          <a:ln cap="flat" cmpd="sng" w="9525">
            <a:solidFill>
              <a:srgbClr val="FF5F3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p:txBody>
      </p:sp>
      <p:grpSp>
        <p:nvGrpSpPr>
          <p:cNvPr id="953" name="Google Shape;953;p108"/>
          <p:cNvGrpSpPr/>
          <p:nvPr/>
        </p:nvGrpSpPr>
        <p:grpSpPr>
          <a:xfrm>
            <a:off x="5" y="7"/>
            <a:ext cx="1158523" cy="1096711"/>
            <a:chOff x="1311825" y="1741100"/>
            <a:chExt cx="2052300" cy="1942800"/>
          </a:xfrm>
        </p:grpSpPr>
        <p:sp>
          <p:nvSpPr>
            <p:cNvPr id="954" name="Google Shape;954;p108"/>
            <p:cNvSpPr/>
            <p:nvPr/>
          </p:nvSpPr>
          <p:spPr>
            <a:xfrm>
              <a:off x="1311825" y="1741100"/>
              <a:ext cx="2052300" cy="1942800"/>
            </a:xfrm>
            <a:prstGeom prst="ellipse">
              <a:avLst/>
            </a:prstGeom>
            <a:gradFill>
              <a:gsLst>
                <a:gs pos="0">
                  <a:srgbClr val="FDE18C"/>
                </a:gs>
                <a:gs pos="10000">
                  <a:srgbClr val="FDE695"/>
                </a:gs>
                <a:gs pos="32000">
                  <a:srgbClr val="EEEEB7"/>
                </a:gs>
                <a:gs pos="57000">
                  <a:srgbClr val="CAE5CE"/>
                </a:gs>
                <a:gs pos="80000">
                  <a:srgbClr val="6FC9D3"/>
                </a:gs>
                <a:gs pos="100000">
                  <a:srgbClr val="3A92C1"/>
                </a:gs>
              </a:gsLst>
              <a:lin ang="16200038" scaled="0"/>
            </a:gradFill>
            <a:ln cap="flat" cmpd="sng" w="21500">
              <a:solidFill>
                <a:srgbClr val="0F2E66"/>
              </a:solidFill>
              <a:prstDash val="solid"/>
              <a:round/>
              <a:headEnd len="sm" w="sm" type="none"/>
              <a:tailEnd len="sm" w="sm" type="none"/>
            </a:ln>
          </p:spPr>
          <p:txBody>
            <a:bodyPr anchorCtr="0" anchor="ctr" bIns="25800" lIns="51600" spcFirstLastPara="1" rIns="51600" wrap="square" tIns="25800">
              <a:noAutofit/>
            </a:bodyPr>
            <a:lstStyle/>
            <a:p>
              <a:pPr indent="0" lvl="0" marL="0" marR="0" rtl="0" algn="ctr">
                <a:lnSpc>
                  <a:spcPct val="100000"/>
                </a:lnSpc>
                <a:spcBef>
                  <a:spcPts val="0"/>
                </a:spcBef>
                <a:spcAft>
                  <a:spcPts val="0"/>
                </a:spcAft>
                <a:buClr>
                  <a:srgbClr val="000000"/>
                </a:buClr>
                <a:buSzPts val="790"/>
                <a:buFont typeface="Arial"/>
                <a:buNone/>
              </a:pPr>
              <a:r>
                <a:t/>
              </a:r>
              <a:endParaRPr sz="790" u="none" cap="none" strike="noStrike">
                <a:solidFill>
                  <a:srgbClr val="FFFFFF"/>
                </a:solidFill>
                <a:latin typeface="Archivo"/>
                <a:ea typeface="Archivo"/>
                <a:cs typeface="Archivo"/>
                <a:sym typeface="Archivo"/>
              </a:endParaRPr>
            </a:p>
          </p:txBody>
        </p:sp>
        <p:sp>
          <p:nvSpPr>
            <p:cNvPr id="955" name="Google Shape;955;p108"/>
            <p:cNvSpPr txBox="1"/>
            <p:nvPr/>
          </p:nvSpPr>
          <p:spPr>
            <a:xfrm>
              <a:off x="1599405" y="2889347"/>
              <a:ext cx="1451100" cy="369300"/>
            </a:xfrm>
            <a:prstGeom prst="rect">
              <a:avLst/>
            </a:prstGeom>
            <a:noFill/>
            <a:ln>
              <a:noFill/>
            </a:ln>
          </p:spPr>
          <p:txBody>
            <a:bodyPr anchorCtr="0" anchor="ctr" bIns="25800" lIns="51600" spcFirstLastPara="1" rIns="51600" wrap="square" tIns="25800">
              <a:spAutoFit/>
            </a:bodyPr>
            <a:lstStyle/>
            <a:p>
              <a:pPr indent="0" lvl="0" marL="0" marR="0" rtl="0" algn="ctr">
                <a:lnSpc>
                  <a:spcPct val="100000"/>
                </a:lnSpc>
                <a:spcBef>
                  <a:spcPts val="0"/>
                </a:spcBef>
                <a:spcAft>
                  <a:spcPts val="0"/>
                </a:spcAft>
                <a:buClr>
                  <a:srgbClr val="0F2E66"/>
                </a:buClr>
                <a:buSzPts val="1355"/>
                <a:buFont typeface="Archivo"/>
                <a:buNone/>
              </a:pPr>
              <a:r>
                <a:rPr b="1" lang="en" sz="1016">
                  <a:solidFill>
                    <a:srgbClr val="0F2E66"/>
                  </a:solidFill>
                  <a:latin typeface="Archivo"/>
                  <a:ea typeface="Archivo"/>
                  <a:cs typeface="Archivo"/>
                  <a:sym typeface="Archivo"/>
                </a:rPr>
                <a:t>Demo</a:t>
              </a:r>
              <a:endParaRPr sz="451"/>
            </a:p>
          </p:txBody>
        </p:sp>
        <p:sp>
          <p:nvSpPr>
            <p:cNvPr id="956" name="Google Shape;956;p108"/>
            <p:cNvSpPr/>
            <p:nvPr/>
          </p:nvSpPr>
          <p:spPr>
            <a:xfrm>
              <a:off x="1923475" y="1991445"/>
              <a:ext cx="675868" cy="898027"/>
            </a:xfrm>
            <a:custGeom>
              <a:rect b="b" l="l" r="r" t="t"/>
              <a:pathLst>
                <a:path extrusionOk="0" h="480871" w="371356">
                  <a:moveTo>
                    <a:pt x="269612" y="306874"/>
                  </a:moveTo>
                  <a:cubicBezTo>
                    <a:pt x="259011" y="325562"/>
                    <a:pt x="248847" y="351681"/>
                    <a:pt x="238902" y="377036"/>
                  </a:cubicBezTo>
                  <a:cubicBezTo>
                    <a:pt x="229395" y="401625"/>
                    <a:pt x="219450" y="426979"/>
                    <a:pt x="208849" y="446104"/>
                  </a:cubicBezTo>
                  <a:cubicBezTo>
                    <a:pt x="198795" y="462169"/>
                    <a:pt x="182511" y="472770"/>
                    <a:pt x="160326" y="478344"/>
                  </a:cubicBezTo>
                  <a:cubicBezTo>
                    <a:pt x="157375" y="478999"/>
                    <a:pt x="154425" y="477251"/>
                    <a:pt x="153660" y="474300"/>
                  </a:cubicBezTo>
                  <a:lnTo>
                    <a:pt x="151037" y="463699"/>
                  </a:lnTo>
                  <a:cubicBezTo>
                    <a:pt x="150381" y="460749"/>
                    <a:pt x="152130" y="457798"/>
                    <a:pt x="155080" y="457142"/>
                  </a:cubicBezTo>
                  <a:cubicBezTo>
                    <a:pt x="171801" y="452989"/>
                    <a:pt x="183276" y="445667"/>
                    <a:pt x="190052" y="434957"/>
                  </a:cubicBezTo>
                  <a:cubicBezTo>
                    <a:pt x="199669" y="417690"/>
                    <a:pt x="209286" y="392991"/>
                    <a:pt x="218575" y="369058"/>
                  </a:cubicBezTo>
                  <a:cubicBezTo>
                    <a:pt x="228739" y="343048"/>
                    <a:pt x="239230" y="316054"/>
                    <a:pt x="250815" y="295727"/>
                  </a:cubicBezTo>
                  <a:cubicBezTo>
                    <a:pt x="251252" y="295071"/>
                    <a:pt x="251361" y="294744"/>
                    <a:pt x="251252" y="294197"/>
                  </a:cubicBezTo>
                  <a:cubicBezTo>
                    <a:pt x="251142" y="293869"/>
                    <a:pt x="250815" y="293323"/>
                    <a:pt x="250050" y="292995"/>
                  </a:cubicBezTo>
                  <a:cubicBezTo>
                    <a:pt x="232782" y="286438"/>
                    <a:pt x="215843" y="299552"/>
                    <a:pt x="195079" y="335289"/>
                  </a:cubicBezTo>
                  <a:cubicBezTo>
                    <a:pt x="192565" y="339660"/>
                    <a:pt x="187647" y="341736"/>
                    <a:pt x="182730" y="340425"/>
                  </a:cubicBezTo>
                  <a:cubicBezTo>
                    <a:pt x="178030" y="339114"/>
                    <a:pt x="174642" y="334851"/>
                    <a:pt x="174642" y="329824"/>
                  </a:cubicBezTo>
                  <a:lnTo>
                    <a:pt x="174642" y="185676"/>
                  </a:lnTo>
                  <a:cubicBezTo>
                    <a:pt x="174642" y="169502"/>
                    <a:pt x="161965" y="168300"/>
                    <a:pt x="158031" y="168300"/>
                  </a:cubicBezTo>
                  <a:cubicBezTo>
                    <a:pt x="155080" y="168300"/>
                    <a:pt x="150709" y="169174"/>
                    <a:pt x="147430" y="171906"/>
                  </a:cubicBezTo>
                  <a:cubicBezTo>
                    <a:pt x="143715" y="174857"/>
                    <a:pt x="141966" y="179338"/>
                    <a:pt x="141966" y="185676"/>
                  </a:cubicBezTo>
                  <a:lnTo>
                    <a:pt x="141966" y="288951"/>
                  </a:lnTo>
                  <a:cubicBezTo>
                    <a:pt x="141857" y="294744"/>
                    <a:pt x="137267" y="299552"/>
                    <a:pt x="131365" y="299771"/>
                  </a:cubicBezTo>
                  <a:cubicBezTo>
                    <a:pt x="130819" y="299880"/>
                    <a:pt x="69400" y="302394"/>
                    <a:pt x="42735" y="310809"/>
                  </a:cubicBezTo>
                  <a:cubicBezTo>
                    <a:pt x="35522" y="313104"/>
                    <a:pt x="30276" y="317584"/>
                    <a:pt x="26888" y="324251"/>
                  </a:cubicBezTo>
                  <a:cubicBezTo>
                    <a:pt x="20331" y="337146"/>
                    <a:pt x="16943" y="365670"/>
                    <a:pt x="37926" y="428291"/>
                  </a:cubicBezTo>
                  <a:lnTo>
                    <a:pt x="39347" y="432771"/>
                  </a:lnTo>
                  <a:cubicBezTo>
                    <a:pt x="44374" y="448290"/>
                    <a:pt x="47325" y="457798"/>
                    <a:pt x="67433" y="459000"/>
                  </a:cubicBezTo>
                  <a:cubicBezTo>
                    <a:pt x="70493" y="459219"/>
                    <a:pt x="72788" y="461841"/>
                    <a:pt x="72570" y="464792"/>
                  </a:cubicBezTo>
                  <a:lnTo>
                    <a:pt x="71914" y="475721"/>
                  </a:lnTo>
                  <a:cubicBezTo>
                    <a:pt x="71695" y="478781"/>
                    <a:pt x="69182" y="481076"/>
                    <a:pt x="66122" y="480857"/>
                  </a:cubicBezTo>
                  <a:cubicBezTo>
                    <a:pt x="31041" y="478671"/>
                    <a:pt x="23828" y="455940"/>
                    <a:pt x="18582" y="439438"/>
                  </a:cubicBezTo>
                  <a:lnTo>
                    <a:pt x="17162" y="435176"/>
                  </a:lnTo>
                  <a:cubicBezTo>
                    <a:pt x="-1854" y="378347"/>
                    <a:pt x="-5023" y="338786"/>
                    <a:pt x="7435" y="314306"/>
                  </a:cubicBezTo>
                  <a:cubicBezTo>
                    <a:pt x="13446" y="302284"/>
                    <a:pt x="23172" y="294088"/>
                    <a:pt x="36177" y="290044"/>
                  </a:cubicBezTo>
                  <a:cubicBezTo>
                    <a:pt x="58690" y="282831"/>
                    <a:pt x="100547" y="279662"/>
                    <a:pt x="120000" y="278460"/>
                  </a:cubicBezTo>
                  <a:lnTo>
                    <a:pt x="120000" y="185676"/>
                  </a:lnTo>
                  <a:cubicBezTo>
                    <a:pt x="120000" y="169284"/>
                    <a:pt x="127431" y="159885"/>
                    <a:pt x="133660" y="154858"/>
                  </a:cubicBezTo>
                  <a:cubicBezTo>
                    <a:pt x="140327" y="149503"/>
                    <a:pt x="149179" y="146443"/>
                    <a:pt x="158031" y="146443"/>
                  </a:cubicBezTo>
                  <a:cubicBezTo>
                    <a:pt x="176610" y="146443"/>
                    <a:pt x="196500" y="158683"/>
                    <a:pt x="196500" y="185676"/>
                  </a:cubicBezTo>
                  <a:lnTo>
                    <a:pt x="196500" y="294416"/>
                  </a:lnTo>
                  <a:cubicBezTo>
                    <a:pt x="211144" y="277367"/>
                    <a:pt x="231908" y="262832"/>
                    <a:pt x="257700" y="272559"/>
                  </a:cubicBezTo>
                  <a:cubicBezTo>
                    <a:pt x="264475" y="275072"/>
                    <a:pt x="269612" y="280427"/>
                    <a:pt x="271907" y="287203"/>
                  </a:cubicBezTo>
                  <a:cubicBezTo>
                    <a:pt x="274092" y="293760"/>
                    <a:pt x="273327" y="300973"/>
                    <a:pt x="269612" y="306874"/>
                  </a:cubicBezTo>
                  <a:close/>
                  <a:moveTo>
                    <a:pt x="338571" y="0"/>
                  </a:moveTo>
                  <a:lnTo>
                    <a:pt x="54428" y="0"/>
                  </a:lnTo>
                  <a:cubicBezTo>
                    <a:pt x="36396" y="0"/>
                    <a:pt x="21642" y="14754"/>
                    <a:pt x="21642" y="32786"/>
                  </a:cubicBezTo>
                  <a:lnTo>
                    <a:pt x="21642" y="263379"/>
                  </a:lnTo>
                  <a:cubicBezTo>
                    <a:pt x="21861" y="266329"/>
                    <a:pt x="24265" y="268515"/>
                    <a:pt x="27107" y="268515"/>
                  </a:cubicBezTo>
                  <a:lnTo>
                    <a:pt x="38035" y="268515"/>
                  </a:lnTo>
                  <a:cubicBezTo>
                    <a:pt x="40986" y="268515"/>
                    <a:pt x="43281" y="266329"/>
                    <a:pt x="43500" y="263379"/>
                  </a:cubicBezTo>
                  <a:lnTo>
                    <a:pt x="43500" y="32786"/>
                  </a:lnTo>
                  <a:cubicBezTo>
                    <a:pt x="43500" y="26775"/>
                    <a:pt x="48417" y="21857"/>
                    <a:pt x="54428" y="21857"/>
                  </a:cubicBezTo>
                  <a:lnTo>
                    <a:pt x="338571" y="21857"/>
                  </a:lnTo>
                  <a:cubicBezTo>
                    <a:pt x="344691" y="21857"/>
                    <a:pt x="349500" y="26775"/>
                    <a:pt x="349500" y="32786"/>
                  </a:cubicBezTo>
                  <a:lnTo>
                    <a:pt x="349500" y="393429"/>
                  </a:lnTo>
                  <a:cubicBezTo>
                    <a:pt x="349500" y="399439"/>
                    <a:pt x="344691" y="404357"/>
                    <a:pt x="338571" y="404357"/>
                  </a:cubicBezTo>
                  <a:lnTo>
                    <a:pt x="253328" y="404357"/>
                  </a:lnTo>
                  <a:cubicBezTo>
                    <a:pt x="250377" y="404576"/>
                    <a:pt x="248192" y="406871"/>
                    <a:pt x="248192" y="409821"/>
                  </a:cubicBezTo>
                  <a:lnTo>
                    <a:pt x="248192" y="420750"/>
                  </a:lnTo>
                  <a:cubicBezTo>
                    <a:pt x="248192" y="423701"/>
                    <a:pt x="250377" y="425996"/>
                    <a:pt x="253328" y="426214"/>
                  </a:cubicBezTo>
                  <a:lnTo>
                    <a:pt x="338571" y="426214"/>
                  </a:lnTo>
                  <a:cubicBezTo>
                    <a:pt x="356712" y="426214"/>
                    <a:pt x="371357" y="411461"/>
                    <a:pt x="371357" y="393429"/>
                  </a:cubicBezTo>
                  <a:lnTo>
                    <a:pt x="371357" y="32786"/>
                  </a:lnTo>
                  <a:cubicBezTo>
                    <a:pt x="371357" y="14754"/>
                    <a:pt x="356712" y="0"/>
                    <a:pt x="338571" y="0"/>
                  </a:cubicBezTo>
                  <a:close/>
                  <a:moveTo>
                    <a:pt x="317588" y="66774"/>
                  </a:moveTo>
                  <a:lnTo>
                    <a:pt x="317588" y="66774"/>
                  </a:lnTo>
                  <a:cubicBezTo>
                    <a:pt x="317588" y="66774"/>
                    <a:pt x="317697" y="66774"/>
                    <a:pt x="317807" y="66664"/>
                  </a:cubicBezTo>
                  <a:lnTo>
                    <a:pt x="317588" y="66664"/>
                  </a:lnTo>
                  <a:close/>
                  <a:moveTo>
                    <a:pt x="322506" y="229500"/>
                  </a:moveTo>
                  <a:lnTo>
                    <a:pt x="223712" y="229500"/>
                  </a:lnTo>
                  <a:cubicBezTo>
                    <a:pt x="220761" y="229719"/>
                    <a:pt x="218575" y="232014"/>
                    <a:pt x="218575" y="234964"/>
                  </a:cubicBezTo>
                  <a:lnTo>
                    <a:pt x="218575" y="245893"/>
                  </a:lnTo>
                  <a:cubicBezTo>
                    <a:pt x="218575" y="248844"/>
                    <a:pt x="220761" y="251139"/>
                    <a:pt x="223712" y="251357"/>
                  </a:cubicBezTo>
                  <a:lnTo>
                    <a:pt x="322506" y="251357"/>
                  </a:lnTo>
                  <a:cubicBezTo>
                    <a:pt x="325457" y="251139"/>
                    <a:pt x="327642" y="248844"/>
                    <a:pt x="327642" y="245893"/>
                  </a:cubicBezTo>
                  <a:lnTo>
                    <a:pt x="327642" y="234964"/>
                  </a:lnTo>
                  <a:cubicBezTo>
                    <a:pt x="327642" y="232014"/>
                    <a:pt x="325457" y="229719"/>
                    <a:pt x="322506" y="229500"/>
                  </a:cubicBezTo>
                  <a:close/>
                  <a:moveTo>
                    <a:pt x="322506" y="316929"/>
                  </a:moveTo>
                  <a:lnTo>
                    <a:pt x="289283" y="316929"/>
                  </a:lnTo>
                  <a:cubicBezTo>
                    <a:pt x="286332" y="317147"/>
                    <a:pt x="284147" y="319442"/>
                    <a:pt x="284147" y="322393"/>
                  </a:cubicBezTo>
                  <a:lnTo>
                    <a:pt x="284147" y="333321"/>
                  </a:lnTo>
                  <a:cubicBezTo>
                    <a:pt x="284147" y="336272"/>
                    <a:pt x="286332" y="338567"/>
                    <a:pt x="289283" y="338786"/>
                  </a:cubicBezTo>
                  <a:lnTo>
                    <a:pt x="322506" y="338786"/>
                  </a:lnTo>
                  <a:cubicBezTo>
                    <a:pt x="325457" y="338567"/>
                    <a:pt x="327642" y="336272"/>
                    <a:pt x="327642" y="333321"/>
                  </a:cubicBezTo>
                  <a:lnTo>
                    <a:pt x="327642" y="322393"/>
                  </a:lnTo>
                  <a:cubicBezTo>
                    <a:pt x="327642" y="319442"/>
                    <a:pt x="325457" y="317147"/>
                    <a:pt x="322506" y="316929"/>
                  </a:cubicBezTo>
                  <a:close/>
                  <a:moveTo>
                    <a:pt x="93115" y="229500"/>
                  </a:moveTo>
                  <a:lnTo>
                    <a:pt x="70602" y="229500"/>
                  </a:lnTo>
                  <a:cubicBezTo>
                    <a:pt x="67761" y="229609"/>
                    <a:pt x="65357" y="232014"/>
                    <a:pt x="65357" y="234964"/>
                  </a:cubicBezTo>
                  <a:lnTo>
                    <a:pt x="65357" y="245893"/>
                  </a:lnTo>
                  <a:cubicBezTo>
                    <a:pt x="65357" y="248844"/>
                    <a:pt x="67761" y="251248"/>
                    <a:pt x="70602" y="251357"/>
                  </a:cubicBezTo>
                  <a:lnTo>
                    <a:pt x="93115" y="251357"/>
                  </a:lnTo>
                  <a:cubicBezTo>
                    <a:pt x="95957" y="251248"/>
                    <a:pt x="98361" y="248844"/>
                    <a:pt x="98361" y="245893"/>
                  </a:cubicBezTo>
                  <a:lnTo>
                    <a:pt x="98361" y="234964"/>
                  </a:lnTo>
                  <a:cubicBezTo>
                    <a:pt x="98361" y="232014"/>
                    <a:pt x="95957" y="229609"/>
                    <a:pt x="93115" y="229500"/>
                  </a:cubicBezTo>
                  <a:close/>
                  <a:moveTo>
                    <a:pt x="322506" y="273214"/>
                  </a:moveTo>
                  <a:lnTo>
                    <a:pt x="300212" y="273214"/>
                  </a:lnTo>
                  <a:cubicBezTo>
                    <a:pt x="297261" y="273433"/>
                    <a:pt x="295075" y="275728"/>
                    <a:pt x="295075" y="278679"/>
                  </a:cubicBezTo>
                  <a:lnTo>
                    <a:pt x="295075" y="289607"/>
                  </a:lnTo>
                  <a:cubicBezTo>
                    <a:pt x="295075" y="292558"/>
                    <a:pt x="297261" y="294853"/>
                    <a:pt x="300212" y="295071"/>
                  </a:cubicBezTo>
                  <a:lnTo>
                    <a:pt x="322506" y="295071"/>
                  </a:lnTo>
                  <a:cubicBezTo>
                    <a:pt x="325457" y="294853"/>
                    <a:pt x="327642" y="292558"/>
                    <a:pt x="327642" y="289607"/>
                  </a:cubicBezTo>
                  <a:lnTo>
                    <a:pt x="327642" y="278679"/>
                  </a:lnTo>
                  <a:cubicBezTo>
                    <a:pt x="327642" y="275728"/>
                    <a:pt x="325457" y="273433"/>
                    <a:pt x="322506" y="273214"/>
                  </a:cubicBezTo>
                  <a:close/>
                  <a:moveTo>
                    <a:pt x="327642" y="54643"/>
                  </a:moveTo>
                  <a:lnTo>
                    <a:pt x="327642" y="196714"/>
                  </a:lnTo>
                  <a:cubicBezTo>
                    <a:pt x="327642" y="202725"/>
                    <a:pt x="322834" y="207643"/>
                    <a:pt x="316714" y="207643"/>
                  </a:cubicBezTo>
                  <a:lnTo>
                    <a:pt x="223712" y="207643"/>
                  </a:lnTo>
                  <a:cubicBezTo>
                    <a:pt x="220761" y="207424"/>
                    <a:pt x="218575" y="205129"/>
                    <a:pt x="218575" y="202179"/>
                  </a:cubicBezTo>
                  <a:lnTo>
                    <a:pt x="218575" y="191250"/>
                  </a:lnTo>
                  <a:cubicBezTo>
                    <a:pt x="218575" y="188299"/>
                    <a:pt x="220761" y="186004"/>
                    <a:pt x="223712" y="185786"/>
                  </a:cubicBezTo>
                  <a:lnTo>
                    <a:pt x="276825" y="185786"/>
                  </a:lnTo>
                  <a:lnTo>
                    <a:pt x="196500" y="138356"/>
                  </a:lnTo>
                  <a:lnTo>
                    <a:pt x="187101" y="143929"/>
                  </a:lnTo>
                  <a:cubicBezTo>
                    <a:pt x="187101" y="143929"/>
                    <a:pt x="186992" y="144039"/>
                    <a:pt x="186882" y="144039"/>
                  </a:cubicBezTo>
                  <a:cubicBezTo>
                    <a:pt x="184369" y="145459"/>
                    <a:pt x="181200" y="144476"/>
                    <a:pt x="179670" y="142071"/>
                  </a:cubicBezTo>
                  <a:lnTo>
                    <a:pt x="174096" y="132564"/>
                  </a:lnTo>
                  <a:cubicBezTo>
                    <a:pt x="172785" y="130378"/>
                    <a:pt x="173222" y="127427"/>
                    <a:pt x="175189" y="125788"/>
                  </a:cubicBezTo>
                  <a:lnTo>
                    <a:pt x="87214" y="73768"/>
                  </a:lnTo>
                  <a:lnTo>
                    <a:pt x="87214" y="185786"/>
                  </a:lnTo>
                  <a:lnTo>
                    <a:pt x="93115" y="185786"/>
                  </a:lnTo>
                  <a:cubicBezTo>
                    <a:pt x="95957" y="185895"/>
                    <a:pt x="98361" y="188299"/>
                    <a:pt x="98361" y="191250"/>
                  </a:cubicBezTo>
                  <a:lnTo>
                    <a:pt x="98361" y="202179"/>
                  </a:lnTo>
                  <a:cubicBezTo>
                    <a:pt x="98361" y="205129"/>
                    <a:pt x="95957" y="207534"/>
                    <a:pt x="93115" y="207643"/>
                  </a:cubicBezTo>
                  <a:lnTo>
                    <a:pt x="76285" y="207643"/>
                  </a:lnTo>
                  <a:cubicBezTo>
                    <a:pt x="70275" y="207643"/>
                    <a:pt x="65357" y="202725"/>
                    <a:pt x="65357" y="196714"/>
                  </a:cubicBezTo>
                  <a:lnTo>
                    <a:pt x="65357" y="54643"/>
                  </a:lnTo>
                  <a:cubicBezTo>
                    <a:pt x="65357" y="48632"/>
                    <a:pt x="70275" y="43714"/>
                    <a:pt x="76285" y="43714"/>
                  </a:cubicBezTo>
                  <a:lnTo>
                    <a:pt x="316714" y="43714"/>
                  </a:lnTo>
                  <a:cubicBezTo>
                    <a:pt x="322834" y="43714"/>
                    <a:pt x="327642" y="48632"/>
                    <a:pt x="327642" y="54643"/>
                  </a:cubicBezTo>
                  <a:close/>
                  <a:moveTo>
                    <a:pt x="196500" y="113001"/>
                  </a:moveTo>
                  <a:lnTo>
                    <a:pt x="276825" y="65571"/>
                  </a:lnTo>
                  <a:lnTo>
                    <a:pt x="116284" y="65571"/>
                  </a:lnTo>
                  <a:lnTo>
                    <a:pt x="196500" y="113001"/>
                  </a:lnTo>
                  <a:close/>
                  <a:moveTo>
                    <a:pt x="305785" y="73768"/>
                  </a:moveTo>
                  <a:lnTo>
                    <a:pt x="217920" y="125679"/>
                  </a:lnTo>
                  <a:lnTo>
                    <a:pt x="305785" y="177589"/>
                  </a:lnTo>
                  <a:lnTo>
                    <a:pt x="305785" y="73768"/>
                  </a:lnTo>
                  <a:close/>
                  <a:moveTo>
                    <a:pt x="317807" y="66664"/>
                  </a:moveTo>
                  <a:lnTo>
                    <a:pt x="317588" y="66664"/>
                  </a:lnTo>
                  <a:lnTo>
                    <a:pt x="317588" y="66883"/>
                  </a:lnTo>
                  <a:cubicBezTo>
                    <a:pt x="317588" y="66883"/>
                    <a:pt x="317697" y="66774"/>
                    <a:pt x="317807" y="66664"/>
                  </a:cubicBezTo>
                  <a:close/>
                  <a:moveTo>
                    <a:pt x="317588" y="66774"/>
                  </a:moveTo>
                  <a:lnTo>
                    <a:pt x="317588" y="66774"/>
                  </a:lnTo>
                  <a:cubicBezTo>
                    <a:pt x="317588" y="66774"/>
                    <a:pt x="317697" y="66774"/>
                    <a:pt x="317807" y="66664"/>
                  </a:cubicBezTo>
                  <a:lnTo>
                    <a:pt x="317588" y="66664"/>
                  </a:lnTo>
                  <a:close/>
                </a:path>
              </a:pathLst>
            </a:custGeom>
            <a:solidFill>
              <a:srgbClr val="0F2E66"/>
            </a:solidFill>
            <a:ln>
              <a:noFill/>
            </a:ln>
          </p:spPr>
          <p:txBody>
            <a:bodyPr anchorCtr="0" anchor="ctr" bIns="25800" lIns="51600" spcFirstLastPara="1" rIns="51600" wrap="square" tIns="25800">
              <a:noAutofit/>
            </a:bodyPr>
            <a:lstStyle/>
            <a:p>
              <a:pPr indent="0" lvl="0" marL="0" marR="0" rtl="0" algn="l">
                <a:spcBef>
                  <a:spcPts val="0"/>
                </a:spcBef>
                <a:spcAft>
                  <a:spcPts val="0"/>
                </a:spcAft>
                <a:buNone/>
              </a:pPr>
              <a:r>
                <a:t/>
              </a:r>
              <a:endParaRPr sz="1016">
                <a:solidFill>
                  <a:srgbClr val="0F2E66"/>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4"/>
          <p:cNvSpPr/>
          <p:nvPr/>
        </p:nvSpPr>
        <p:spPr>
          <a:xfrm>
            <a:off x="0" y="0"/>
            <a:ext cx="91440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chivo"/>
              <a:ea typeface="Archivo"/>
              <a:cs typeface="Archivo"/>
              <a:sym typeface="Archivo"/>
            </a:endParaRPr>
          </a:p>
        </p:txBody>
      </p:sp>
      <p:sp>
        <p:nvSpPr>
          <p:cNvPr id="444" name="Google Shape;444;p64"/>
          <p:cNvSpPr txBox="1"/>
          <p:nvPr/>
        </p:nvSpPr>
        <p:spPr>
          <a:xfrm>
            <a:off x="549275" y="1485750"/>
            <a:ext cx="6352800" cy="1847100"/>
          </a:xfrm>
          <a:prstGeom prst="rect">
            <a:avLst/>
          </a:prstGeom>
          <a:noFill/>
          <a:ln>
            <a:noFill/>
          </a:ln>
        </p:spPr>
        <p:txBody>
          <a:bodyPr anchorCtr="0" anchor="ctr" bIns="91425" lIns="0" spcFirstLastPara="1" rIns="0" wrap="square" tIns="91425">
            <a:spAutoFit/>
          </a:bodyPr>
          <a:lstStyle/>
          <a:p>
            <a:pPr indent="0" lvl="0" marL="0" marR="0" rtl="0" algn="l">
              <a:lnSpc>
                <a:spcPct val="90000"/>
              </a:lnSpc>
              <a:spcBef>
                <a:spcPts val="0"/>
              </a:spcBef>
              <a:spcAft>
                <a:spcPts val="0"/>
              </a:spcAft>
              <a:buClr>
                <a:srgbClr val="0E2D66"/>
              </a:buClr>
              <a:buSzPts val="6000"/>
              <a:buFont typeface="Arial"/>
              <a:buNone/>
            </a:pPr>
            <a:r>
              <a:rPr b="1" lang="en" sz="6000">
                <a:solidFill>
                  <a:schemeClr val="lt1"/>
                </a:solidFill>
                <a:latin typeface="Archivo"/>
                <a:ea typeface="Archivo"/>
                <a:cs typeface="Archivo"/>
                <a:sym typeface="Archivo"/>
              </a:rPr>
              <a:t>Introducing Threat Modelling</a:t>
            </a:r>
            <a:endParaRPr b="1" sz="6000">
              <a:solidFill>
                <a:schemeClr val="lt1"/>
              </a:solidFill>
              <a:latin typeface="Archivo"/>
              <a:ea typeface="Archivo"/>
              <a:cs typeface="Archivo"/>
              <a:sym typeface="Archivo"/>
            </a:endParaRPr>
          </a:p>
        </p:txBody>
      </p:sp>
      <p:sp>
        <p:nvSpPr>
          <p:cNvPr id="445" name="Google Shape;445;p64"/>
          <p:cNvSpPr txBox="1"/>
          <p:nvPr/>
        </p:nvSpPr>
        <p:spPr>
          <a:xfrm>
            <a:off x="549278" y="675675"/>
            <a:ext cx="3511200" cy="572700"/>
          </a:xfrm>
          <a:prstGeom prst="rect">
            <a:avLst/>
          </a:prstGeom>
          <a:noFill/>
          <a:ln>
            <a:noFill/>
          </a:ln>
        </p:spPr>
        <p:txBody>
          <a:bodyPr anchorCtr="0" anchor="ctr" bIns="91425" lIns="45700" spcFirstLastPara="1" rIns="91425" wrap="square" tIns="91425">
            <a:spAutoFit/>
          </a:bodyPr>
          <a:lstStyle/>
          <a:p>
            <a:pPr indent="0" lvl="0" marL="0" marR="0" rtl="0" algn="l">
              <a:lnSpc>
                <a:spcPct val="90000"/>
              </a:lnSpc>
              <a:spcBef>
                <a:spcPts val="0"/>
              </a:spcBef>
              <a:spcAft>
                <a:spcPts val="0"/>
              </a:spcAft>
              <a:buClr>
                <a:srgbClr val="0E2D66"/>
              </a:buClr>
              <a:buSzPts val="1400"/>
              <a:buFont typeface="Arial"/>
              <a:buNone/>
            </a:pPr>
            <a:r>
              <a:rPr lang="en">
                <a:solidFill>
                  <a:schemeClr val="lt1"/>
                </a:solidFill>
                <a:latin typeface="Archivo"/>
                <a:ea typeface="Archivo"/>
                <a:cs typeface="Archivo"/>
                <a:sym typeface="Archivo"/>
              </a:rPr>
              <a:t>What is a threat model?</a:t>
            </a:r>
            <a:endParaRPr>
              <a:solidFill>
                <a:schemeClr val="lt1"/>
              </a:solidFill>
              <a:latin typeface="Archivo"/>
              <a:ea typeface="Archivo"/>
              <a:cs typeface="Archivo"/>
              <a:sym typeface="Archivo"/>
            </a:endParaRPr>
          </a:p>
          <a:p>
            <a:pPr indent="0" lvl="0" marL="0" marR="0" rtl="0" algn="l">
              <a:lnSpc>
                <a:spcPct val="90000"/>
              </a:lnSpc>
              <a:spcBef>
                <a:spcPts val="0"/>
              </a:spcBef>
              <a:spcAft>
                <a:spcPts val="0"/>
              </a:spcAft>
              <a:buClr>
                <a:srgbClr val="0E2D66"/>
              </a:buClr>
              <a:buSzPts val="1400"/>
              <a:buFont typeface="Arial"/>
              <a:buNone/>
            </a:pPr>
            <a:r>
              <a:t/>
            </a:r>
            <a:endParaRPr>
              <a:solidFill>
                <a:schemeClr val="lt1"/>
              </a:solidFill>
              <a:latin typeface="Archivo"/>
              <a:ea typeface="Archivo"/>
              <a:cs typeface="Archivo"/>
              <a:sym typeface="Archiv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pic>
        <p:nvPicPr>
          <p:cNvPr id="962" name="Google Shape;962;p109" title="owaspsimple.png"/>
          <p:cNvPicPr preferRelativeResize="0"/>
          <p:nvPr/>
        </p:nvPicPr>
        <p:blipFill>
          <a:blip r:embed="rId3">
            <a:alphaModFix/>
          </a:blip>
          <a:stretch>
            <a:fillRect/>
          </a:stretch>
        </p:blipFill>
        <p:spPr>
          <a:xfrm>
            <a:off x="2567469" y="152400"/>
            <a:ext cx="4009071" cy="4838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pic>
        <p:nvPicPr>
          <p:cNvPr id="968" name="Google Shape;968;p110" title="owaspllm.png"/>
          <p:cNvPicPr preferRelativeResize="0"/>
          <p:nvPr/>
        </p:nvPicPr>
        <p:blipFill>
          <a:blip r:embed="rId3">
            <a:alphaModFix/>
          </a:blip>
          <a:stretch>
            <a:fillRect/>
          </a:stretch>
        </p:blipFill>
        <p:spPr>
          <a:xfrm>
            <a:off x="1338625" y="314713"/>
            <a:ext cx="6466757" cy="451408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11"/>
          <p:cNvSpPr txBox="1"/>
          <p:nvPr/>
        </p:nvSpPr>
        <p:spPr>
          <a:xfrm>
            <a:off x="4714876" y="1813090"/>
            <a:ext cx="3952800" cy="267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A prolonged covert attack campaign carried out by highly skilled, well-resourced groups to gain and maintain unauthorized access to a network for an extended period.</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These attacks are "advanced" due to the sophisticated tools and techniques used, and "persistent" because the goal is long-term infiltration and data exfiltration.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APTs typically have specific, high-value targets like governments or large corporations.</a:t>
            </a:r>
            <a:endParaRPr>
              <a:solidFill>
                <a:schemeClr val="dk1"/>
              </a:solidFill>
              <a:latin typeface="Archivo"/>
              <a:ea typeface="Archivo"/>
              <a:cs typeface="Archivo"/>
              <a:sym typeface="Archivo"/>
            </a:endParaRPr>
          </a:p>
        </p:txBody>
      </p:sp>
      <p:sp>
        <p:nvSpPr>
          <p:cNvPr id="975" name="Google Shape;975;p111"/>
          <p:cNvSpPr txBox="1"/>
          <p:nvPr/>
        </p:nvSpPr>
        <p:spPr>
          <a:xfrm>
            <a:off x="4714876"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Advanced Persistent Threats</a:t>
            </a:r>
            <a:endParaRPr b="1" sz="1600">
              <a:solidFill>
                <a:schemeClr val="accent1"/>
              </a:solidFill>
              <a:latin typeface="Archivo"/>
              <a:ea typeface="Archivo"/>
              <a:cs typeface="Archivo"/>
              <a:sym typeface="Archivo"/>
            </a:endParaRPr>
          </a:p>
        </p:txBody>
      </p:sp>
      <p:sp>
        <p:nvSpPr>
          <p:cNvPr id="976" name="Google Shape;976;p111"/>
          <p:cNvSpPr txBox="1"/>
          <p:nvPr/>
        </p:nvSpPr>
        <p:spPr>
          <a:xfrm>
            <a:off x="476249" y="1813090"/>
            <a:ext cx="3952800" cy="246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Breaking down cyberattacks into sequential stages, from reconnaissance to achieving the attacker's goals, allowing organizations to understand and interrupt attacks by targeting them across the lifecycle and enabling focus on a </a:t>
            </a:r>
            <a:r>
              <a:rPr b="1" lang="en">
                <a:solidFill>
                  <a:schemeClr val="dk1"/>
                </a:solidFill>
                <a:latin typeface="Archivo"/>
                <a:ea typeface="Archivo"/>
                <a:cs typeface="Archivo"/>
                <a:sym typeface="Archivo"/>
              </a:rPr>
              <a:t>shift left </a:t>
            </a:r>
            <a:r>
              <a:rPr lang="en">
                <a:solidFill>
                  <a:schemeClr val="dk1"/>
                </a:solidFill>
                <a:latin typeface="Archivo"/>
                <a:ea typeface="Archivo"/>
                <a:cs typeface="Archivo"/>
                <a:sym typeface="Archivo"/>
              </a:rPr>
              <a:t>strategy.</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Helps teams identify threats, build proactive defenses, and respond to sophisticated intrusions like Advanced Persistent Threats (APTs) by mapping the attacker's process.</a:t>
            </a:r>
            <a:endParaRPr>
              <a:solidFill>
                <a:schemeClr val="dk1"/>
              </a:solidFill>
              <a:latin typeface="Archivo"/>
              <a:ea typeface="Archivo"/>
              <a:cs typeface="Archivo"/>
              <a:sym typeface="Archivo"/>
            </a:endParaRPr>
          </a:p>
        </p:txBody>
      </p:sp>
      <p:sp>
        <p:nvSpPr>
          <p:cNvPr id="977" name="Google Shape;977;p111"/>
          <p:cNvSpPr txBox="1"/>
          <p:nvPr/>
        </p:nvSpPr>
        <p:spPr>
          <a:xfrm>
            <a:off x="476249"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Cyber Kill Chain</a:t>
            </a:r>
            <a:endParaRPr/>
          </a:p>
        </p:txBody>
      </p:sp>
      <p:sp>
        <p:nvSpPr>
          <p:cNvPr id="978" name="Google Shape;978;p111"/>
          <p:cNvSpPr txBox="1"/>
          <p:nvPr/>
        </p:nvSpPr>
        <p:spPr>
          <a:xfrm>
            <a:off x="462492" y="766207"/>
            <a:ext cx="821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 sz="1800">
                <a:solidFill>
                  <a:schemeClr val="dk1"/>
                </a:solidFill>
                <a:latin typeface="Archivo"/>
                <a:ea typeface="Archivo"/>
                <a:cs typeface="Archivo"/>
                <a:sym typeface="Archivo"/>
              </a:rPr>
              <a:t>Chaining vulnerabilities and Advanced Persistent Threats</a:t>
            </a:r>
            <a:endParaRPr i="1" sz="1800">
              <a:solidFill>
                <a:schemeClr val="dk1"/>
              </a:solidFill>
              <a:latin typeface="Archivo"/>
              <a:ea typeface="Archivo"/>
              <a:cs typeface="Archivo"/>
              <a:sym typeface="Archivo"/>
            </a:endParaRPr>
          </a:p>
        </p:txBody>
      </p:sp>
      <p:sp>
        <p:nvSpPr>
          <p:cNvPr id="979" name="Google Shape;979;p111"/>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Cyber Kill Chains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12"/>
          <p:cNvSpPr txBox="1"/>
          <p:nvPr/>
        </p:nvSpPr>
        <p:spPr>
          <a:xfrm>
            <a:off x="4714876" y="1813090"/>
            <a:ext cx="3952800" cy="246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Useful for threat modeling because they provide a common, detailed knowledge base of real-world adversary behaviors (tactics and techniques), allowing security teams to move from guesswork to a structured, attacker-informed approach.</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Particularly useful for understanding </a:t>
            </a:r>
            <a:r>
              <a:rPr b="1" lang="en">
                <a:solidFill>
                  <a:schemeClr val="dk1"/>
                </a:solidFill>
                <a:latin typeface="Archivo"/>
                <a:ea typeface="Archivo"/>
                <a:cs typeface="Archivo"/>
                <a:sym typeface="Archivo"/>
              </a:rPr>
              <a:t>A</a:t>
            </a:r>
            <a:r>
              <a:rPr lang="en">
                <a:solidFill>
                  <a:schemeClr val="dk1"/>
                </a:solidFill>
                <a:latin typeface="Archivo"/>
                <a:ea typeface="Archivo"/>
                <a:cs typeface="Archivo"/>
                <a:sym typeface="Archivo"/>
              </a:rPr>
              <a:t>dvanced </a:t>
            </a:r>
            <a:r>
              <a:rPr b="1" lang="en">
                <a:solidFill>
                  <a:schemeClr val="dk1"/>
                </a:solidFill>
                <a:latin typeface="Archivo"/>
                <a:ea typeface="Archivo"/>
                <a:cs typeface="Archivo"/>
                <a:sym typeface="Archivo"/>
              </a:rPr>
              <a:t>P</a:t>
            </a:r>
            <a:r>
              <a:rPr lang="en">
                <a:solidFill>
                  <a:schemeClr val="dk1"/>
                </a:solidFill>
                <a:latin typeface="Archivo"/>
                <a:ea typeface="Archivo"/>
                <a:cs typeface="Archivo"/>
                <a:sym typeface="Archivo"/>
              </a:rPr>
              <a:t>ersistent </a:t>
            </a:r>
            <a:r>
              <a:rPr b="1" lang="en">
                <a:solidFill>
                  <a:schemeClr val="dk1"/>
                </a:solidFill>
                <a:latin typeface="Archivo"/>
                <a:ea typeface="Archivo"/>
                <a:cs typeface="Archivo"/>
                <a:sym typeface="Archivo"/>
              </a:rPr>
              <a:t>T</a:t>
            </a:r>
            <a:r>
              <a:rPr lang="en">
                <a:solidFill>
                  <a:schemeClr val="dk1"/>
                </a:solidFill>
                <a:latin typeface="Archivo"/>
                <a:ea typeface="Archivo"/>
                <a:cs typeface="Archivo"/>
                <a:sym typeface="Archivo"/>
              </a:rPr>
              <a:t>hreats sophisticated, long-term cyber attacks carried out by highly skilled threat actors.</a:t>
            </a:r>
            <a:endParaRPr>
              <a:solidFill>
                <a:schemeClr val="dk1"/>
              </a:solidFill>
              <a:latin typeface="Archivo"/>
              <a:ea typeface="Archivo"/>
              <a:cs typeface="Archivo"/>
              <a:sym typeface="Archivo"/>
            </a:endParaRPr>
          </a:p>
        </p:txBody>
      </p:sp>
      <p:sp>
        <p:nvSpPr>
          <p:cNvPr id="986" name="Google Shape;986;p112"/>
          <p:cNvSpPr txBox="1"/>
          <p:nvPr/>
        </p:nvSpPr>
        <p:spPr>
          <a:xfrm>
            <a:off x="4714876"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Cyber Kill chains &amp; APTs</a:t>
            </a:r>
            <a:endParaRPr/>
          </a:p>
        </p:txBody>
      </p:sp>
      <p:sp>
        <p:nvSpPr>
          <p:cNvPr id="987" name="Google Shape;987;p112"/>
          <p:cNvSpPr txBox="1"/>
          <p:nvPr/>
        </p:nvSpPr>
        <p:spPr>
          <a:xfrm>
            <a:off x="476249" y="1813090"/>
            <a:ext cx="3952800" cy="246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 u="sng">
                <a:solidFill>
                  <a:schemeClr val="hlink"/>
                </a:solidFill>
                <a:latin typeface="Archivo"/>
                <a:ea typeface="Archivo"/>
                <a:cs typeface="Archivo"/>
                <a:sym typeface="Archivo"/>
                <a:hlinkClick r:id="rId3"/>
              </a:rPr>
              <a:t>ATT&amp;CK</a:t>
            </a:r>
            <a:r>
              <a:rPr lang="en">
                <a:solidFill>
                  <a:schemeClr val="dk1"/>
                </a:solidFill>
                <a:latin typeface="Archivo"/>
                <a:ea typeface="Archivo"/>
                <a:cs typeface="Archivo"/>
                <a:sym typeface="Archivo"/>
              </a:rPr>
              <a:t> is a globally-accessible knowledge base of adversary tactics and techniques based on real-world observations.</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b="1" lang="en" u="sng">
                <a:solidFill>
                  <a:schemeClr val="hlink"/>
                </a:solidFill>
                <a:latin typeface="Archivo"/>
                <a:ea typeface="Archivo"/>
                <a:cs typeface="Archivo"/>
                <a:sym typeface="Archivo"/>
                <a:hlinkClick r:id="rId4"/>
              </a:rPr>
              <a:t>ATLAS</a:t>
            </a:r>
            <a:r>
              <a:rPr lang="en" u="sng">
                <a:solidFill>
                  <a:schemeClr val="hlink"/>
                </a:solidFill>
                <a:latin typeface="Archivo"/>
                <a:ea typeface="Archivo"/>
                <a:cs typeface="Archivo"/>
                <a:sym typeface="Archivo"/>
                <a:hlinkClick r:id="rId5"/>
              </a:rPr>
              <a:t> (Adversarial Threat Landscape for Artificial-Intelligence Systems)</a:t>
            </a:r>
            <a:r>
              <a:rPr lang="en">
                <a:solidFill>
                  <a:schemeClr val="dk1"/>
                </a:solidFill>
                <a:latin typeface="Archivo"/>
                <a:ea typeface="Archivo"/>
                <a:cs typeface="Archivo"/>
                <a:sym typeface="Archivo"/>
              </a:rPr>
              <a:t> is a globally accessible, living knowledge base of adversary tactics and techniques against Al-enabled systems based on real-world attack observations and realistic demonstrations from Al red teams and security groups.</a:t>
            </a:r>
            <a:endParaRPr>
              <a:solidFill>
                <a:schemeClr val="dk1"/>
              </a:solidFill>
              <a:latin typeface="Archivo"/>
              <a:ea typeface="Archivo"/>
              <a:cs typeface="Archivo"/>
              <a:sym typeface="Archivo"/>
            </a:endParaRPr>
          </a:p>
        </p:txBody>
      </p:sp>
      <p:sp>
        <p:nvSpPr>
          <p:cNvPr id="988" name="Google Shape;988;p112"/>
          <p:cNvSpPr txBox="1"/>
          <p:nvPr/>
        </p:nvSpPr>
        <p:spPr>
          <a:xfrm>
            <a:off x="476249"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ATT&amp;CK &amp; ATLAS</a:t>
            </a:r>
            <a:endParaRPr/>
          </a:p>
        </p:txBody>
      </p:sp>
      <p:sp>
        <p:nvSpPr>
          <p:cNvPr id="989" name="Google Shape;989;p112"/>
          <p:cNvSpPr txBox="1"/>
          <p:nvPr/>
        </p:nvSpPr>
        <p:spPr>
          <a:xfrm>
            <a:off x="462492" y="766207"/>
            <a:ext cx="821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chivo"/>
                <a:ea typeface="Archivo"/>
                <a:cs typeface="Archivo"/>
                <a:sym typeface="Archivo"/>
              </a:rPr>
              <a:t>ATT&amp;CK / ATLAS</a:t>
            </a:r>
            <a:endParaRPr sz="1800">
              <a:solidFill>
                <a:schemeClr val="dk1"/>
              </a:solidFill>
              <a:latin typeface="Archivo"/>
              <a:ea typeface="Archivo"/>
              <a:cs typeface="Archivo"/>
              <a:sym typeface="Archivo"/>
            </a:endParaRPr>
          </a:p>
        </p:txBody>
      </p:sp>
      <p:sp>
        <p:nvSpPr>
          <p:cNvPr id="990" name="Google Shape;990;p112"/>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MITRE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pic>
        <p:nvPicPr>
          <p:cNvPr id="996" name="Google Shape;996;p113" title="attack.png"/>
          <p:cNvPicPr preferRelativeResize="0"/>
          <p:nvPr/>
        </p:nvPicPr>
        <p:blipFill>
          <a:blip r:embed="rId3">
            <a:alphaModFix/>
          </a:blip>
          <a:stretch>
            <a:fillRect/>
          </a:stretch>
        </p:blipFill>
        <p:spPr>
          <a:xfrm>
            <a:off x="1367525" y="314700"/>
            <a:ext cx="6408956" cy="451408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pic>
        <p:nvPicPr>
          <p:cNvPr id="1002" name="Google Shape;1002;p114" title="atlas2.png"/>
          <p:cNvPicPr preferRelativeResize="0"/>
          <p:nvPr/>
        </p:nvPicPr>
        <p:blipFill>
          <a:blip r:embed="rId3">
            <a:alphaModFix/>
          </a:blip>
          <a:stretch>
            <a:fillRect/>
          </a:stretch>
        </p:blipFill>
        <p:spPr>
          <a:xfrm>
            <a:off x="152400" y="510500"/>
            <a:ext cx="8839200" cy="404806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15"/>
          <p:cNvSpPr/>
          <p:nvPr/>
        </p:nvSpPr>
        <p:spPr>
          <a:xfrm>
            <a:off x="0" y="0"/>
            <a:ext cx="91440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chivo"/>
              <a:ea typeface="Archivo"/>
              <a:cs typeface="Archivo"/>
              <a:sym typeface="Archivo"/>
            </a:endParaRPr>
          </a:p>
        </p:txBody>
      </p:sp>
      <p:sp>
        <p:nvSpPr>
          <p:cNvPr id="1009" name="Google Shape;1009;p115"/>
          <p:cNvSpPr txBox="1"/>
          <p:nvPr/>
        </p:nvSpPr>
        <p:spPr>
          <a:xfrm>
            <a:off x="549271" y="1485748"/>
            <a:ext cx="5640600" cy="1847100"/>
          </a:xfrm>
          <a:prstGeom prst="rect">
            <a:avLst/>
          </a:prstGeom>
          <a:noFill/>
          <a:ln>
            <a:noFill/>
          </a:ln>
        </p:spPr>
        <p:txBody>
          <a:bodyPr anchorCtr="0" anchor="ctr" bIns="91425" lIns="0" spcFirstLastPara="1" rIns="0" wrap="square" tIns="91425">
            <a:spAutoFit/>
          </a:bodyPr>
          <a:lstStyle/>
          <a:p>
            <a:pPr indent="0" lvl="0" marL="0" marR="0" rtl="0" algn="l">
              <a:lnSpc>
                <a:spcPct val="90000"/>
              </a:lnSpc>
              <a:spcBef>
                <a:spcPts val="0"/>
              </a:spcBef>
              <a:spcAft>
                <a:spcPts val="0"/>
              </a:spcAft>
              <a:buClr>
                <a:srgbClr val="0E2D66"/>
              </a:buClr>
              <a:buSzPts val="6000"/>
              <a:buFont typeface="Arial"/>
              <a:buNone/>
            </a:pPr>
            <a:r>
              <a:rPr b="1" lang="en" sz="6000">
                <a:solidFill>
                  <a:schemeClr val="lt1"/>
                </a:solidFill>
                <a:latin typeface="Archivo"/>
                <a:ea typeface="Archivo"/>
                <a:cs typeface="Archivo"/>
                <a:sym typeface="Archivo"/>
              </a:rPr>
              <a:t>How bad is it anyway?</a:t>
            </a:r>
            <a:endParaRPr b="1" sz="6000">
              <a:solidFill>
                <a:schemeClr val="lt1"/>
              </a:solidFill>
              <a:latin typeface="Archivo"/>
              <a:ea typeface="Archivo"/>
              <a:cs typeface="Archivo"/>
              <a:sym typeface="Archivo"/>
            </a:endParaRPr>
          </a:p>
        </p:txBody>
      </p:sp>
      <p:sp>
        <p:nvSpPr>
          <p:cNvPr id="1010" name="Google Shape;1010;p115"/>
          <p:cNvSpPr txBox="1"/>
          <p:nvPr/>
        </p:nvSpPr>
        <p:spPr>
          <a:xfrm>
            <a:off x="549277" y="675675"/>
            <a:ext cx="3086100" cy="572700"/>
          </a:xfrm>
          <a:prstGeom prst="rect">
            <a:avLst/>
          </a:prstGeom>
          <a:noFill/>
          <a:ln>
            <a:noFill/>
          </a:ln>
        </p:spPr>
        <p:txBody>
          <a:bodyPr anchorCtr="0" anchor="ctr" bIns="91425" lIns="45700" spcFirstLastPara="1" rIns="91425" wrap="square" tIns="91425">
            <a:spAutoFit/>
          </a:bodyPr>
          <a:lstStyle/>
          <a:p>
            <a:pPr indent="0" lvl="0" marL="0" marR="0" rtl="0" algn="l">
              <a:lnSpc>
                <a:spcPct val="90000"/>
              </a:lnSpc>
              <a:spcBef>
                <a:spcPts val="0"/>
              </a:spcBef>
              <a:spcAft>
                <a:spcPts val="0"/>
              </a:spcAft>
              <a:buClr>
                <a:srgbClr val="0E2D66"/>
              </a:buClr>
              <a:buSzPts val="1400"/>
              <a:buFont typeface="Arial"/>
              <a:buNone/>
            </a:pPr>
            <a:r>
              <a:rPr lang="en">
                <a:solidFill>
                  <a:schemeClr val="lt1"/>
                </a:solidFill>
                <a:latin typeface="Archivo"/>
                <a:ea typeface="Archivo"/>
                <a:cs typeface="Archivo"/>
                <a:sym typeface="Archivo"/>
              </a:rPr>
              <a:t>QUESTION 3</a:t>
            </a:r>
            <a:r>
              <a:rPr lang="en">
                <a:solidFill>
                  <a:schemeClr val="lt1"/>
                </a:solidFill>
                <a:latin typeface="Archivo"/>
                <a:ea typeface="Archivo"/>
                <a:cs typeface="Archivo"/>
                <a:sym typeface="Archivo"/>
              </a:rPr>
              <a:t>: Calculating risk</a:t>
            </a:r>
            <a:endParaRPr>
              <a:solidFill>
                <a:schemeClr val="lt1"/>
              </a:solidFill>
              <a:latin typeface="Archivo"/>
              <a:ea typeface="Archivo"/>
              <a:cs typeface="Archivo"/>
              <a:sym typeface="Archivo"/>
            </a:endParaRPr>
          </a:p>
          <a:p>
            <a:pPr indent="0" lvl="0" marL="0" marR="0" rtl="0" algn="l">
              <a:lnSpc>
                <a:spcPct val="90000"/>
              </a:lnSpc>
              <a:spcBef>
                <a:spcPts val="0"/>
              </a:spcBef>
              <a:spcAft>
                <a:spcPts val="0"/>
              </a:spcAft>
              <a:buClr>
                <a:srgbClr val="0E2D66"/>
              </a:buClr>
              <a:buSzPts val="1400"/>
              <a:buFont typeface="Arial"/>
              <a:buNone/>
            </a:pPr>
            <a:r>
              <a:t/>
            </a:r>
            <a:endParaRPr>
              <a:solidFill>
                <a:schemeClr val="lt1"/>
              </a:solidFill>
              <a:latin typeface="Archivo"/>
              <a:ea typeface="Archivo"/>
              <a:cs typeface="Archivo"/>
              <a:sym typeface="Archivo"/>
            </a:endParaRPr>
          </a:p>
        </p:txBody>
      </p:sp>
      <p:sp>
        <p:nvSpPr>
          <p:cNvPr id="1011" name="Google Shape;1011;p115"/>
          <p:cNvSpPr/>
          <p:nvPr/>
        </p:nvSpPr>
        <p:spPr>
          <a:xfrm>
            <a:off x="1946500" y="3866125"/>
            <a:ext cx="1826100" cy="783900"/>
          </a:xfrm>
          <a:prstGeom prst="chevron">
            <a:avLst>
              <a:gd fmla="val 50000" name="adj"/>
            </a:avLst>
          </a:prstGeom>
          <a:solidFill>
            <a:srgbClr val="F1F3F7"/>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239550" spcFirstLastPara="1" rIns="0" wrap="square" tIns="62875">
            <a:noAutofit/>
          </a:bodyPr>
          <a:lstStyle/>
          <a:p>
            <a:pPr indent="0" lvl="0" marL="0" marR="0" rtl="0" algn="l">
              <a:lnSpc>
                <a:spcPct val="100000"/>
              </a:lnSpc>
              <a:spcBef>
                <a:spcPts val="0"/>
              </a:spcBef>
              <a:spcAft>
                <a:spcPts val="0"/>
              </a:spcAft>
              <a:buClr>
                <a:srgbClr val="0F2E66"/>
              </a:buClr>
              <a:buSzPts val="1310"/>
              <a:buFont typeface="Arial"/>
              <a:buNone/>
            </a:pPr>
            <a:r>
              <a:rPr b="1" lang="en" sz="1310">
                <a:solidFill>
                  <a:srgbClr val="0F2E66"/>
                </a:solidFill>
                <a:latin typeface="Archivo"/>
                <a:ea typeface="Archivo"/>
                <a:cs typeface="Archivo"/>
                <a:sym typeface="Archivo"/>
              </a:rPr>
              <a:t>What can go wrong?</a:t>
            </a:r>
            <a:endParaRPr sz="2445"/>
          </a:p>
        </p:txBody>
      </p:sp>
      <p:sp>
        <p:nvSpPr>
          <p:cNvPr id="1012" name="Google Shape;1012;p115"/>
          <p:cNvSpPr/>
          <p:nvPr/>
        </p:nvSpPr>
        <p:spPr>
          <a:xfrm>
            <a:off x="3469600" y="3866125"/>
            <a:ext cx="1878900" cy="783900"/>
          </a:xfrm>
          <a:prstGeom prst="chevron">
            <a:avLst>
              <a:gd fmla="val 50000" name="adj"/>
            </a:avLst>
          </a:prstGeom>
          <a:solidFill>
            <a:schemeClr val="accent4"/>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159675" spcFirstLastPara="1" rIns="0" wrap="square" tIns="62875">
            <a:noAutofit/>
          </a:bodyPr>
          <a:lstStyle/>
          <a:p>
            <a:pPr indent="0" lvl="0" marL="0" marR="0" rtl="0" algn="l">
              <a:lnSpc>
                <a:spcPct val="100000"/>
              </a:lnSpc>
              <a:spcBef>
                <a:spcPts val="0"/>
              </a:spcBef>
              <a:spcAft>
                <a:spcPts val="0"/>
              </a:spcAft>
              <a:buClr>
                <a:srgbClr val="0F2E66"/>
              </a:buClr>
              <a:buSzPts val="1310"/>
              <a:buFont typeface="Arial"/>
              <a:buNone/>
            </a:pPr>
            <a:r>
              <a:rPr b="1" lang="en" sz="1310">
                <a:solidFill>
                  <a:srgbClr val="0F2E66"/>
                </a:solidFill>
                <a:latin typeface="Archivo"/>
                <a:ea typeface="Archivo"/>
                <a:cs typeface="Archivo"/>
                <a:sym typeface="Archivo"/>
              </a:rPr>
              <a:t>How bad is it anyway?</a:t>
            </a:r>
            <a:endParaRPr sz="2445"/>
          </a:p>
        </p:txBody>
      </p:sp>
      <p:sp>
        <p:nvSpPr>
          <p:cNvPr id="1013" name="Google Shape;1013;p115"/>
          <p:cNvSpPr/>
          <p:nvPr/>
        </p:nvSpPr>
        <p:spPr>
          <a:xfrm>
            <a:off x="568474" y="3866125"/>
            <a:ext cx="1648061" cy="783254"/>
          </a:xfrm>
          <a:custGeom>
            <a:rect b="b" l="l" r="r" t="t"/>
            <a:pathLst>
              <a:path extrusionOk="0" h="448856" w="1054759">
                <a:moveTo>
                  <a:pt x="0" y="0"/>
                </a:moveTo>
                <a:lnTo>
                  <a:pt x="830331" y="0"/>
                </a:lnTo>
                <a:lnTo>
                  <a:pt x="1054759" y="224428"/>
                </a:lnTo>
                <a:lnTo>
                  <a:pt x="830331" y="448856"/>
                </a:lnTo>
                <a:lnTo>
                  <a:pt x="0" y="448856"/>
                </a:lnTo>
                <a:lnTo>
                  <a:pt x="0" y="0"/>
                </a:lnTo>
                <a:close/>
              </a:path>
            </a:pathLst>
          </a:custGeom>
          <a:solidFill>
            <a:srgbClr val="F1F3F7"/>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479100" spcFirstLastPara="1" rIns="0" wrap="square" tIns="62875">
            <a:noAutofit/>
          </a:bodyPr>
          <a:lstStyle/>
          <a:p>
            <a:pPr indent="0" lvl="0" marL="0" marR="0" rtl="0" algn="l">
              <a:lnSpc>
                <a:spcPct val="100000"/>
              </a:lnSpc>
              <a:spcBef>
                <a:spcPts val="0"/>
              </a:spcBef>
              <a:spcAft>
                <a:spcPts val="0"/>
              </a:spcAft>
              <a:buClr>
                <a:srgbClr val="0F2E66"/>
              </a:buClr>
              <a:buSzPts val="1310"/>
              <a:buFont typeface="Arial"/>
              <a:buNone/>
            </a:pPr>
            <a:r>
              <a:rPr b="1" lang="en" sz="1310">
                <a:solidFill>
                  <a:srgbClr val="0F2E66"/>
                </a:solidFill>
                <a:latin typeface="Archivo"/>
                <a:ea typeface="Archivo"/>
                <a:cs typeface="Archivo"/>
                <a:sym typeface="Archivo"/>
              </a:rPr>
              <a:t>What are we building?</a:t>
            </a:r>
            <a:endParaRPr sz="2445"/>
          </a:p>
        </p:txBody>
      </p:sp>
      <p:sp>
        <p:nvSpPr>
          <p:cNvPr id="1014" name="Google Shape;1014;p115"/>
          <p:cNvSpPr/>
          <p:nvPr/>
        </p:nvSpPr>
        <p:spPr>
          <a:xfrm>
            <a:off x="6787719" y="3866131"/>
            <a:ext cx="1787817" cy="783254"/>
          </a:xfrm>
          <a:custGeom>
            <a:rect b="b" l="l" r="r" t="t"/>
            <a:pathLst>
              <a:path extrusionOk="0" h="448856" w="1054759">
                <a:moveTo>
                  <a:pt x="0" y="0"/>
                </a:moveTo>
                <a:lnTo>
                  <a:pt x="224428" y="0"/>
                </a:lnTo>
                <a:lnTo>
                  <a:pt x="830331" y="0"/>
                </a:lnTo>
                <a:lnTo>
                  <a:pt x="1054759" y="0"/>
                </a:lnTo>
                <a:lnTo>
                  <a:pt x="1054759" y="448856"/>
                </a:lnTo>
                <a:lnTo>
                  <a:pt x="830331" y="448856"/>
                </a:lnTo>
                <a:lnTo>
                  <a:pt x="224428" y="448856"/>
                </a:lnTo>
                <a:lnTo>
                  <a:pt x="0" y="448856"/>
                </a:lnTo>
                <a:lnTo>
                  <a:pt x="224428" y="224428"/>
                </a:lnTo>
                <a:close/>
              </a:path>
            </a:pathLst>
          </a:custGeom>
          <a:solidFill>
            <a:srgbClr val="F1F3F7"/>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239550" spcFirstLastPara="1" rIns="0" wrap="square" tIns="62875">
            <a:noAutofit/>
          </a:bodyPr>
          <a:lstStyle/>
          <a:p>
            <a:pPr indent="0" lvl="0" marL="228600" marR="0" rtl="0" algn="l">
              <a:lnSpc>
                <a:spcPct val="100000"/>
              </a:lnSpc>
              <a:spcBef>
                <a:spcPts val="0"/>
              </a:spcBef>
              <a:spcAft>
                <a:spcPts val="0"/>
              </a:spcAft>
              <a:buClr>
                <a:srgbClr val="0F2E66"/>
              </a:buClr>
              <a:buSzPts val="1310"/>
              <a:buFont typeface="Arial"/>
              <a:buNone/>
            </a:pPr>
            <a:r>
              <a:rPr b="1" lang="en" sz="1310">
                <a:solidFill>
                  <a:srgbClr val="0F2E66"/>
                </a:solidFill>
                <a:latin typeface="Archivo"/>
                <a:ea typeface="Archivo"/>
                <a:cs typeface="Archivo"/>
                <a:sym typeface="Archivo"/>
              </a:rPr>
              <a:t>Did we do a good job?</a:t>
            </a:r>
            <a:endParaRPr sz="2445"/>
          </a:p>
        </p:txBody>
      </p:sp>
      <p:sp>
        <p:nvSpPr>
          <p:cNvPr id="1015" name="Google Shape;1015;p115"/>
          <p:cNvSpPr/>
          <p:nvPr/>
        </p:nvSpPr>
        <p:spPr>
          <a:xfrm>
            <a:off x="5039336" y="3865651"/>
            <a:ext cx="2038800" cy="784800"/>
          </a:xfrm>
          <a:prstGeom prst="chevron">
            <a:avLst>
              <a:gd fmla="val 50000" name="adj"/>
            </a:avLst>
          </a:prstGeom>
          <a:solidFill>
            <a:srgbClr val="F1F3F7"/>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159675" spcFirstLastPara="1" rIns="0" wrap="square" tIns="62875">
            <a:noAutofit/>
          </a:bodyPr>
          <a:lstStyle/>
          <a:p>
            <a:pPr indent="0" lvl="0" marL="0" marR="0" rtl="0" algn="l">
              <a:lnSpc>
                <a:spcPct val="100000"/>
              </a:lnSpc>
              <a:spcBef>
                <a:spcPts val="0"/>
              </a:spcBef>
              <a:spcAft>
                <a:spcPts val="0"/>
              </a:spcAft>
              <a:buClr>
                <a:srgbClr val="0F2E66"/>
              </a:buClr>
              <a:buSzPts val="1310"/>
              <a:buFont typeface="Arial"/>
              <a:buNone/>
            </a:pPr>
            <a:r>
              <a:rPr b="1" lang="en" sz="1310">
                <a:solidFill>
                  <a:schemeClr val="dk1"/>
                </a:solidFill>
                <a:latin typeface="Archivo"/>
                <a:ea typeface="Archivo"/>
                <a:cs typeface="Archivo"/>
                <a:sym typeface="Archivo"/>
              </a:rPr>
              <a:t>What are we going to do about it?</a:t>
            </a:r>
            <a:endParaRPr sz="2445">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16"/>
          <p:cNvSpPr/>
          <p:nvPr/>
        </p:nvSpPr>
        <p:spPr>
          <a:xfrm>
            <a:off x="6158451" y="1739975"/>
            <a:ext cx="2661300" cy="3001500"/>
          </a:xfrm>
          <a:prstGeom prst="roundRect">
            <a:avLst>
              <a:gd fmla="val 1405" name="adj"/>
            </a:avLst>
          </a:prstGeom>
          <a:solidFill>
            <a:srgbClr val="FCF8E8"/>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5CB9"/>
              </a:buClr>
              <a:buSzPts val="2000"/>
              <a:buFont typeface="Arial"/>
              <a:buNone/>
            </a:pPr>
            <a:r>
              <a:t/>
            </a:r>
            <a:endParaRPr b="0" i="0" sz="2000" u="none" cap="none" strike="noStrike">
              <a:solidFill>
                <a:srgbClr val="0F2E66"/>
              </a:solidFill>
              <a:latin typeface="Arial"/>
              <a:ea typeface="Arial"/>
              <a:cs typeface="Arial"/>
              <a:sym typeface="Arial"/>
            </a:endParaRPr>
          </a:p>
        </p:txBody>
      </p:sp>
      <p:sp>
        <p:nvSpPr>
          <p:cNvPr id="1022" name="Google Shape;1022;p116"/>
          <p:cNvSpPr/>
          <p:nvPr/>
        </p:nvSpPr>
        <p:spPr>
          <a:xfrm>
            <a:off x="3241344" y="1739975"/>
            <a:ext cx="2661300" cy="3001500"/>
          </a:xfrm>
          <a:prstGeom prst="roundRect">
            <a:avLst>
              <a:gd fmla="val 1405" name="adj"/>
            </a:avLst>
          </a:prstGeom>
          <a:solidFill>
            <a:srgbClr val="FCF8E8"/>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5CB9"/>
              </a:buClr>
              <a:buSzPts val="2000"/>
              <a:buFont typeface="Arial"/>
              <a:buNone/>
            </a:pPr>
            <a:r>
              <a:t/>
            </a:r>
            <a:endParaRPr b="0" i="0" sz="2000" u="none" cap="none" strike="noStrike">
              <a:solidFill>
                <a:srgbClr val="0F2E66"/>
              </a:solidFill>
              <a:latin typeface="Arial"/>
              <a:ea typeface="Arial"/>
              <a:cs typeface="Arial"/>
              <a:sym typeface="Arial"/>
            </a:endParaRPr>
          </a:p>
        </p:txBody>
      </p:sp>
      <p:sp>
        <p:nvSpPr>
          <p:cNvPr id="1023" name="Google Shape;1023;p116"/>
          <p:cNvSpPr/>
          <p:nvPr/>
        </p:nvSpPr>
        <p:spPr>
          <a:xfrm>
            <a:off x="324238" y="1739975"/>
            <a:ext cx="2661300" cy="3001500"/>
          </a:xfrm>
          <a:prstGeom prst="roundRect">
            <a:avLst>
              <a:gd fmla="val 1405" name="adj"/>
            </a:avLst>
          </a:prstGeom>
          <a:solidFill>
            <a:srgbClr val="FCF8E8"/>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5CB9"/>
              </a:buClr>
              <a:buSzPts val="2000"/>
              <a:buFont typeface="Arial"/>
              <a:buNone/>
            </a:pPr>
            <a:r>
              <a:t/>
            </a:r>
            <a:endParaRPr b="0" i="0" sz="2000" u="none" cap="none" strike="noStrike">
              <a:solidFill>
                <a:srgbClr val="0F2E66"/>
              </a:solidFill>
              <a:latin typeface="Arial"/>
              <a:ea typeface="Arial"/>
              <a:cs typeface="Arial"/>
              <a:sym typeface="Arial"/>
            </a:endParaRPr>
          </a:p>
        </p:txBody>
      </p:sp>
      <p:sp>
        <p:nvSpPr>
          <p:cNvPr id="1024" name="Google Shape;1024;p116"/>
          <p:cNvSpPr txBox="1"/>
          <p:nvPr>
            <p:ph type="title"/>
          </p:nvPr>
        </p:nvSpPr>
        <p:spPr>
          <a:xfrm>
            <a:off x="457200" y="372745"/>
            <a:ext cx="8229600" cy="868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0F2E66"/>
              </a:buClr>
              <a:buSzPts val="2800"/>
              <a:buFont typeface="Archivo"/>
              <a:buNone/>
            </a:pPr>
            <a:r>
              <a:rPr lang="en"/>
              <a:t>Risk Assessment, Remediation and Adversarial Testing</a:t>
            </a:r>
            <a:endParaRPr/>
          </a:p>
        </p:txBody>
      </p:sp>
      <p:pic>
        <p:nvPicPr>
          <p:cNvPr id="1025" name="Google Shape;1025;p116"/>
          <p:cNvPicPr preferRelativeResize="0"/>
          <p:nvPr>
            <p:ph idx="2" type="pic"/>
          </p:nvPr>
        </p:nvPicPr>
        <p:blipFill rotWithShape="1">
          <a:blip r:embed="rId3">
            <a:alphaModFix/>
          </a:blip>
          <a:srcRect b="14683" l="0" r="0" t="14690"/>
          <a:stretch/>
        </p:blipFill>
        <p:spPr>
          <a:xfrm>
            <a:off x="3311087" y="1751834"/>
            <a:ext cx="2528700" cy="1785900"/>
          </a:xfrm>
          <a:prstGeom prst="roundRect">
            <a:avLst>
              <a:gd fmla="val 1907" name="adj"/>
            </a:avLst>
          </a:prstGeom>
          <a:solidFill>
            <a:srgbClr val="7D8B99"/>
          </a:solidFill>
          <a:ln>
            <a:noFill/>
          </a:ln>
        </p:spPr>
      </p:pic>
      <p:pic>
        <p:nvPicPr>
          <p:cNvPr id="1026" name="Google Shape;1026;p116"/>
          <p:cNvPicPr preferRelativeResize="0"/>
          <p:nvPr>
            <p:ph idx="3" type="pic"/>
          </p:nvPr>
        </p:nvPicPr>
        <p:blipFill rotWithShape="1">
          <a:blip r:embed="rId4">
            <a:alphaModFix/>
          </a:blip>
          <a:srcRect b="14683" l="0" r="0" t="14690"/>
          <a:stretch/>
        </p:blipFill>
        <p:spPr>
          <a:xfrm>
            <a:off x="6231612" y="1706034"/>
            <a:ext cx="2528700" cy="1785900"/>
          </a:xfrm>
          <a:prstGeom prst="roundRect">
            <a:avLst>
              <a:gd fmla="val 1907" name="adj"/>
            </a:avLst>
          </a:prstGeom>
          <a:solidFill>
            <a:srgbClr val="7D8B99"/>
          </a:solidFill>
          <a:ln>
            <a:noFill/>
          </a:ln>
        </p:spPr>
      </p:pic>
      <p:pic>
        <p:nvPicPr>
          <p:cNvPr id="1027" name="Google Shape;1027;p116"/>
          <p:cNvPicPr preferRelativeResize="0"/>
          <p:nvPr>
            <p:ph idx="4" type="pic"/>
          </p:nvPr>
        </p:nvPicPr>
        <p:blipFill rotWithShape="1">
          <a:blip r:embed="rId5">
            <a:alphaModFix/>
          </a:blip>
          <a:srcRect b="14683" l="0" r="0" t="14690"/>
          <a:stretch/>
        </p:blipFill>
        <p:spPr>
          <a:xfrm>
            <a:off x="390562" y="1751834"/>
            <a:ext cx="2528700" cy="1785900"/>
          </a:xfrm>
          <a:prstGeom prst="roundRect">
            <a:avLst>
              <a:gd fmla="val 1907" name="adj"/>
            </a:avLst>
          </a:prstGeom>
          <a:solidFill>
            <a:srgbClr val="7D8B99"/>
          </a:solidFill>
          <a:ln>
            <a:noFill/>
          </a:ln>
        </p:spPr>
      </p:pic>
      <p:sp>
        <p:nvSpPr>
          <p:cNvPr id="1028" name="Google Shape;1028;p116"/>
          <p:cNvSpPr txBox="1"/>
          <p:nvPr/>
        </p:nvSpPr>
        <p:spPr>
          <a:xfrm>
            <a:off x="6158441" y="3918499"/>
            <a:ext cx="2610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Can we develop a test case that proves the threat is resolved?</a:t>
            </a:r>
            <a:endParaRPr/>
          </a:p>
        </p:txBody>
      </p:sp>
      <p:sp>
        <p:nvSpPr>
          <p:cNvPr id="1029" name="Google Shape;1029;p116"/>
          <p:cNvSpPr txBox="1"/>
          <p:nvPr/>
        </p:nvSpPr>
        <p:spPr>
          <a:xfrm>
            <a:off x="6158441" y="3645291"/>
            <a:ext cx="2610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600">
                <a:solidFill>
                  <a:schemeClr val="accent1"/>
                </a:solidFill>
                <a:latin typeface="Archivo"/>
                <a:ea typeface="Archivo"/>
                <a:cs typeface="Archivo"/>
                <a:sym typeface="Archivo"/>
              </a:rPr>
              <a:t>Adversarial Test Cases</a:t>
            </a:r>
            <a:endParaRPr/>
          </a:p>
        </p:txBody>
      </p:sp>
      <p:sp>
        <p:nvSpPr>
          <p:cNvPr id="1030" name="Google Shape;1030;p116"/>
          <p:cNvSpPr txBox="1"/>
          <p:nvPr/>
        </p:nvSpPr>
        <p:spPr>
          <a:xfrm>
            <a:off x="3231091" y="3956999"/>
            <a:ext cx="2610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What are we going to do about it?</a:t>
            </a:r>
            <a:endParaRPr/>
          </a:p>
        </p:txBody>
      </p:sp>
      <p:sp>
        <p:nvSpPr>
          <p:cNvPr id="1031" name="Google Shape;1031;p116"/>
          <p:cNvSpPr txBox="1"/>
          <p:nvPr/>
        </p:nvSpPr>
        <p:spPr>
          <a:xfrm>
            <a:off x="3231091" y="3683791"/>
            <a:ext cx="2610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600">
                <a:solidFill>
                  <a:schemeClr val="accent1"/>
                </a:solidFill>
                <a:latin typeface="Archivo"/>
                <a:ea typeface="Archivo"/>
                <a:cs typeface="Archivo"/>
                <a:sym typeface="Archivo"/>
              </a:rPr>
              <a:t>Remediation</a:t>
            </a:r>
            <a:endParaRPr/>
          </a:p>
        </p:txBody>
      </p:sp>
      <p:sp>
        <p:nvSpPr>
          <p:cNvPr id="1032" name="Google Shape;1032;p116"/>
          <p:cNvSpPr txBox="1"/>
          <p:nvPr/>
        </p:nvSpPr>
        <p:spPr>
          <a:xfrm>
            <a:off x="467783" y="3956999"/>
            <a:ext cx="2610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How dangerous is each threat?</a:t>
            </a:r>
            <a:endParaRPr/>
          </a:p>
        </p:txBody>
      </p:sp>
      <p:sp>
        <p:nvSpPr>
          <p:cNvPr id="1033" name="Google Shape;1033;p116"/>
          <p:cNvSpPr txBox="1"/>
          <p:nvPr/>
        </p:nvSpPr>
        <p:spPr>
          <a:xfrm>
            <a:off x="467783" y="3683791"/>
            <a:ext cx="26100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1600">
                <a:solidFill>
                  <a:schemeClr val="accent1"/>
                </a:solidFill>
                <a:latin typeface="Archivo"/>
                <a:ea typeface="Archivo"/>
                <a:cs typeface="Archivo"/>
                <a:sym typeface="Archivo"/>
              </a:rPr>
              <a:t>Risk Assessment</a:t>
            </a:r>
            <a:endParaRPr b="1" sz="1600">
              <a:solidFill>
                <a:schemeClr val="accent1"/>
              </a:solidFill>
              <a:latin typeface="Archivo"/>
              <a:ea typeface="Archivo"/>
              <a:cs typeface="Archivo"/>
              <a:sym typeface="Archiv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17"/>
          <p:cNvSpPr txBox="1"/>
          <p:nvPr/>
        </p:nvSpPr>
        <p:spPr>
          <a:xfrm>
            <a:off x="4714876" y="1813090"/>
            <a:ext cx="3952800" cy="246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
                <a:solidFill>
                  <a:schemeClr val="dk1"/>
                </a:solidFill>
                <a:latin typeface="Archivo"/>
                <a:ea typeface="Archivo"/>
                <a:cs typeface="Archivo"/>
                <a:sym typeface="Archivo"/>
              </a:rPr>
              <a:t>The Common Vulnerability Scoring System (CVSS)</a:t>
            </a:r>
            <a:r>
              <a:rPr lang="en">
                <a:solidFill>
                  <a:schemeClr val="dk1"/>
                </a:solidFill>
                <a:latin typeface="Archivo"/>
                <a:ea typeface="Archivo"/>
                <a:cs typeface="Archivo"/>
                <a:sym typeface="Archivo"/>
              </a:rPr>
              <a:t> is a standardized framework for measuring information systems’ severity of security flaws.</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 It assigns each vulnerability a score between 0 and 10, with higher scores meaning more severe issues.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Scoring is based on three main factors: </a:t>
            </a:r>
            <a:r>
              <a:rPr b="1" lang="en">
                <a:solidFill>
                  <a:schemeClr val="dk1"/>
                </a:solidFill>
                <a:latin typeface="Archivo"/>
                <a:ea typeface="Archivo"/>
                <a:cs typeface="Archivo"/>
                <a:sym typeface="Archivo"/>
              </a:rPr>
              <a:t>Base, Temporal, and Environmental metrics.</a:t>
            </a:r>
            <a:endParaRPr b="1">
              <a:solidFill>
                <a:schemeClr val="dk1"/>
              </a:solidFill>
              <a:latin typeface="Archivo"/>
              <a:ea typeface="Archivo"/>
              <a:cs typeface="Archivo"/>
              <a:sym typeface="Archivo"/>
            </a:endParaRPr>
          </a:p>
        </p:txBody>
      </p:sp>
      <p:sp>
        <p:nvSpPr>
          <p:cNvPr id="1040" name="Google Shape;1040;p117"/>
          <p:cNvSpPr txBox="1"/>
          <p:nvPr/>
        </p:nvSpPr>
        <p:spPr>
          <a:xfrm>
            <a:off x="4714876"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CVSS</a:t>
            </a:r>
            <a:endParaRPr/>
          </a:p>
        </p:txBody>
      </p:sp>
      <p:sp>
        <p:nvSpPr>
          <p:cNvPr id="1041" name="Google Shape;1041;p117"/>
          <p:cNvSpPr txBox="1"/>
          <p:nvPr/>
        </p:nvSpPr>
        <p:spPr>
          <a:xfrm>
            <a:off x="476249" y="1813090"/>
            <a:ext cx="3952800" cy="3109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Assigns numerical scores to five factors—</a:t>
            </a:r>
            <a:r>
              <a:rPr b="1" lang="en">
                <a:solidFill>
                  <a:schemeClr val="dk1"/>
                </a:solidFill>
                <a:latin typeface="Archivo"/>
                <a:ea typeface="Archivo"/>
                <a:cs typeface="Archivo"/>
                <a:sym typeface="Archivo"/>
              </a:rPr>
              <a:t>Damage Potential, Reproducibility, Exploitability, Affected Users, and Discoverability</a:t>
            </a:r>
            <a:r>
              <a:rPr lang="en">
                <a:solidFill>
                  <a:schemeClr val="dk1"/>
                </a:solidFill>
                <a:latin typeface="Archivo"/>
                <a:ea typeface="Archivo"/>
                <a:cs typeface="Archivo"/>
                <a:sym typeface="Archivo"/>
              </a:rPr>
              <a:t>—to quantify and prioritize security threats. Each factor is rated on a 0-10 scale, and the scores are summed to determine an overall risk score, allowing teams to allocate resources to the most critical threats.</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Criticized for its focus on technical aspects and the subjective nature of the "Discoverability" category, which could promote security through obscurity.</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p:txBody>
      </p:sp>
      <p:sp>
        <p:nvSpPr>
          <p:cNvPr id="1042" name="Google Shape;1042;p117"/>
          <p:cNvSpPr txBox="1"/>
          <p:nvPr/>
        </p:nvSpPr>
        <p:spPr>
          <a:xfrm>
            <a:off x="476249"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DREAD(-D)</a:t>
            </a:r>
            <a:endParaRPr/>
          </a:p>
        </p:txBody>
      </p:sp>
      <p:sp>
        <p:nvSpPr>
          <p:cNvPr id="1043" name="Google Shape;1043;p117"/>
          <p:cNvSpPr txBox="1"/>
          <p:nvPr/>
        </p:nvSpPr>
        <p:spPr>
          <a:xfrm>
            <a:off x="462492" y="766207"/>
            <a:ext cx="821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 sz="1800">
                <a:solidFill>
                  <a:schemeClr val="dk1"/>
                </a:solidFill>
                <a:latin typeface="Archivo"/>
                <a:ea typeface="Archivo"/>
                <a:cs typeface="Archivo"/>
                <a:sym typeface="Archivo"/>
              </a:rPr>
              <a:t>How dangerous is a threat - Fast, Cheap, and Good v/s In Depth</a:t>
            </a:r>
            <a:endParaRPr i="1" sz="1800">
              <a:solidFill>
                <a:schemeClr val="dk1"/>
              </a:solidFill>
              <a:latin typeface="Archivo"/>
              <a:ea typeface="Archivo"/>
              <a:cs typeface="Archivo"/>
              <a:sym typeface="Archivo"/>
            </a:endParaRPr>
          </a:p>
        </p:txBody>
      </p:sp>
      <p:sp>
        <p:nvSpPr>
          <p:cNvPr id="1044" name="Google Shape;1044;p117"/>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Risk Assessment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18"/>
          <p:cNvSpPr txBox="1"/>
          <p:nvPr/>
        </p:nvSpPr>
        <p:spPr>
          <a:xfrm>
            <a:off x="4714876" y="1813090"/>
            <a:ext cx="39528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The login form on example.com/login uses user-provided input directly in its SQL query without proper sanitization or parameterization.</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An attacker can input malicious SQL code into the username field, causing the database to execute arbitrary commands, potentially bypassing authentication.</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How would we assess this threat with DREAD?</a:t>
            </a:r>
            <a:endParaRPr>
              <a:solidFill>
                <a:schemeClr val="dk1"/>
              </a:solidFill>
              <a:latin typeface="Archivo"/>
              <a:ea typeface="Archivo"/>
              <a:cs typeface="Archivo"/>
              <a:sym typeface="Archivo"/>
            </a:endParaRPr>
          </a:p>
        </p:txBody>
      </p:sp>
      <p:sp>
        <p:nvSpPr>
          <p:cNvPr id="1051" name="Google Shape;1051;p118"/>
          <p:cNvSpPr txBox="1"/>
          <p:nvPr/>
        </p:nvSpPr>
        <p:spPr>
          <a:xfrm>
            <a:off x="4714876"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DREAD Example</a:t>
            </a:r>
            <a:endParaRPr/>
          </a:p>
        </p:txBody>
      </p:sp>
      <p:sp>
        <p:nvSpPr>
          <p:cNvPr id="1052" name="Google Shape;1052;p118"/>
          <p:cNvSpPr txBox="1"/>
          <p:nvPr/>
        </p:nvSpPr>
        <p:spPr>
          <a:xfrm>
            <a:off x="476249" y="1813090"/>
            <a:ext cx="39528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For a fast, cheap, and good approach DREAD or DREAD-D can be a valuable tool once the downsides are understood and appreciated.</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Dread has been criticised for promoting security through obscurity through the discoverability element.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You can move to a DREAD-D scale, which omits Discoverability if this is of concern.</a:t>
            </a:r>
            <a:endParaRPr>
              <a:solidFill>
                <a:schemeClr val="dk1"/>
              </a:solidFill>
              <a:latin typeface="Archivo"/>
              <a:ea typeface="Archivo"/>
              <a:cs typeface="Archivo"/>
              <a:sym typeface="Archivo"/>
            </a:endParaRPr>
          </a:p>
        </p:txBody>
      </p:sp>
      <p:sp>
        <p:nvSpPr>
          <p:cNvPr id="1053" name="Google Shape;1053;p118"/>
          <p:cNvSpPr txBox="1"/>
          <p:nvPr/>
        </p:nvSpPr>
        <p:spPr>
          <a:xfrm>
            <a:off x="476249"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Utility</a:t>
            </a:r>
            <a:endParaRPr/>
          </a:p>
        </p:txBody>
      </p:sp>
      <p:sp>
        <p:nvSpPr>
          <p:cNvPr id="1054" name="Google Shape;1054;p118"/>
          <p:cNvSpPr txBox="1"/>
          <p:nvPr/>
        </p:nvSpPr>
        <p:spPr>
          <a:xfrm>
            <a:off x="462492" y="766207"/>
            <a:ext cx="821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chivo"/>
                <a:ea typeface="Archivo"/>
                <a:cs typeface="Archivo"/>
                <a:sym typeface="Archivo"/>
              </a:rPr>
              <a:t>Fast, Cheap, and Good</a:t>
            </a:r>
            <a:endParaRPr sz="1800">
              <a:solidFill>
                <a:schemeClr val="dk1"/>
              </a:solidFill>
              <a:latin typeface="Archivo"/>
              <a:ea typeface="Archivo"/>
              <a:cs typeface="Archivo"/>
              <a:sym typeface="Archivo"/>
            </a:endParaRPr>
          </a:p>
        </p:txBody>
      </p:sp>
      <p:sp>
        <p:nvSpPr>
          <p:cNvPr id="1055" name="Google Shape;1055;p118"/>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DREAD(-D)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65"/>
          <p:cNvPicPr preferRelativeResize="0"/>
          <p:nvPr>
            <p:ph idx="2" type="pic"/>
          </p:nvPr>
        </p:nvPicPr>
        <p:blipFill rotWithShape="1">
          <a:blip r:embed="rId3">
            <a:alphaModFix/>
          </a:blip>
          <a:srcRect b="13418" l="0" r="0" t="13418"/>
          <a:stretch/>
        </p:blipFill>
        <p:spPr>
          <a:xfrm>
            <a:off x="5309242" y="0"/>
            <a:ext cx="3834758" cy="5145326"/>
          </a:xfrm>
          <a:prstGeom prst="rect">
            <a:avLst/>
          </a:prstGeom>
          <a:solidFill>
            <a:srgbClr val="7D8B99"/>
          </a:solidFill>
          <a:ln>
            <a:noFill/>
          </a:ln>
        </p:spPr>
      </p:pic>
      <p:sp>
        <p:nvSpPr>
          <p:cNvPr id="452" name="Google Shape;452;p65"/>
          <p:cNvSpPr/>
          <p:nvPr/>
        </p:nvSpPr>
        <p:spPr>
          <a:xfrm flipH="1">
            <a:off x="5294376" y="0"/>
            <a:ext cx="3849624" cy="5143500"/>
          </a:xfrm>
          <a:custGeom>
            <a:rect b="b" l="l" r="r" t="t"/>
            <a:pathLst>
              <a:path extrusionOk="0" h="5143500" w="3849624">
                <a:moveTo>
                  <a:pt x="0" y="0"/>
                </a:moveTo>
                <a:lnTo>
                  <a:pt x="1" y="0"/>
                </a:lnTo>
                <a:lnTo>
                  <a:pt x="402336" y="0"/>
                </a:lnTo>
                <a:lnTo>
                  <a:pt x="457201" y="0"/>
                </a:lnTo>
                <a:lnTo>
                  <a:pt x="3849624" y="0"/>
                </a:lnTo>
                <a:lnTo>
                  <a:pt x="3849624" y="363005"/>
                </a:lnTo>
                <a:lnTo>
                  <a:pt x="3849624" y="457200"/>
                </a:lnTo>
                <a:lnTo>
                  <a:pt x="457201" y="457200"/>
                </a:lnTo>
                <a:lnTo>
                  <a:pt x="457201" y="4778374"/>
                </a:lnTo>
                <a:lnTo>
                  <a:pt x="464320" y="4778374"/>
                </a:lnTo>
                <a:lnTo>
                  <a:pt x="486962" y="4772019"/>
                </a:lnTo>
                <a:cubicBezTo>
                  <a:pt x="1166881" y="4600413"/>
                  <a:pt x="2207799" y="4473810"/>
                  <a:pt x="3423918" y="4423892"/>
                </a:cubicBezTo>
                <a:lnTo>
                  <a:pt x="3849624" y="4410588"/>
                </a:lnTo>
                <a:lnTo>
                  <a:pt x="3849624" y="5143500"/>
                </a:lnTo>
                <a:lnTo>
                  <a:pt x="457201" y="5143500"/>
                </a:lnTo>
                <a:lnTo>
                  <a:pt x="1" y="5143500"/>
                </a:lnTo>
                <a:lnTo>
                  <a:pt x="0" y="5143500"/>
                </a:lnTo>
                <a:lnTo>
                  <a:pt x="0" y="4778375"/>
                </a:lnTo>
                <a:lnTo>
                  <a:pt x="1" y="4778375"/>
                </a:lnTo>
                <a:lnTo>
                  <a:pt x="1" y="365125"/>
                </a:lnTo>
                <a:lnTo>
                  <a:pt x="0" y="36512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chivo"/>
              <a:ea typeface="Archivo"/>
              <a:cs typeface="Archivo"/>
              <a:sym typeface="Archivo"/>
            </a:endParaRPr>
          </a:p>
        </p:txBody>
      </p:sp>
      <p:sp>
        <p:nvSpPr>
          <p:cNvPr id="453" name="Google Shape;453;p65"/>
          <p:cNvSpPr txBox="1"/>
          <p:nvPr/>
        </p:nvSpPr>
        <p:spPr>
          <a:xfrm>
            <a:off x="476864" y="2971196"/>
            <a:ext cx="4206300" cy="600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100">
                <a:solidFill>
                  <a:schemeClr val="dk1"/>
                </a:solidFill>
                <a:latin typeface="Archivo"/>
                <a:ea typeface="Archivo"/>
                <a:cs typeface="Archivo"/>
                <a:sym typeface="Archivo"/>
              </a:rPr>
              <a:t>When you use the threat modeling process, you create consistent, repeatable steps for thinking through what can go wrong with.</a:t>
            </a:r>
            <a:endParaRPr sz="1100">
              <a:solidFill>
                <a:schemeClr val="dk1"/>
              </a:solidFill>
              <a:latin typeface="Archivo"/>
              <a:ea typeface="Archivo"/>
              <a:cs typeface="Archivo"/>
              <a:sym typeface="Archivo"/>
            </a:endParaRPr>
          </a:p>
        </p:txBody>
      </p:sp>
      <p:sp>
        <p:nvSpPr>
          <p:cNvPr id="454" name="Google Shape;454;p65"/>
          <p:cNvSpPr txBox="1"/>
          <p:nvPr/>
        </p:nvSpPr>
        <p:spPr>
          <a:xfrm>
            <a:off x="476863" y="2555265"/>
            <a:ext cx="4206300" cy="267900"/>
          </a:xfrm>
          <a:prstGeom prst="rect">
            <a:avLst/>
          </a:prstGeom>
          <a:no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None/>
            </a:pPr>
            <a:r>
              <a:rPr b="1" lang="en" sz="1200">
                <a:solidFill>
                  <a:schemeClr val="accent1"/>
                </a:solidFill>
                <a:latin typeface="Archivo"/>
                <a:ea typeface="Archivo"/>
                <a:cs typeface="Archivo"/>
                <a:sym typeface="Archivo"/>
              </a:rPr>
              <a:t>Discovering threats</a:t>
            </a:r>
            <a:endParaRPr/>
          </a:p>
        </p:txBody>
      </p:sp>
      <p:sp>
        <p:nvSpPr>
          <p:cNvPr id="455" name="Google Shape;455;p65"/>
          <p:cNvSpPr txBox="1"/>
          <p:nvPr/>
        </p:nvSpPr>
        <p:spPr>
          <a:xfrm>
            <a:off x="476864" y="1806933"/>
            <a:ext cx="4206300" cy="60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100">
                <a:solidFill>
                  <a:schemeClr val="dk1"/>
                </a:solidFill>
                <a:latin typeface="Archivo"/>
                <a:ea typeface="Archivo"/>
                <a:cs typeface="Archivo"/>
                <a:sym typeface="Archivo"/>
              </a:rPr>
              <a:t>Threat modeling is a family of structured, repeatable processes that allows you to make rational decisions to secure applications, software, and systems.</a:t>
            </a:r>
            <a:endParaRPr sz="1100">
              <a:solidFill>
                <a:schemeClr val="dk1"/>
              </a:solidFill>
              <a:latin typeface="Archivo"/>
              <a:ea typeface="Archivo"/>
              <a:cs typeface="Archivo"/>
              <a:sym typeface="Archivo"/>
            </a:endParaRPr>
          </a:p>
        </p:txBody>
      </p:sp>
      <p:sp>
        <p:nvSpPr>
          <p:cNvPr id="456" name="Google Shape;456;p65"/>
          <p:cNvSpPr txBox="1"/>
          <p:nvPr/>
        </p:nvSpPr>
        <p:spPr>
          <a:xfrm>
            <a:off x="476863" y="1391136"/>
            <a:ext cx="4206300" cy="267900"/>
          </a:xfrm>
          <a:prstGeom prst="rect">
            <a:avLst/>
          </a:prstGeom>
          <a:no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None/>
            </a:pPr>
            <a:r>
              <a:rPr b="1" lang="en" sz="1200">
                <a:solidFill>
                  <a:schemeClr val="accent1"/>
                </a:solidFill>
                <a:latin typeface="Archivo"/>
                <a:ea typeface="Archivo"/>
                <a:cs typeface="Archivo"/>
                <a:sym typeface="Archivo"/>
              </a:rPr>
              <a:t>Thinking about threats</a:t>
            </a:r>
            <a:endParaRPr/>
          </a:p>
        </p:txBody>
      </p:sp>
      <p:sp>
        <p:nvSpPr>
          <p:cNvPr id="457" name="Google Shape;457;p65"/>
          <p:cNvSpPr txBox="1"/>
          <p:nvPr>
            <p:ph type="title"/>
          </p:nvPr>
        </p:nvSpPr>
        <p:spPr>
          <a:xfrm>
            <a:off x="457200" y="374904"/>
            <a:ext cx="4188000" cy="868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What is threat modelling?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19"/>
          <p:cNvSpPr txBox="1"/>
          <p:nvPr/>
        </p:nvSpPr>
        <p:spPr>
          <a:xfrm>
            <a:off x="446525" y="1490975"/>
            <a:ext cx="4810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Score: </a:t>
            </a:r>
            <a:r>
              <a:rPr b="1" lang="en" sz="1200">
                <a:solidFill>
                  <a:schemeClr val="dk1"/>
                </a:solidFill>
                <a:latin typeface="Archivo"/>
                <a:ea typeface="Archivo"/>
                <a:cs typeface="Archivo"/>
                <a:sym typeface="Archivo"/>
              </a:rPr>
              <a:t>10</a:t>
            </a:r>
            <a:r>
              <a:rPr lang="en" sz="1200">
                <a:solidFill>
                  <a:schemeClr val="dk1"/>
                </a:solidFill>
                <a:latin typeface="Archivo"/>
                <a:ea typeface="Archivo"/>
                <a:cs typeface="Archivo"/>
                <a:sym typeface="Archivo"/>
              </a:rPr>
              <a:t> - A successful SQL injection can lead to a complete compromise of the database.</a:t>
            </a:r>
            <a:endParaRPr/>
          </a:p>
        </p:txBody>
      </p:sp>
      <p:sp>
        <p:nvSpPr>
          <p:cNvPr id="1062" name="Google Shape;1062;p119"/>
          <p:cNvSpPr txBox="1"/>
          <p:nvPr/>
        </p:nvSpPr>
        <p:spPr>
          <a:xfrm>
            <a:off x="446521" y="1243097"/>
            <a:ext cx="224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Damage Potential</a:t>
            </a:r>
            <a:endParaRPr/>
          </a:p>
        </p:txBody>
      </p:sp>
      <p:sp>
        <p:nvSpPr>
          <p:cNvPr id="1063" name="Google Shape;1063;p119"/>
          <p:cNvSpPr txBox="1"/>
          <p:nvPr>
            <p:ph type="title"/>
          </p:nvPr>
        </p:nvSpPr>
        <p:spPr>
          <a:xfrm>
            <a:off x="457200" y="374904"/>
            <a:ext cx="4188000" cy="868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DREAD</a:t>
            </a:r>
            <a:r>
              <a:rPr b="1" lang="en">
                <a:solidFill>
                  <a:schemeClr val="dk1"/>
                </a:solidFill>
                <a:latin typeface="Archivo"/>
                <a:ea typeface="Archivo"/>
                <a:cs typeface="Archivo"/>
                <a:sym typeface="Archivo"/>
              </a:rPr>
              <a:t>. </a:t>
            </a:r>
            <a:r>
              <a:rPr lang="en">
                <a:solidFill>
                  <a:schemeClr val="accent1"/>
                </a:solidFill>
              </a:rPr>
              <a:t>Assessing a Threat</a:t>
            </a:r>
            <a:r>
              <a:rPr b="1" lang="en">
                <a:solidFill>
                  <a:schemeClr val="accent1"/>
                </a:solidFill>
                <a:latin typeface="Archivo"/>
                <a:ea typeface="Archivo"/>
                <a:cs typeface="Archivo"/>
                <a:sym typeface="Archivo"/>
              </a:rPr>
              <a:t>.</a:t>
            </a:r>
            <a:endParaRPr/>
          </a:p>
        </p:txBody>
      </p:sp>
      <p:sp>
        <p:nvSpPr>
          <p:cNvPr id="1064" name="Google Shape;1064;p119"/>
          <p:cNvSpPr txBox="1"/>
          <p:nvPr/>
        </p:nvSpPr>
        <p:spPr>
          <a:xfrm>
            <a:off x="446524" y="2200550"/>
            <a:ext cx="4810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Score: </a:t>
            </a:r>
            <a:r>
              <a:rPr b="1" lang="en" sz="1200">
                <a:solidFill>
                  <a:schemeClr val="dk1"/>
                </a:solidFill>
                <a:latin typeface="Archivo"/>
                <a:ea typeface="Archivo"/>
                <a:cs typeface="Archivo"/>
                <a:sym typeface="Archivo"/>
              </a:rPr>
              <a:t>10</a:t>
            </a:r>
            <a:r>
              <a:rPr lang="en" sz="1200">
                <a:solidFill>
                  <a:schemeClr val="dk1"/>
                </a:solidFill>
                <a:latin typeface="Archivo"/>
                <a:ea typeface="Archivo"/>
                <a:cs typeface="Archivo"/>
                <a:sym typeface="Archivo"/>
              </a:rPr>
              <a:t> - </a:t>
            </a:r>
            <a:r>
              <a:rPr lang="en" sz="1200">
                <a:solidFill>
                  <a:schemeClr val="dk1"/>
                </a:solidFill>
                <a:latin typeface="Archivo"/>
                <a:ea typeface="Archivo"/>
                <a:cs typeface="Archivo"/>
                <a:sym typeface="Archivo"/>
              </a:rPr>
              <a:t>SQL injection is a well-known vulnerability, and its exploitation requires common tools and simple techniques.</a:t>
            </a:r>
            <a:endParaRPr/>
          </a:p>
        </p:txBody>
      </p:sp>
      <p:sp>
        <p:nvSpPr>
          <p:cNvPr id="1065" name="Google Shape;1065;p119"/>
          <p:cNvSpPr txBox="1"/>
          <p:nvPr/>
        </p:nvSpPr>
        <p:spPr>
          <a:xfrm>
            <a:off x="446521" y="1952672"/>
            <a:ext cx="224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Reproducibility</a:t>
            </a:r>
            <a:endParaRPr/>
          </a:p>
        </p:txBody>
      </p:sp>
      <p:sp>
        <p:nvSpPr>
          <p:cNvPr id="1066" name="Google Shape;1066;p119"/>
          <p:cNvSpPr txBox="1"/>
          <p:nvPr/>
        </p:nvSpPr>
        <p:spPr>
          <a:xfrm>
            <a:off x="446524" y="2910125"/>
            <a:ext cx="4810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Score: </a:t>
            </a:r>
            <a:r>
              <a:rPr b="1" lang="en" sz="1200">
                <a:solidFill>
                  <a:schemeClr val="dk1"/>
                </a:solidFill>
                <a:latin typeface="Archivo"/>
                <a:ea typeface="Archivo"/>
                <a:cs typeface="Archivo"/>
                <a:sym typeface="Archivo"/>
              </a:rPr>
              <a:t>9</a:t>
            </a:r>
            <a:r>
              <a:rPr lang="en" sz="1200">
                <a:solidFill>
                  <a:schemeClr val="dk1"/>
                </a:solidFill>
                <a:latin typeface="Archivo"/>
                <a:ea typeface="Archivo"/>
                <a:cs typeface="Archivo"/>
                <a:sym typeface="Archivo"/>
              </a:rPr>
              <a:t> - S</a:t>
            </a:r>
            <a:r>
              <a:rPr lang="en" sz="1200">
                <a:solidFill>
                  <a:schemeClr val="dk1"/>
                </a:solidFill>
                <a:latin typeface="Archivo"/>
                <a:ea typeface="Archivo"/>
                <a:cs typeface="Archivo"/>
                <a:sym typeface="Archivo"/>
              </a:rPr>
              <a:t>imple, numerous online tutorials and automated tools exist that can perform the attack with minimal effort.</a:t>
            </a:r>
            <a:endParaRPr/>
          </a:p>
        </p:txBody>
      </p:sp>
      <p:sp>
        <p:nvSpPr>
          <p:cNvPr id="1067" name="Google Shape;1067;p119"/>
          <p:cNvSpPr txBox="1"/>
          <p:nvPr/>
        </p:nvSpPr>
        <p:spPr>
          <a:xfrm>
            <a:off x="446521" y="2662247"/>
            <a:ext cx="224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Exploitability</a:t>
            </a:r>
            <a:endParaRPr/>
          </a:p>
        </p:txBody>
      </p:sp>
      <p:sp>
        <p:nvSpPr>
          <p:cNvPr id="1068" name="Google Shape;1068;p119"/>
          <p:cNvSpPr txBox="1"/>
          <p:nvPr/>
        </p:nvSpPr>
        <p:spPr>
          <a:xfrm>
            <a:off x="446524" y="3633663"/>
            <a:ext cx="4810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Score: </a:t>
            </a:r>
            <a:r>
              <a:rPr b="1" lang="en" sz="1200">
                <a:solidFill>
                  <a:schemeClr val="dk1"/>
                </a:solidFill>
                <a:latin typeface="Archivo"/>
                <a:ea typeface="Archivo"/>
                <a:cs typeface="Archivo"/>
                <a:sym typeface="Archivo"/>
              </a:rPr>
              <a:t>10</a:t>
            </a:r>
            <a:r>
              <a:rPr lang="en" sz="1200">
                <a:solidFill>
                  <a:schemeClr val="dk1"/>
                </a:solidFill>
                <a:latin typeface="Archivo"/>
                <a:ea typeface="Archivo"/>
                <a:cs typeface="Archivo"/>
                <a:sym typeface="Archivo"/>
              </a:rPr>
              <a:t> - </a:t>
            </a:r>
            <a:r>
              <a:rPr lang="en" sz="1200">
                <a:solidFill>
                  <a:schemeClr val="dk1"/>
                </a:solidFill>
                <a:latin typeface="Archivo"/>
                <a:ea typeface="Archivo"/>
                <a:cs typeface="Archivo"/>
                <a:sym typeface="Archivo"/>
              </a:rPr>
              <a:t>A successful exploit could lead to a full data breach, impacting all registered users.</a:t>
            </a:r>
            <a:endParaRPr/>
          </a:p>
        </p:txBody>
      </p:sp>
      <p:sp>
        <p:nvSpPr>
          <p:cNvPr id="1069" name="Google Shape;1069;p119"/>
          <p:cNvSpPr txBox="1"/>
          <p:nvPr/>
        </p:nvSpPr>
        <p:spPr>
          <a:xfrm>
            <a:off x="446521" y="3385785"/>
            <a:ext cx="224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Affected Users</a:t>
            </a:r>
            <a:endParaRPr/>
          </a:p>
        </p:txBody>
      </p:sp>
      <p:sp>
        <p:nvSpPr>
          <p:cNvPr id="1070" name="Google Shape;1070;p119"/>
          <p:cNvSpPr txBox="1"/>
          <p:nvPr/>
        </p:nvSpPr>
        <p:spPr>
          <a:xfrm>
            <a:off x="446524" y="4329288"/>
            <a:ext cx="4810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Score: </a:t>
            </a:r>
            <a:r>
              <a:rPr b="1" lang="en" sz="1200">
                <a:solidFill>
                  <a:schemeClr val="dk1"/>
                </a:solidFill>
                <a:latin typeface="Archivo"/>
                <a:ea typeface="Archivo"/>
                <a:cs typeface="Archivo"/>
                <a:sym typeface="Archivo"/>
              </a:rPr>
              <a:t>8</a:t>
            </a:r>
            <a:r>
              <a:rPr lang="en" sz="1200">
                <a:solidFill>
                  <a:schemeClr val="dk1"/>
                </a:solidFill>
                <a:latin typeface="Archivo"/>
                <a:ea typeface="Archivo"/>
                <a:cs typeface="Archivo"/>
                <a:sym typeface="Archivo"/>
              </a:rPr>
              <a:t> - </a:t>
            </a:r>
            <a:r>
              <a:rPr lang="en" sz="1200">
                <a:solidFill>
                  <a:schemeClr val="dk1"/>
                </a:solidFill>
                <a:latin typeface="Archivo"/>
                <a:ea typeface="Archivo"/>
                <a:cs typeface="Archivo"/>
                <a:sym typeface="Archivo"/>
              </a:rPr>
              <a:t>An attacker can use automated scanners or simply try basic tests on the login form to see if it's susceptible to injection.</a:t>
            </a:r>
            <a:endParaRPr/>
          </a:p>
        </p:txBody>
      </p:sp>
      <p:sp>
        <p:nvSpPr>
          <p:cNvPr id="1071" name="Google Shape;1071;p119"/>
          <p:cNvSpPr txBox="1"/>
          <p:nvPr/>
        </p:nvSpPr>
        <p:spPr>
          <a:xfrm>
            <a:off x="446521" y="4081410"/>
            <a:ext cx="224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Discoverability</a:t>
            </a:r>
            <a:endParaRPr/>
          </a:p>
        </p:txBody>
      </p:sp>
      <p:pic>
        <p:nvPicPr>
          <p:cNvPr id="1072" name="Google Shape;1072;p119" title="Screenshot 2025-09-26 at 17.12.44.png"/>
          <p:cNvPicPr preferRelativeResize="0"/>
          <p:nvPr/>
        </p:nvPicPr>
        <p:blipFill>
          <a:blip r:embed="rId3">
            <a:alphaModFix/>
          </a:blip>
          <a:stretch>
            <a:fillRect/>
          </a:stretch>
        </p:blipFill>
        <p:spPr>
          <a:xfrm>
            <a:off x="4956000" y="1205250"/>
            <a:ext cx="4188001" cy="31839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20"/>
          <p:cNvSpPr txBox="1"/>
          <p:nvPr/>
        </p:nvSpPr>
        <p:spPr>
          <a:xfrm>
            <a:off x="4714876" y="1813090"/>
            <a:ext cx="3952800" cy="246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The login form on example.com/login uses user-provided input directly in its SQL query without proper sanitization or parameterization.</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An attacker can input malicious SQL code into the username field, causing the database to execute arbitrary commands, potentially bypassing authentication.</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How would we assess this threat with CVSS base scoring?</a:t>
            </a:r>
            <a:endParaRPr>
              <a:solidFill>
                <a:schemeClr val="dk1"/>
              </a:solidFill>
              <a:latin typeface="Archivo"/>
              <a:ea typeface="Archivo"/>
              <a:cs typeface="Archivo"/>
              <a:sym typeface="Archivo"/>
            </a:endParaRPr>
          </a:p>
        </p:txBody>
      </p:sp>
      <p:sp>
        <p:nvSpPr>
          <p:cNvPr id="1079" name="Google Shape;1079;p120"/>
          <p:cNvSpPr txBox="1"/>
          <p:nvPr/>
        </p:nvSpPr>
        <p:spPr>
          <a:xfrm>
            <a:off x="4714876"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CVSS</a:t>
            </a:r>
            <a:r>
              <a:rPr b="1" lang="en" sz="1600">
                <a:solidFill>
                  <a:schemeClr val="accent1"/>
                </a:solidFill>
                <a:latin typeface="Archivo"/>
                <a:ea typeface="Archivo"/>
                <a:cs typeface="Archivo"/>
                <a:sym typeface="Archivo"/>
              </a:rPr>
              <a:t> Example</a:t>
            </a:r>
            <a:endParaRPr/>
          </a:p>
        </p:txBody>
      </p:sp>
      <p:sp>
        <p:nvSpPr>
          <p:cNvPr id="1080" name="Google Shape;1080;p120"/>
          <p:cNvSpPr txBox="1"/>
          <p:nvPr/>
        </p:nvSpPr>
        <p:spPr>
          <a:xfrm>
            <a:off x="476249" y="1813090"/>
            <a:ext cx="3952800" cy="3109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CVSS scoring is completed across three metrics - </a:t>
            </a:r>
            <a:r>
              <a:rPr b="1" lang="en">
                <a:solidFill>
                  <a:schemeClr val="dk1"/>
                </a:solidFill>
                <a:latin typeface="Archivo"/>
                <a:ea typeface="Archivo"/>
                <a:cs typeface="Archivo"/>
                <a:sym typeface="Archivo"/>
              </a:rPr>
              <a:t>Base, Temporal, and Environmental.</a:t>
            </a:r>
            <a:endParaRPr b="1">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b="1">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But for a simple use case we focus only on calculating a Base Score.</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The CVSS Base Score concerns five metrics:</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Attack Vector</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Attack Complexity</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Privileges Required</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User Interaction</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Impact - SCIA (Scope, Confidentiality, Integrity, Availability)</a:t>
            </a:r>
            <a:endParaRPr>
              <a:solidFill>
                <a:schemeClr val="dk1"/>
              </a:solidFill>
              <a:latin typeface="Archivo"/>
              <a:ea typeface="Archivo"/>
              <a:cs typeface="Archivo"/>
              <a:sym typeface="Archivo"/>
            </a:endParaRPr>
          </a:p>
        </p:txBody>
      </p:sp>
      <p:sp>
        <p:nvSpPr>
          <p:cNvPr id="1081" name="Google Shape;1081;p120"/>
          <p:cNvSpPr txBox="1"/>
          <p:nvPr/>
        </p:nvSpPr>
        <p:spPr>
          <a:xfrm>
            <a:off x="476249"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Utility</a:t>
            </a:r>
            <a:endParaRPr/>
          </a:p>
        </p:txBody>
      </p:sp>
      <p:sp>
        <p:nvSpPr>
          <p:cNvPr id="1082" name="Google Shape;1082;p120"/>
          <p:cNvSpPr txBox="1"/>
          <p:nvPr/>
        </p:nvSpPr>
        <p:spPr>
          <a:xfrm>
            <a:off x="462492" y="766207"/>
            <a:ext cx="821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chivo"/>
                <a:ea typeface="Archivo"/>
                <a:cs typeface="Archivo"/>
                <a:sym typeface="Archivo"/>
              </a:rPr>
              <a:t>Common Vulnerability Scoring System</a:t>
            </a:r>
            <a:endParaRPr sz="1800">
              <a:solidFill>
                <a:schemeClr val="dk1"/>
              </a:solidFill>
              <a:latin typeface="Archivo"/>
              <a:ea typeface="Archivo"/>
              <a:cs typeface="Archivo"/>
              <a:sym typeface="Archivo"/>
            </a:endParaRPr>
          </a:p>
        </p:txBody>
      </p:sp>
      <p:sp>
        <p:nvSpPr>
          <p:cNvPr id="1083" name="Google Shape;1083;p120"/>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CVSS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21"/>
          <p:cNvSpPr txBox="1"/>
          <p:nvPr/>
        </p:nvSpPr>
        <p:spPr>
          <a:xfrm>
            <a:off x="446525" y="1490975"/>
            <a:ext cx="437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090" name="Google Shape;1090;p121"/>
          <p:cNvSpPr txBox="1"/>
          <p:nvPr/>
        </p:nvSpPr>
        <p:spPr>
          <a:xfrm>
            <a:off x="446521" y="1243097"/>
            <a:ext cx="224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Attack Vector</a:t>
            </a:r>
            <a:endParaRPr/>
          </a:p>
        </p:txBody>
      </p:sp>
      <p:sp>
        <p:nvSpPr>
          <p:cNvPr id="1091" name="Google Shape;1091;p121"/>
          <p:cNvSpPr txBox="1"/>
          <p:nvPr>
            <p:ph type="title"/>
          </p:nvPr>
        </p:nvSpPr>
        <p:spPr>
          <a:xfrm>
            <a:off x="457200" y="374900"/>
            <a:ext cx="69933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WCORP</a:t>
            </a:r>
            <a:r>
              <a:rPr b="1" lang="en">
                <a:solidFill>
                  <a:schemeClr val="dk1"/>
                </a:solidFill>
                <a:latin typeface="Archivo"/>
                <a:ea typeface="Archivo"/>
                <a:cs typeface="Archivo"/>
                <a:sym typeface="Archivo"/>
              </a:rPr>
              <a:t>. </a:t>
            </a:r>
            <a:r>
              <a:rPr lang="en">
                <a:solidFill>
                  <a:schemeClr val="accent1"/>
                </a:solidFill>
              </a:rPr>
              <a:t>Assessing the IDOR Threat</a:t>
            </a:r>
            <a:r>
              <a:rPr b="1" lang="en">
                <a:solidFill>
                  <a:schemeClr val="accent1"/>
                </a:solidFill>
                <a:latin typeface="Archivo"/>
                <a:ea typeface="Archivo"/>
                <a:cs typeface="Archivo"/>
                <a:sym typeface="Archivo"/>
              </a:rPr>
              <a:t>.</a:t>
            </a:r>
            <a:endParaRPr/>
          </a:p>
        </p:txBody>
      </p:sp>
      <p:sp>
        <p:nvSpPr>
          <p:cNvPr id="1092" name="Google Shape;1092;p121"/>
          <p:cNvSpPr txBox="1"/>
          <p:nvPr/>
        </p:nvSpPr>
        <p:spPr>
          <a:xfrm>
            <a:off x="446525" y="2200550"/>
            <a:ext cx="4377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p>
        </p:txBody>
      </p:sp>
      <p:sp>
        <p:nvSpPr>
          <p:cNvPr id="1093" name="Google Shape;1093;p121"/>
          <p:cNvSpPr txBox="1"/>
          <p:nvPr/>
        </p:nvSpPr>
        <p:spPr>
          <a:xfrm>
            <a:off x="446521" y="1952672"/>
            <a:ext cx="224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Attack Complexity</a:t>
            </a:r>
            <a:endParaRPr/>
          </a:p>
        </p:txBody>
      </p:sp>
      <p:sp>
        <p:nvSpPr>
          <p:cNvPr id="1094" name="Google Shape;1094;p121"/>
          <p:cNvSpPr txBox="1"/>
          <p:nvPr/>
        </p:nvSpPr>
        <p:spPr>
          <a:xfrm>
            <a:off x="446524" y="2910125"/>
            <a:ext cx="4810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095" name="Google Shape;1095;p121"/>
          <p:cNvSpPr txBox="1"/>
          <p:nvPr/>
        </p:nvSpPr>
        <p:spPr>
          <a:xfrm>
            <a:off x="446521" y="2662247"/>
            <a:ext cx="224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Privileges Required</a:t>
            </a:r>
            <a:endParaRPr/>
          </a:p>
        </p:txBody>
      </p:sp>
      <p:sp>
        <p:nvSpPr>
          <p:cNvPr id="1096" name="Google Shape;1096;p121"/>
          <p:cNvSpPr txBox="1"/>
          <p:nvPr/>
        </p:nvSpPr>
        <p:spPr>
          <a:xfrm>
            <a:off x="446525" y="3633675"/>
            <a:ext cx="437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097" name="Google Shape;1097;p121"/>
          <p:cNvSpPr txBox="1"/>
          <p:nvPr/>
        </p:nvSpPr>
        <p:spPr>
          <a:xfrm>
            <a:off x="446521" y="3385785"/>
            <a:ext cx="224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User Interaction</a:t>
            </a:r>
            <a:endParaRPr/>
          </a:p>
        </p:txBody>
      </p:sp>
      <p:sp>
        <p:nvSpPr>
          <p:cNvPr id="1098" name="Google Shape;1098;p121"/>
          <p:cNvSpPr txBox="1"/>
          <p:nvPr/>
        </p:nvSpPr>
        <p:spPr>
          <a:xfrm>
            <a:off x="446525" y="4329300"/>
            <a:ext cx="4377900" cy="29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00"/>
          </a:p>
        </p:txBody>
      </p:sp>
      <p:sp>
        <p:nvSpPr>
          <p:cNvPr id="1099" name="Google Shape;1099;p121"/>
          <p:cNvSpPr txBox="1"/>
          <p:nvPr/>
        </p:nvSpPr>
        <p:spPr>
          <a:xfrm>
            <a:off x="446527" y="4081400"/>
            <a:ext cx="3491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Scope, Confidentiality, Integrity, Availability</a:t>
            </a:r>
            <a:endParaRPr/>
          </a:p>
        </p:txBody>
      </p:sp>
      <p:grpSp>
        <p:nvGrpSpPr>
          <p:cNvPr id="1100" name="Google Shape;1100;p121"/>
          <p:cNvGrpSpPr/>
          <p:nvPr/>
        </p:nvGrpSpPr>
        <p:grpSpPr>
          <a:xfrm>
            <a:off x="7985480" y="7"/>
            <a:ext cx="1158523" cy="1096711"/>
            <a:chOff x="1311825" y="1741100"/>
            <a:chExt cx="2052300" cy="1942800"/>
          </a:xfrm>
        </p:grpSpPr>
        <p:sp>
          <p:nvSpPr>
            <p:cNvPr id="1101" name="Google Shape;1101;p121"/>
            <p:cNvSpPr/>
            <p:nvPr/>
          </p:nvSpPr>
          <p:spPr>
            <a:xfrm>
              <a:off x="1311825" y="1741100"/>
              <a:ext cx="2052300" cy="1942800"/>
            </a:xfrm>
            <a:prstGeom prst="ellipse">
              <a:avLst/>
            </a:prstGeom>
            <a:gradFill>
              <a:gsLst>
                <a:gs pos="0">
                  <a:srgbClr val="FDE18C"/>
                </a:gs>
                <a:gs pos="10000">
                  <a:srgbClr val="FDE695"/>
                </a:gs>
                <a:gs pos="32000">
                  <a:srgbClr val="EEEEB7"/>
                </a:gs>
                <a:gs pos="57000">
                  <a:srgbClr val="CAE5CE"/>
                </a:gs>
                <a:gs pos="80000">
                  <a:srgbClr val="6FC9D3"/>
                </a:gs>
                <a:gs pos="100000">
                  <a:srgbClr val="3A92C1"/>
                </a:gs>
              </a:gsLst>
              <a:lin ang="16200038" scaled="0"/>
            </a:gradFill>
            <a:ln cap="flat" cmpd="sng" w="21500">
              <a:solidFill>
                <a:srgbClr val="0F2E66"/>
              </a:solidFill>
              <a:prstDash val="solid"/>
              <a:round/>
              <a:headEnd len="sm" w="sm" type="none"/>
              <a:tailEnd len="sm" w="sm" type="none"/>
            </a:ln>
          </p:spPr>
          <p:txBody>
            <a:bodyPr anchorCtr="0" anchor="ctr" bIns="25800" lIns="51600" spcFirstLastPara="1" rIns="51600" wrap="square" tIns="25800">
              <a:noAutofit/>
            </a:bodyPr>
            <a:lstStyle/>
            <a:p>
              <a:pPr indent="0" lvl="0" marL="0" marR="0" rtl="0" algn="ctr">
                <a:lnSpc>
                  <a:spcPct val="100000"/>
                </a:lnSpc>
                <a:spcBef>
                  <a:spcPts val="0"/>
                </a:spcBef>
                <a:spcAft>
                  <a:spcPts val="0"/>
                </a:spcAft>
                <a:buClr>
                  <a:srgbClr val="000000"/>
                </a:buClr>
                <a:buSzPts val="790"/>
                <a:buFont typeface="Arial"/>
                <a:buNone/>
              </a:pPr>
              <a:r>
                <a:t/>
              </a:r>
              <a:endParaRPr sz="790" u="none" cap="none" strike="noStrike">
                <a:solidFill>
                  <a:srgbClr val="FFFFFF"/>
                </a:solidFill>
                <a:latin typeface="Archivo"/>
                <a:ea typeface="Archivo"/>
                <a:cs typeface="Archivo"/>
                <a:sym typeface="Archivo"/>
              </a:endParaRPr>
            </a:p>
          </p:txBody>
        </p:sp>
        <p:sp>
          <p:nvSpPr>
            <p:cNvPr id="1102" name="Google Shape;1102;p121"/>
            <p:cNvSpPr txBox="1"/>
            <p:nvPr/>
          </p:nvSpPr>
          <p:spPr>
            <a:xfrm>
              <a:off x="1599405" y="2889347"/>
              <a:ext cx="1451100" cy="369300"/>
            </a:xfrm>
            <a:prstGeom prst="rect">
              <a:avLst/>
            </a:prstGeom>
            <a:noFill/>
            <a:ln>
              <a:noFill/>
            </a:ln>
          </p:spPr>
          <p:txBody>
            <a:bodyPr anchorCtr="0" anchor="ctr" bIns="25800" lIns="51600" spcFirstLastPara="1" rIns="51600" wrap="square" tIns="25800">
              <a:spAutoFit/>
            </a:bodyPr>
            <a:lstStyle/>
            <a:p>
              <a:pPr indent="0" lvl="0" marL="0" marR="0" rtl="0" algn="ctr">
                <a:lnSpc>
                  <a:spcPct val="100000"/>
                </a:lnSpc>
                <a:spcBef>
                  <a:spcPts val="0"/>
                </a:spcBef>
                <a:spcAft>
                  <a:spcPts val="0"/>
                </a:spcAft>
                <a:buClr>
                  <a:srgbClr val="0F2E66"/>
                </a:buClr>
                <a:buSzPts val="1355"/>
                <a:buFont typeface="Archivo"/>
                <a:buNone/>
              </a:pPr>
              <a:r>
                <a:rPr b="1" lang="en" sz="1016">
                  <a:solidFill>
                    <a:srgbClr val="0F2E66"/>
                  </a:solidFill>
                  <a:latin typeface="Archivo"/>
                  <a:ea typeface="Archivo"/>
                  <a:cs typeface="Archivo"/>
                  <a:sym typeface="Archivo"/>
                </a:rPr>
                <a:t>Demo</a:t>
              </a:r>
              <a:endParaRPr sz="451"/>
            </a:p>
          </p:txBody>
        </p:sp>
        <p:sp>
          <p:nvSpPr>
            <p:cNvPr id="1103" name="Google Shape;1103;p121"/>
            <p:cNvSpPr/>
            <p:nvPr/>
          </p:nvSpPr>
          <p:spPr>
            <a:xfrm>
              <a:off x="1923475" y="1991445"/>
              <a:ext cx="675868" cy="898027"/>
            </a:xfrm>
            <a:custGeom>
              <a:rect b="b" l="l" r="r" t="t"/>
              <a:pathLst>
                <a:path extrusionOk="0" h="480871" w="371356">
                  <a:moveTo>
                    <a:pt x="269612" y="306874"/>
                  </a:moveTo>
                  <a:cubicBezTo>
                    <a:pt x="259011" y="325562"/>
                    <a:pt x="248847" y="351681"/>
                    <a:pt x="238902" y="377036"/>
                  </a:cubicBezTo>
                  <a:cubicBezTo>
                    <a:pt x="229395" y="401625"/>
                    <a:pt x="219450" y="426979"/>
                    <a:pt x="208849" y="446104"/>
                  </a:cubicBezTo>
                  <a:cubicBezTo>
                    <a:pt x="198795" y="462169"/>
                    <a:pt x="182511" y="472770"/>
                    <a:pt x="160326" y="478344"/>
                  </a:cubicBezTo>
                  <a:cubicBezTo>
                    <a:pt x="157375" y="478999"/>
                    <a:pt x="154425" y="477251"/>
                    <a:pt x="153660" y="474300"/>
                  </a:cubicBezTo>
                  <a:lnTo>
                    <a:pt x="151037" y="463699"/>
                  </a:lnTo>
                  <a:cubicBezTo>
                    <a:pt x="150381" y="460749"/>
                    <a:pt x="152130" y="457798"/>
                    <a:pt x="155080" y="457142"/>
                  </a:cubicBezTo>
                  <a:cubicBezTo>
                    <a:pt x="171801" y="452989"/>
                    <a:pt x="183276" y="445667"/>
                    <a:pt x="190052" y="434957"/>
                  </a:cubicBezTo>
                  <a:cubicBezTo>
                    <a:pt x="199669" y="417690"/>
                    <a:pt x="209286" y="392991"/>
                    <a:pt x="218575" y="369058"/>
                  </a:cubicBezTo>
                  <a:cubicBezTo>
                    <a:pt x="228739" y="343048"/>
                    <a:pt x="239230" y="316054"/>
                    <a:pt x="250815" y="295727"/>
                  </a:cubicBezTo>
                  <a:cubicBezTo>
                    <a:pt x="251252" y="295071"/>
                    <a:pt x="251361" y="294744"/>
                    <a:pt x="251252" y="294197"/>
                  </a:cubicBezTo>
                  <a:cubicBezTo>
                    <a:pt x="251142" y="293869"/>
                    <a:pt x="250815" y="293323"/>
                    <a:pt x="250050" y="292995"/>
                  </a:cubicBezTo>
                  <a:cubicBezTo>
                    <a:pt x="232782" y="286438"/>
                    <a:pt x="215843" y="299552"/>
                    <a:pt x="195079" y="335289"/>
                  </a:cubicBezTo>
                  <a:cubicBezTo>
                    <a:pt x="192565" y="339660"/>
                    <a:pt x="187647" y="341736"/>
                    <a:pt x="182730" y="340425"/>
                  </a:cubicBezTo>
                  <a:cubicBezTo>
                    <a:pt x="178030" y="339114"/>
                    <a:pt x="174642" y="334851"/>
                    <a:pt x="174642" y="329824"/>
                  </a:cubicBezTo>
                  <a:lnTo>
                    <a:pt x="174642" y="185676"/>
                  </a:lnTo>
                  <a:cubicBezTo>
                    <a:pt x="174642" y="169502"/>
                    <a:pt x="161965" y="168300"/>
                    <a:pt x="158031" y="168300"/>
                  </a:cubicBezTo>
                  <a:cubicBezTo>
                    <a:pt x="155080" y="168300"/>
                    <a:pt x="150709" y="169174"/>
                    <a:pt x="147430" y="171906"/>
                  </a:cubicBezTo>
                  <a:cubicBezTo>
                    <a:pt x="143715" y="174857"/>
                    <a:pt x="141966" y="179338"/>
                    <a:pt x="141966" y="185676"/>
                  </a:cubicBezTo>
                  <a:lnTo>
                    <a:pt x="141966" y="288951"/>
                  </a:lnTo>
                  <a:cubicBezTo>
                    <a:pt x="141857" y="294744"/>
                    <a:pt x="137267" y="299552"/>
                    <a:pt x="131365" y="299771"/>
                  </a:cubicBezTo>
                  <a:cubicBezTo>
                    <a:pt x="130819" y="299880"/>
                    <a:pt x="69400" y="302394"/>
                    <a:pt x="42735" y="310809"/>
                  </a:cubicBezTo>
                  <a:cubicBezTo>
                    <a:pt x="35522" y="313104"/>
                    <a:pt x="30276" y="317584"/>
                    <a:pt x="26888" y="324251"/>
                  </a:cubicBezTo>
                  <a:cubicBezTo>
                    <a:pt x="20331" y="337146"/>
                    <a:pt x="16943" y="365670"/>
                    <a:pt x="37926" y="428291"/>
                  </a:cubicBezTo>
                  <a:lnTo>
                    <a:pt x="39347" y="432771"/>
                  </a:lnTo>
                  <a:cubicBezTo>
                    <a:pt x="44374" y="448290"/>
                    <a:pt x="47325" y="457798"/>
                    <a:pt x="67433" y="459000"/>
                  </a:cubicBezTo>
                  <a:cubicBezTo>
                    <a:pt x="70493" y="459219"/>
                    <a:pt x="72788" y="461841"/>
                    <a:pt x="72570" y="464792"/>
                  </a:cubicBezTo>
                  <a:lnTo>
                    <a:pt x="71914" y="475721"/>
                  </a:lnTo>
                  <a:cubicBezTo>
                    <a:pt x="71695" y="478781"/>
                    <a:pt x="69182" y="481076"/>
                    <a:pt x="66122" y="480857"/>
                  </a:cubicBezTo>
                  <a:cubicBezTo>
                    <a:pt x="31041" y="478671"/>
                    <a:pt x="23828" y="455940"/>
                    <a:pt x="18582" y="439438"/>
                  </a:cubicBezTo>
                  <a:lnTo>
                    <a:pt x="17162" y="435176"/>
                  </a:lnTo>
                  <a:cubicBezTo>
                    <a:pt x="-1854" y="378347"/>
                    <a:pt x="-5023" y="338786"/>
                    <a:pt x="7435" y="314306"/>
                  </a:cubicBezTo>
                  <a:cubicBezTo>
                    <a:pt x="13446" y="302284"/>
                    <a:pt x="23172" y="294088"/>
                    <a:pt x="36177" y="290044"/>
                  </a:cubicBezTo>
                  <a:cubicBezTo>
                    <a:pt x="58690" y="282831"/>
                    <a:pt x="100547" y="279662"/>
                    <a:pt x="120000" y="278460"/>
                  </a:cubicBezTo>
                  <a:lnTo>
                    <a:pt x="120000" y="185676"/>
                  </a:lnTo>
                  <a:cubicBezTo>
                    <a:pt x="120000" y="169284"/>
                    <a:pt x="127431" y="159885"/>
                    <a:pt x="133660" y="154858"/>
                  </a:cubicBezTo>
                  <a:cubicBezTo>
                    <a:pt x="140327" y="149503"/>
                    <a:pt x="149179" y="146443"/>
                    <a:pt x="158031" y="146443"/>
                  </a:cubicBezTo>
                  <a:cubicBezTo>
                    <a:pt x="176610" y="146443"/>
                    <a:pt x="196500" y="158683"/>
                    <a:pt x="196500" y="185676"/>
                  </a:cubicBezTo>
                  <a:lnTo>
                    <a:pt x="196500" y="294416"/>
                  </a:lnTo>
                  <a:cubicBezTo>
                    <a:pt x="211144" y="277367"/>
                    <a:pt x="231908" y="262832"/>
                    <a:pt x="257700" y="272559"/>
                  </a:cubicBezTo>
                  <a:cubicBezTo>
                    <a:pt x="264475" y="275072"/>
                    <a:pt x="269612" y="280427"/>
                    <a:pt x="271907" y="287203"/>
                  </a:cubicBezTo>
                  <a:cubicBezTo>
                    <a:pt x="274092" y="293760"/>
                    <a:pt x="273327" y="300973"/>
                    <a:pt x="269612" y="306874"/>
                  </a:cubicBezTo>
                  <a:close/>
                  <a:moveTo>
                    <a:pt x="338571" y="0"/>
                  </a:moveTo>
                  <a:lnTo>
                    <a:pt x="54428" y="0"/>
                  </a:lnTo>
                  <a:cubicBezTo>
                    <a:pt x="36396" y="0"/>
                    <a:pt x="21642" y="14754"/>
                    <a:pt x="21642" y="32786"/>
                  </a:cubicBezTo>
                  <a:lnTo>
                    <a:pt x="21642" y="263379"/>
                  </a:lnTo>
                  <a:cubicBezTo>
                    <a:pt x="21861" y="266329"/>
                    <a:pt x="24265" y="268515"/>
                    <a:pt x="27107" y="268515"/>
                  </a:cubicBezTo>
                  <a:lnTo>
                    <a:pt x="38035" y="268515"/>
                  </a:lnTo>
                  <a:cubicBezTo>
                    <a:pt x="40986" y="268515"/>
                    <a:pt x="43281" y="266329"/>
                    <a:pt x="43500" y="263379"/>
                  </a:cubicBezTo>
                  <a:lnTo>
                    <a:pt x="43500" y="32786"/>
                  </a:lnTo>
                  <a:cubicBezTo>
                    <a:pt x="43500" y="26775"/>
                    <a:pt x="48417" y="21857"/>
                    <a:pt x="54428" y="21857"/>
                  </a:cubicBezTo>
                  <a:lnTo>
                    <a:pt x="338571" y="21857"/>
                  </a:lnTo>
                  <a:cubicBezTo>
                    <a:pt x="344691" y="21857"/>
                    <a:pt x="349500" y="26775"/>
                    <a:pt x="349500" y="32786"/>
                  </a:cubicBezTo>
                  <a:lnTo>
                    <a:pt x="349500" y="393429"/>
                  </a:lnTo>
                  <a:cubicBezTo>
                    <a:pt x="349500" y="399439"/>
                    <a:pt x="344691" y="404357"/>
                    <a:pt x="338571" y="404357"/>
                  </a:cubicBezTo>
                  <a:lnTo>
                    <a:pt x="253328" y="404357"/>
                  </a:lnTo>
                  <a:cubicBezTo>
                    <a:pt x="250377" y="404576"/>
                    <a:pt x="248192" y="406871"/>
                    <a:pt x="248192" y="409821"/>
                  </a:cubicBezTo>
                  <a:lnTo>
                    <a:pt x="248192" y="420750"/>
                  </a:lnTo>
                  <a:cubicBezTo>
                    <a:pt x="248192" y="423701"/>
                    <a:pt x="250377" y="425996"/>
                    <a:pt x="253328" y="426214"/>
                  </a:cubicBezTo>
                  <a:lnTo>
                    <a:pt x="338571" y="426214"/>
                  </a:lnTo>
                  <a:cubicBezTo>
                    <a:pt x="356712" y="426214"/>
                    <a:pt x="371357" y="411461"/>
                    <a:pt x="371357" y="393429"/>
                  </a:cubicBezTo>
                  <a:lnTo>
                    <a:pt x="371357" y="32786"/>
                  </a:lnTo>
                  <a:cubicBezTo>
                    <a:pt x="371357" y="14754"/>
                    <a:pt x="356712" y="0"/>
                    <a:pt x="338571" y="0"/>
                  </a:cubicBezTo>
                  <a:close/>
                  <a:moveTo>
                    <a:pt x="317588" y="66774"/>
                  </a:moveTo>
                  <a:lnTo>
                    <a:pt x="317588" y="66774"/>
                  </a:lnTo>
                  <a:cubicBezTo>
                    <a:pt x="317588" y="66774"/>
                    <a:pt x="317697" y="66774"/>
                    <a:pt x="317807" y="66664"/>
                  </a:cubicBezTo>
                  <a:lnTo>
                    <a:pt x="317588" y="66664"/>
                  </a:lnTo>
                  <a:close/>
                  <a:moveTo>
                    <a:pt x="322506" y="229500"/>
                  </a:moveTo>
                  <a:lnTo>
                    <a:pt x="223712" y="229500"/>
                  </a:lnTo>
                  <a:cubicBezTo>
                    <a:pt x="220761" y="229719"/>
                    <a:pt x="218575" y="232014"/>
                    <a:pt x="218575" y="234964"/>
                  </a:cubicBezTo>
                  <a:lnTo>
                    <a:pt x="218575" y="245893"/>
                  </a:lnTo>
                  <a:cubicBezTo>
                    <a:pt x="218575" y="248844"/>
                    <a:pt x="220761" y="251139"/>
                    <a:pt x="223712" y="251357"/>
                  </a:cubicBezTo>
                  <a:lnTo>
                    <a:pt x="322506" y="251357"/>
                  </a:lnTo>
                  <a:cubicBezTo>
                    <a:pt x="325457" y="251139"/>
                    <a:pt x="327642" y="248844"/>
                    <a:pt x="327642" y="245893"/>
                  </a:cubicBezTo>
                  <a:lnTo>
                    <a:pt x="327642" y="234964"/>
                  </a:lnTo>
                  <a:cubicBezTo>
                    <a:pt x="327642" y="232014"/>
                    <a:pt x="325457" y="229719"/>
                    <a:pt x="322506" y="229500"/>
                  </a:cubicBezTo>
                  <a:close/>
                  <a:moveTo>
                    <a:pt x="322506" y="316929"/>
                  </a:moveTo>
                  <a:lnTo>
                    <a:pt x="289283" y="316929"/>
                  </a:lnTo>
                  <a:cubicBezTo>
                    <a:pt x="286332" y="317147"/>
                    <a:pt x="284147" y="319442"/>
                    <a:pt x="284147" y="322393"/>
                  </a:cubicBezTo>
                  <a:lnTo>
                    <a:pt x="284147" y="333321"/>
                  </a:lnTo>
                  <a:cubicBezTo>
                    <a:pt x="284147" y="336272"/>
                    <a:pt x="286332" y="338567"/>
                    <a:pt x="289283" y="338786"/>
                  </a:cubicBezTo>
                  <a:lnTo>
                    <a:pt x="322506" y="338786"/>
                  </a:lnTo>
                  <a:cubicBezTo>
                    <a:pt x="325457" y="338567"/>
                    <a:pt x="327642" y="336272"/>
                    <a:pt x="327642" y="333321"/>
                  </a:cubicBezTo>
                  <a:lnTo>
                    <a:pt x="327642" y="322393"/>
                  </a:lnTo>
                  <a:cubicBezTo>
                    <a:pt x="327642" y="319442"/>
                    <a:pt x="325457" y="317147"/>
                    <a:pt x="322506" y="316929"/>
                  </a:cubicBezTo>
                  <a:close/>
                  <a:moveTo>
                    <a:pt x="93115" y="229500"/>
                  </a:moveTo>
                  <a:lnTo>
                    <a:pt x="70602" y="229500"/>
                  </a:lnTo>
                  <a:cubicBezTo>
                    <a:pt x="67761" y="229609"/>
                    <a:pt x="65357" y="232014"/>
                    <a:pt x="65357" y="234964"/>
                  </a:cubicBezTo>
                  <a:lnTo>
                    <a:pt x="65357" y="245893"/>
                  </a:lnTo>
                  <a:cubicBezTo>
                    <a:pt x="65357" y="248844"/>
                    <a:pt x="67761" y="251248"/>
                    <a:pt x="70602" y="251357"/>
                  </a:cubicBezTo>
                  <a:lnTo>
                    <a:pt x="93115" y="251357"/>
                  </a:lnTo>
                  <a:cubicBezTo>
                    <a:pt x="95957" y="251248"/>
                    <a:pt x="98361" y="248844"/>
                    <a:pt x="98361" y="245893"/>
                  </a:cubicBezTo>
                  <a:lnTo>
                    <a:pt x="98361" y="234964"/>
                  </a:lnTo>
                  <a:cubicBezTo>
                    <a:pt x="98361" y="232014"/>
                    <a:pt x="95957" y="229609"/>
                    <a:pt x="93115" y="229500"/>
                  </a:cubicBezTo>
                  <a:close/>
                  <a:moveTo>
                    <a:pt x="322506" y="273214"/>
                  </a:moveTo>
                  <a:lnTo>
                    <a:pt x="300212" y="273214"/>
                  </a:lnTo>
                  <a:cubicBezTo>
                    <a:pt x="297261" y="273433"/>
                    <a:pt x="295075" y="275728"/>
                    <a:pt x="295075" y="278679"/>
                  </a:cubicBezTo>
                  <a:lnTo>
                    <a:pt x="295075" y="289607"/>
                  </a:lnTo>
                  <a:cubicBezTo>
                    <a:pt x="295075" y="292558"/>
                    <a:pt x="297261" y="294853"/>
                    <a:pt x="300212" y="295071"/>
                  </a:cubicBezTo>
                  <a:lnTo>
                    <a:pt x="322506" y="295071"/>
                  </a:lnTo>
                  <a:cubicBezTo>
                    <a:pt x="325457" y="294853"/>
                    <a:pt x="327642" y="292558"/>
                    <a:pt x="327642" y="289607"/>
                  </a:cubicBezTo>
                  <a:lnTo>
                    <a:pt x="327642" y="278679"/>
                  </a:lnTo>
                  <a:cubicBezTo>
                    <a:pt x="327642" y="275728"/>
                    <a:pt x="325457" y="273433"/>
                    <a:pt x="322506" y="273214"/>
                  </a:cubicBezTo>
                  <a:close/>
                  <a:moveTo>
                    <a:pt x="327642" y="54643"/>
                  </a:moveTo>
                  <a:lnTo>
                    <a:pt x="327642" y="196714"/>
                  </a:lnTo>
                  <a:cubicBezTo>
                    <a:pt x="327642" y="202725"/>
                    <a:pt x="322834" y="207643"/>
                    <a:pt x="316714" y="207643"/>
                  </a:cubicBezTo>
                  <a:lnTo>
                    <a:pt x="223712" y="207643"/>
                  </a:lnTo>
                  <a:cubicBezTo>
                    <a:pt x="220761" y="207424"/>
                    <a:pt x="218575" y="205129"/>
                    <a:pt x="218575" y="202179"/>
                  </a:cubicBezTo>
                  <a:lnTo>
                    <a:pt x="218575" y="191250"/>
                  </a:lnTo>
                  <a:cubicBezTo>
                    <a:pt x="218575" y="188299"/>
                    <a:pt x="220761" y="186004"/>
                    <a:pt x="223712" y="185786"/>
                  </a:cubicBezTo>
                  <a:lnTo>
                    <a:pt x="276825" y="185786"/>
                  </a:lnTo>
                  <a:lnTo>
                    <a:pt x="196500" y="138356"/>
                  </a:lnTo>
                  <a:lnTo>
                    <a:pt x="187101" y="143929"/>
                  </a:lnTo>
                  <a:cubicBezTo>
                    <a:pt x="187101" y="143929"/>
                    <a:pt x="186992" y="144039"/>
                    <a:pt x="186882" y="144039"/>
                  </a:cubicBezTo>
                  <a:cubicBezTo>
                    <a:pt x="184369" y="145459"/>
                    <a:pt x="181200" y="144476"/>
                    <a:pt x="179670" y="142071"/>
                  </a:cubicBezTo>
                  <a:lnTo>
                    <a:pt x="174096" y="132564"/>
                  </a:lnTo>
                  <a:cubicBezTo>
                    <a:pt x="172785" y="130378"/>
                    <a:pt x="173222" y="127427"/>
                    <a:pt x="175189" y="125788"/>
                  </a:cubicBezTo>
                  <a:lnTo>
                    <a:pt x="87214" y="73768"/>
                  </a:lnTo>
                  <a:lnTo>
                    <a:pt x="87214" y="185786"/>
                  </a:lnTo>
                  <a:lnTo>
                    <a:pt x="93115" y="185786"/>
                  </a:lnTo>
                  <a:cubicBezTo>
                    <a:pt x="95957" y="185895"/>
                    <a:pt x="98361" y="188299"/>
                    <a:pt x="98361" y="191250"/>
                  </a:cubicBezTo>
                  <a:lnTo>
                    <a:pt x="98361" y="202179"/>
                  </a:lnTo>
                  <a:cubicBezTo>
                    <a:pt x="98361" y="205129"/>
                    <a:pt x="95957" y="207534"/>
                    <a:pt x="93115" y="207643"/>
                  </a:cubicBezTo>
                  <a:lnTo>
                    <a:pt x="76285" y="207643"/>
                  </a:lnTo>
                  <a:cubicBezTo>
                    <a:pt x="70275" y="207643"/>
                    <a:pt x="65357" y="202725"/>
                    <a:pt x="65357" y="196714"/>
                  </a:cubicBezTo>
                  <a:lnTo>
                    <a:pt x="65357" y="54643"/>
                  </a:lnTo>
                  <a:cubicBezTo>
                    <a:pt x="65357" y="48632"/>
                    <a:pt x="70275" y="43714"/>
                    <a:pt x="76285" y="43714"/>
                  </a:cubicBezTo>
                  <a:lnTo>
                    <a:pt x="316714" y="43714"/>
                  </a:lnTo>
                  <a:cubicBezTo>
                    <a:pt x="322834" y="43714"/>
                    <a:pt x="327642" y="48632"/>
                    <a:pt x="327642" y="54643"/>
                  </a:cubicBezTo>
                  <a:close/>
                  <a:moveTo>
                    <a:pt x="196500" y="113001"/>
                  </a:moveTo>
                  <a:lnTo>
                    <a:pt x="276825" y="65571"/>
                  </a:lnTo>
                  <a:lnTo>
                    <a:pt x="116284" y="65571"/>
                  </a:lnTo>
                  <a:lnTo>
                    <a:pt x="196500" y="113001"/>
                  </a:lnTo>
                  <a:close/>
                  <a:moveTo>
                    <a:pt x="305785" y="73768"/>
                  </a:moveTo>
                  <a:lnTo>
                    <a:pt x="217920" y="125679"/>
                  </a:lnTo>
                  <a:lnTo>
                    <a:pt x="305785" y="177589"/>
                  </a:lnTo>
                  <a:lnTo>
                    <a:pt x="305785" y="73768"/>
                  </a:lnTo>
                  <a:close/>
                  <a:moveTo>
                    <a:pt x="317807" y="66664"/>
                  </a:moveTo>
                  <a:lnTo>
                    <a:pt x="317588" y="66664"/>
                  </a:lnTo>
                  <a:lnTo>
                    <a:pt x="317588" y="66883"/>
                  </a:lnTo>
                  <a:cubicBezTo>
                    <a:pt x="317588" y="66883"/>
                    <a:pt x="317697" y="66774"/>
                    <a:pt x="317807" y="66664"/>
                  </a:cubicBezTo>
                  <a:close/>
                  <a:moveTo>
                    <a:pt x="317588" y="66774"/>
                  </a:moveTo>
                  <a:lnTo>
                    <a:pt x="317588" y="66774"/>
                  </a:lnTo>
                  <a:cubicBezTo>
                    <a:pt x="317588" y="66774"/>
                    <a:pt x="317697" y="66774"/>
                    <a:pt x="317807" y="66664"/>
                  </a:cubicBezTo>
                  <a:lnTo>
                    <a:pt x="317588" y="66664"/>
                  </a:lnTo>
                  <a:close/>
                </a:path>
              </a:pathLst>
            </a:custGeom>
            <a:solidFill>
              <a:srgbClr val="0F2E66"/>
            </a:solidFill>
            <a:ln>
              <a:noFill/>
            </a:ln>
          </p:spPr>
          <p:txBody>
            <a:bodyPr anchorCtr="0" anchor="ctr" bIns="25800" lIns="51600" spcFirstLastPara="1" rIns="51600" wrap="square" tIns="25800">
              <a:noAutofit/>
            </a:bodyPr>
            <a:lstStyle/>
            <a:p>
              <a:pPr indent="0" lvl="0" marL="0" marR="0" rtl="0" algn="l">
                <a:spcBef>
                  <a:spcPts val="0"/>
                </a:spcBef>
                <a:spcAft>
                  <a:spcPts val="0"/>
                </a:spcAft>
                <a:buNone/>
              </a:pPr>
              <a:r>
                <a:t/>
              </a:r>
              <a:endParaRPr sz="1016">
                <a:solidFill>
                  <a:srgbClr val="0F2E66"/>
                </a:solidFill>
                <a:latin typeface="Arial"/>
                <a:ea typeface="Arial"/>
                <a:cs typeface="Arial"/>
                <a:sym typeface="Arial"/>
              </a:endParaRPr>
            </a:p>
          </p:txBody>
        </p:sp>
      </p:grpSp>
      <p:pic>
        <p:nvPicPr>
          <p:cNvPr id="1104" name="Google Shape;1104;p121" title="qrcode_magic-threats.lovable.app.png"/>
          <p:cNvPicPr preferRelativeResize="0"/>
          <p:nvPr/>
        </p:nvPicPr>
        <p:blipFill>
          <a:blip r:embed="rId3">
            <a:alphaModFix/>
          </a:blip>
          <a:stretch>
            <a:fillRect/>
          </a:stretch>
        </p:blipFill>
        <p:spPr>
          <a:xfrm>
            <a:off x="5168574" y="1096717"/>
            <a:ext cx="3582476" cy="3582476"/>
          </a:xfrm>
          <a:prstGeom prst="rect">
            <a:avLst/>
          </a:prstGeom>
          <a:noFill/>
          <a:ln>
            <a:noFill/>
          </a:ln>
        </p:spPr>
      </p:pic>
      <p:grpSp>
        <p:nvGrpSpPr>
          <p:cNvPr id="1105" name="Google Shape;1105;p121"/>
          <p:cNvGrpSpPr/>
          <p:nvPr/>
        </p:nvGrpSpPr>
        <p:grpSpPr>
          <a:xfrm>
            <a:off x="5705559" y="4564065"/>
            <a:ext cx="2508514" cy="654420"/>
            <a:chOff x="1311816" y="1684578"/>
            <a:chExt cx="5178600" cy="1159291"/>
          </a:xfrm>
        </p:grpSpPr>
        <p:sp>
          <p:nvSpPr>
            <p:cNvPr id="1106" name="Google Shape;1106;p121"/>
            <p:cNvSpPr/>
            <p:nvPr/>
          </p:nvSpPr>
          <p:spPr>
            <a:xfrm>
              <a:off x="1311816" y="1684578"/>
              <a:ext cx="5178600" cy="763200"/>
            </a:xfrm>
            <a:prstGeom prst="roundRect">
              <a:avLst>
                <a:gd fmla="val 16667" name="adj"/>
              </a:avLst>
            </a:prstGeom>
            <a:gradFill>
              <a:gsLst>
                <a:gs pos="0">
                  <a:srgbClr val="FDE18C"/>
                </a:gs>
                <a:gs pos="10000">
                  <a:srgbClr val="FDE695"/>
                </a:gs>
                <a:gs pos="32000">
                  <a:srgbClr val="EEEEB7"/>
                </a:gs>
                <a:gs pos="57000">
                  <a:srgbClr val="CAE5CE"/>
                </a:gs>
                <a:gs pos="80000">
                  <a:srgbClr val="6FC9D3"/>
                </a:gs>
                <a:gs pos="100000">
                  <a:srgbClr val="3A92C1"/>
                </a:gs>
              </a:gsLst>
              <a:lin ang="16200038" scaled="0"/>
            </a:gradFill>
            <a:ln cap="flat" cmpd="sng" w="21500">
              <a:solidFill>
                <a:srgbClr val="0F2E66"/>
              </a:solidFill>
              <a:prstDash val="solid"/>
              <a:round/>
              <a:headEnd len="sm" w="sm" type="none"/>
              <a:tailEnd len="sm" w="sm" type="none"/>
            </a:ln>
          </p:spPr>
          <p:txBody>
            <a:bodyPr anchorCtr="0" anchor="ctr" bIns="25800" lIns="51600" spcFirstLastPara="1" rIns="51600" wrap="square" tIns="25800">
              <a:noAutofit/>
            </a:bodyPr>
            <a:lstStyle/>
            <a:p>
              <a:pPr indent="0" lvl="0" marL="0" marR="0" rtl="0" algn="ctr">
                <a:lnSpc>
                  <a:spcPct val="100000"/>
                </a:lnSpc>
                <a:spcBef>
                  <a:spcPts val="0"/>
                </a:spcBef>
                <a:spcAft>
                  <a:spcPts val="0"/>
                </a:spcAft>
                <a:buClr>
                  <a:srgbClr val="000000"/>
                </a:buClr>
                <a:buSzPts val="790"/>
                <a:buFont typeface="Arial"/>
                <a:buNone/>
              </a:pPr>
              <a:r>
                <a:t/>
              </a:r>
              <a:endParaRPr sz="790" u="none" cap="none" strike="noStrike">
                <a:solidFill>
                  <a:srgbClr val="FFFFFF"/>
                </a:solidFill>
                <a:latin typeface="Archivo"/>
                <a:ea typeface="Archivo"/>
                <a:cs typeface="Archivo"/>
                <a:sym typeface="Archivo"/>
              </a:endParaRPr>
            </a:p>
          </p:txBody>
        </p:sp>
        <p:sp>
          <p:nvSpPr>
            <p:cNvPr id="1107" name="Google Shape;1107;p121"/>
            <p:cNvSpPr txBox="1"/>
            <p:nvPr/>
          </p:nvSpPr>
          <p:spPr>
            <a:xfrm>
              <a:off x="1599395" y="1920468"/>
              <a:ext cx="4640700" cy="923400"/>
            </a:xfrm>
            <a:prstGeom prst="rect">
              <a:avLst/>
            </a:prstGeom>
            <a:noFill/>
            <a:ln>
              <a:noFill/>
            </a:ln>
          </p:spPr>
          <p:txBody>
            <a:bodyPr anchorCtr="0" anchor="ctr" bIns="25800" lIns="51600" spcFirstLastPara="1" rIns="51600" wrap="square" tIns="25800">
              <a:spAutoFit/>
            </a:bodyPr>
            <a:lstStyle/>
            <a:p>
              <a:pPr indent="0" lvl="0" marL="0" marR="0" rtl="0" algn="ctr">
                <a:lnSpc>
                  <a:spcPct val="100000"/>
                </a:lnSpc>
                <a:spcBef>
                  <a:spcPts val="0"/>
                </a:spcBef>
                <a:spcAft>
                  <a:spcPts val="0"/>
                </a:spcAft>
                <a:buClr>
                  <a:srgbClr val="0F2E66"/>
                </a:buClr>
                <a:buSzPts val="1355"/>
                <a:buFont typeface="Archivo"/>
                <a:buNone/>
              </a:pPr>
              <a:r>
                <a:rPr b="1" lang="en" sz="1016">
                  <a:solidFill>
                    <a:srgbClr val="0F2E66"/>
                  </a:solidFill>
                  <a:latin typeface="Archivo"/>
                  <a:ea typeface="Archivo"/>
                  <a:cs typeface="Archivo"/>
                  <a:sym typeface="Archivo"/>
                </a:rPr>
                <a:t>https://magic-threats.lovable.app/</a:t>
              </a:r>
              <a:endParaRPr b="1" sz="1016">
                <a:solidFill>
                  <a:srgbClr val="0F2E66"/>
                </a:solidFill>
                <a:latin typeface="Archivo"/>
                <a:ea typeface="Archivo"/>
                <a:cs typeface="Archivo"/>
                <a:sym typeface="Archivo"/>
              </a:endParaRPr>
            </a:p>
            <a:p>
              <a:pPr indent="0" lvl="0" marL="0" marR="0" rtl="0" algn="ctr">
                <a:lnSpc>
                  <a:spcPct val="100000"/>
                </a:lnSpc>
                <a:spcBef>
                  <a:spcPts val="0"/>
                </a:spcBef>
                <a:spcAft>
                  <a:spcPts val="0"/>
                </a:spcAft>
                <a:buClr>
                  <a:srgbClr val="0F2E66"/>
                </a:buClr>
                <a:buSzPts val="1355"/>
                <a:buFont typeface="Archivo"/>
                <a:buNone/>
              </a:pPr>
              <a:r>
                <a:t/>
              </a:r>
              <a:endParaRPr b="1" sz="1016">
                <a:solidFill>
                  <a:srgbClr val="0F2E66"/>
                </a:solidFill>
                <a:latin typeface="Archivo"/>
                <a:ea typeface="Archivo"/>
                <a:cs typeface="Archivo"/>
                <a:sym typeface="Archivo"/>
              </a:endParaRPr>
            </a:p>
            <a:p>
              <a:pPr indent="0" lvl="0" marL="0" marR="0" rtl="0" algn="ctr">
                <a:lnSpc>
                  <a:spcPct val="100000"/>
                </a:lnSpc>
                <a:spcBef>
                  <a:spcPts val="0"/>
                </a:spcBef>
                <a:spcAft>
                  <a:spcPts val="0"/>
                </a:spcAft>
                <a:buClr>
                  <a:srgbClr val="0F2E66"/>
                </a:buClr>
                <a:buSzPts val="1355"/>
                <a:buFont typeface="Archivo"/>
                <a:buNone/>
              </a:pPr>
              <a:r>
                <a:t/>
              </a:r>
              <a:endParaRPr b="1" sz="1016">
                <a:solidFill>
                  <a:srgbClr val="0F2E66"/>
                </a:solidFill>
                <a:latin typeface="Archivo"/>
                <a:ea typeface="Archivo"/>
                <a:cs typeface="Archivo"/>
                <a:sym typeface="Archivo"/>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22"/>
          <p:cNvSpPr txBox="1"/>
          <p:nvPr/>
        </p:nvSpPr>
        <p:spPr>
          <a:xfrm>
            <a:off x="446525" y="1490975"/>
            <a:ext cx="4377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Network</a:t>
            </a:r>
            <a:r>
              <a:rPr b="1" lang="en" sz="1200">
                <a:solidFill>
                  <a:schemeClr val="dk1"/>
                </a:solidFill>
                <a:latin typeface="Archivo"/>
                <a:ea typeface="Archivo"/>
                <a:cs typeface="Archivo"/>
                <a:sym typeface="Archivo"/>
              </a:rPr>
              <a:t> (N)</a:t>
            </a:r>
            <a:r>
              <a:rPr lang="en" sz="1200">
                <a:solidFill>
                  <a:schemeClr val="dk1"/>
                </a:solidFill>
                <a:latin typeface="Archivo"/>
                <a:ea typeface="Archivo"/>
                <a:cs typeface="Archivo"/>
                <a:sym typeface="Archivo"/>
              </a:rPr>
              <a:t> - The vulnerability is exploitable over the network (e.g., via the Internet).</a:t>
            </a:r>
            <a:endParaRPr/>
          </a:p>
        </p:txBody>
      </p:sp>
      <p:sp>
        <p:nvSpPr>
          <p:cNvPr id="1114" name="Google Shape;1114;p122"/>
          <p:cNvSpPr txBox="1"/>
          <p:nvPr/>
        </p:nvSpPr>
        <p:spPr>
          <a:xfrm>
            <a:off x="446521" y="1243097"/>
            <a:ext cx="224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Attack Vector</a:t>
            </a:r>
            <a:endParaRPr/>
          </a:p>
        </p:txBody>
      </p:sp>
      <p:sp>
        <p:nvSpPr>
          <p:cNvPr id="1115" name="Google Shape;1115;p122"/>
          <p:cNvSpPr txBox="1"/>
          <p:nvPr>
            <p:ph type="title"/>
          </p:nvPr>
        </p:nvSpPr>
        <p:spPr>
          <a:xfrm>
            <a:off x="457200" y="374900"/>
            <a:ext cx="69933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WCORP</a:t>
            </a:r>
            <a:r>
              <a:rPr b="1" lang="en">
                <a:solidFill>
                  <a:schemeClr val="dk1"/>
                </a:solidFill>
                <a:latin typeface="Archivo"/>
                <a:ea typeface="Archivo"/>
                <a:cs typeface="Archivo"/>
                <a:sym typeface="Archivo"/>
              </a:rPr>
              <a:t>. </a:t>
            </a:r>
            <a:r>
              <a:rPr lang="en">
                <a:solidFill>
                  <a:schemeClr val="accent1"/>
                </a:solidFill>
              </a:rPr>
              <a:t>Assessing the IDOR Threat</a:t>
            </a:r>
            <a:r>
              <a:rPr b="1" lang="en">
                <a:solidFill>
                  <a:schemeClr val="accent1"/>
                </a:solidFill>
                <a:latin typeface="Archivo"/>
                <a:ea typeface="Archivo"/>
                <a:cs typeface="Archivo"/>
                <a:sym typeface="Archivo"/>
              </a:rPr>
              <a:t>.</a:t>
            </a:r>
            <a:endParaRPr/>
          </a:p>
        </p:txBody>
      </p:sp>
      <p:sp>
        <p:nvSpPr>
          <p:cNvPr id="1116" name="Google Shape;1116;p122"/>
          <p:cNvSpPr txBox="1"/>
          <p:nvPr/>
        </p:nvSpPr>
        <p:spPr>
          <a:xfrm>
            <a:off x="446525" y="2200550"/>
            <a:ext cx="43779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chemeClr val="dk1"/>
                </a:solidFill>
                <a:latin typeface="Archivo"/>
                <a:ea typeface="Archivo"/>
                <a:cs typeface="Archivo"/>
                <a:sym typeface="Archivo"/>
              </a:rPr>
              <a:t>Low </a:t>
            </a:r>
            <a:r>
              <a:rPr b="1" lang="en" sz="1000">
                <a:solidFill>
                  <a:schemeClr val="dk1"/>
                </a:solidFill>
                <a:latin typeface="Archivo"/>
                <a:ea typeface="Archivo"/>
                <a:cs typeface="Archivo"/>
                <a:sym typeface="Archivo"/>
              </a:rPr>
              <a:t>(L) -</a:t>
            </a:r>
            <a:r>
              <a:rPr b="1" lang="en" sz="1200">
                <a:solidFill>
                  <a:schemeClr val="dk1"/>
                </a:solidFill>
                <a:latin typeface="Archivo"/>
                <a:ea typeface="Archivo"/>
                <a:cs typeface="Archivo"/>
                <a:sym typeface="Archivo"/>
              </a:rPr>
              <a:t> </a:t>
            </a:r>
            <a:r>
              <a:rPr lang="en" sz="1000">
                <a:solidFill>
                  <a:schemeClr val="dk1"/>
                </a:solidFill>
                <a:latin typeface="Archivo"/>
                <a:ea typeface="Archivo"/>
                <a:cs typeface="Archivo"/>
                <a:sym typeface="Archivo"/>
              </a:rPr>
              <a:t>Exploiting this vulnerability is straightforward and requires no specialized conditions. The attacker only needs to change a number in the URL.</a:t>
            </a:r>
            <a:endParaRPr sz="1200"/>
          </a:p>
        </p:txBody>
      </p:sp>
      <p:sp>
        <p:nvSpPr>
          <p:cNvPr id="1117" name="Google Shape;1117;p122"/>
          <p:cNvSpPr txBox="1"/>
          <p:nvPr/>
        </p:nvSpPr>
        <p:spPr>
          <a:xfrm>
            <a:off x="446521" y="1952672"/>
            <a:ext cx="224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Attack Complexity</a:t>
            </a:r>
            <a:endParaRPr/>
          </a:p>
        </p:txBody>
      </p:sp>
      <p:sp>
        <p:nvSpPr>
          <p:cNvPr id="1118" name="Google Shape;1118;p122"/>
          <p:cNvSpPr txBox="1"/>
          <p:nvPr/>
        </p:nvSpPr>
        <p:spPr>
          <a:xfrm>
            <a:off x="446524" y="2910125"/>
            <a:ext cx="4810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Low </a:t>
            </a:r>
            <a:r>
              <a:rPr b="1" lang="en" sz="1200">
                <a:solidFill>
                  <a:schemeClr val="dk1"/>
                </a:solidFill>
                <a:latin typeface="Archivo"/>
                <a:ea typeface="Archivo"/>
                <a:cs typeface="Archivo"/>
                <a:sym typeface="Archivo"/>
              </a:rPr>
              <a:t>(L)</a:t>
            </a:r>
            <a:r>
              <a:rPr lang="en" sz="1200">
                <a:solidFill>
                  <a:schemeClr val="dk1"/>
                </a:solidFill>
                <a:latin typeface="Archivo"/>
                <a:ea typeface="Archivo"/>
                <a:cs typeface="Archivo"/>
                <a:sym typeface="Archivo"/>
              </a:rPr>
              <a:t> - </a:t>
            </a:r>
            <a:r>
              <a:rPr lang="en" sz="1200">
                <a:solidFill>
                  <a:schemeClr val="dk1"/>
                </a:solidFill>
                <a:latin typeface="Archivo"/>
                <a:ea typeface="Archivo"/>
                <a:cs typeface="Archivo"/>
                <a:sym typeface="Archivo"/>
              </a:rPr>
              <a:t>An attacker does not need an existing account; they only need to be able to register.</a:t>
            </a:r>
            <a:endParaRPr/>
          </a:p>
        </p:txBody>
      </p:sp>
      <p:sp>
        <p:nvSpPr>
          <p:cNvPr id="1119" name="Google Shape;1119;p122"/>
          <p:cNvSpPr txBox="1"/>
          <p:nvPr/>
        </p:nvSpPr>
        <p:spPr>
          <a:xfrm>
            <a:off x="446521" y="2662247"/>
            <a:ext cx="224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Privileges Required</a:t>
            </a:r>
            <a:endParaRPr/>
          </a:p>
        </p:txBody>
      </p:sp>
      <p:sp>
        <p:nvSpPr>
          <p:cNvPr id="1120" name="Google Shape;1120;p122"/>
          <p:cNvSpPr txBox="1"/>
          <p:nvPr/>
        </p:nvSpPr>
        <p:spPr>
          <a:xfrm>
            <a:off x="446525" y="3633675"/>
            <a:ext cx="4377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None </a:t>
            </a:r>
            <a:r>
              <a:rPr b="1" lang="en" sz="1200">
                <a:solidFill>
                  <a:schemeClr val="dk1"/>
                </a:solidFill>
                <a:latin typeface="Archivo"/>
                <a:ea typeface="Archivo"/>
                <a:cs typeface="Archivo"/>
                <a:sym typeface="Archivo"/>
              </a:rPr>
              <a:t>(N)</a:t>
            </a:r>
            <a:r>
              <a:rPr lang="en" sz="1200">
                <a:solidFill>
                  <a:schemeClr val="dk1"/>
                </a:solidFill>
                <a:latin typeface="Archivo"/>
                <a:ea typeface="Archivo"/>
                <a:cs typeface="Archivo"/>
                <a:sym typeface="Archivo"/>
              </a:rPr>
              <a:t> - The attacker directly interacts with the application server without needing to trick a user into performing an action.</a:t>
            </a:r>
            <a:endParaRPr/>
          </a:p>
        </p:txBody>
      </p:sp>
      <p:sp>
        <p:nvSpPr>
          <p:cNvPr id="1121" name="Google Shape;1121;p122"/>
          <p:cNvSpPr txBox="1"/>
          <p:nvPr/>
        </p:nvSpPr>
        <p:spPr>
          <a:xfrm>
            <a:off x="446521" y="3385785"/>
            <a:ext cx="224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User Interaction</a:t>
            </a:r>
            <a:endParaRPr/>
          </a:p>
        </p:txBody>
      </p:sp>
      <p:sp>
        <p:nvSpPr>
          <p:cNvPr id="1122" name="Google Shape;1122;p122"/>
          <p:cNvSpPr txBox="1"/>
          <p:nvPr/>
        </p:nvSpPr>
        <p:spPr>
          <a:xfrm>
            <a:off x="446525" y="4329300"/>
            <a:ext cx="4377900" cy="61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Scope </a:t>
            </a:r>
            <a:r>
              <a:rPr b="1" lang="en" sz="1200">
                <a:solidFill>
                  <a:schemeClr val="dk1"/>
                </a:solidFill>
                <a:latin typeface="Archivo"/>
                <a:ea typeface="Archivo"/>
                <a:cs typeface="Archivo"/>
                <a:sym typeface="Archivo"/>
              </a:rPr>
              <a:t>(U)</a:t>
            </a:r>
            <a:r>
              <a:rPr lang="en" sz="1200">
                <a:solidFill>
                  <a:schemeClr val="dk1"/>
                </a:solidFill>
                <a:latin typeface="Archivo"/>
                <a:ea typeface="Archivo"/>
                <a:cs typeface="Archivo"/>
                <a:sym typeface="Archivo"/>
              </a:rPr>
              <a:t>, </a:t>
            </a:r>
            <a:r>
              <a:rPr lang="en" sz="1200">
                <a:solidFill>
                  <a:schemeClr val="dk1"/>
                </a:solidFill>
                <a:latin typeface="Archivo"/>
                <a:ea typeface="Archivo"/>
                <a:cs typeface="Archivo"/>
                <a:sym typeface="Archivo"/>
              </a:rPr>
              <a:t>C </a:t>
            </a:r>
            <a:r>
              <a:rPr b="1" lang="en" sz="1200">
                <a:solidFill>
                  <a:schemeClr val="dk1"/>
                </a:solidFill>
                <a:latin typeface="Archivo"/>
                <a:ea typeface="Archivo"/>
                <a:cs typeface="Archivo"/>
                <a:sym typeface="Archivo"/>
              </a:rPr>
              <a:t>(High)</a:t>
            </a:r>
            <a:r>
              <a:rPr lang="en" sz="1200">
                <a:solidFill>
                  <a:schemeClr val="dk1"/>
                </a:solidFill>
                <a:latin typeface="Archivo"/>
                <a:ea typeface="Archivo"/>
                <a:cs typeface="Archivo"/>
                <a:sym typeface="Archivo"/>
              </a:rPr>
              <a:t>, I </a:t>
            </a:r>
            <a:r>
              <a:rPr b="1" lang="en" sz="1200">
                <a:solidFill>
                  <a:schemeClr val="dk1"/>
                </a:solidFill>
                <a:latin typeface="Archivo"/>
                <a:ea typeface="Archivo"/>
                <a:cs typeface="Archivo"/>
                <a:sym typeface="Archivo"/>
              </a:rPr>
              <a:t>(High)</a:t>
            </a:r>
            <a:r>
              <a:rPr lang="en" sz="1200">
                <a:solidFill>
                  <a:schemeClr val="dk1"/>
                </a:solidFill>
                <a:latin typeface="Archivo"/>
                <a:ea typeface="Archivo"/>
                <a:cs typeface="Archivo"/>
                <a:sym typeface="Archivo"/>
              </a:rPr>
              <a:t>, A </a:t>
            </a:r>
            <a:r>
              <a:rPr b="1" lang="en" sz="1200">
                <a:solidFill>
                  <a:schemeClr val="dk1"/>
                </a:solidFill>
                <a:latin typeface="Archivo"/>
                <a:ea typeface="Archivo"/>
                <a:cs typeface="Archivo"/>
                <a:sym typeface="Archivo"/>
              </a:rPr>
              <a:t>(None)</a:t>
            </a:r>
            <a:r>
              <a:rPr lang="en" sz="1200">
                <a:solidFill>
                  <a:schemeClr val="dk1"/>
                </a:solidFill>
                <a:latin typeface="Archivo"/>
                <a:ea typeface="Archivo"/>
                <a:cs typeface="Archivo"/>
                <a:sym typeface="Archivo"/>
              </a:rPr>
              <a:t> - </a:t>
            </a:r>
            <a:r>
              <a:rPr lang="en" sz="1100">
                <a:solidFill>
                  <a:schemeClr val="dk1"/>
                </a:solidFill>
                <a:latin typeface="Archivo"/>
                <a:ea typeface="Archivo"/>
                <a:cs typeface="Archivo"/>
                <a:sym typeface="Archivo"/>
              </a:rPr>
              <a:t>The attacker can view sensitive information (all other users' data) but not modify data or disrupt the system.</a:t>
            </a:r>
            <a:endParaRPr sz="1300"/>
          </a:p>
        </p:txBody>
      </p:sp>
      <p:sp>
        <p:nvSpPr>
          <p:cNvPr id="1123" name="Google Shape;1123;p122"/>
          <p:cNvSpPr txBox="1"/>
          <p:nvPr/>
        </p:nvSpPr>
        <p:spPr>
          <a:xfrm>
            <a:off x="446525" y="4081400"/>
            <a:ext cx="4151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Scope, </a:t>
            </a:r>
            <a:r>
              <a:rPr b="1" lang="en">
                <a:solidFill>
                  <a:schemeClr val="dk1"/>
                </a:solidFill>
                <a:latin typeface="Archivo"/>
                <a:ea typeface="Archivo"/>
                <a:cs typeface="Archivo"/>
                <a:sym typeface="Archivo"/>
              </a:rPr>
              <a:t>Confidentiality, Integrity, Availability</a:t>
            </a:r>
            <a:endParaRPr/>
          </a:p>
        </p:txBody>
      </p:sp>
      <p:pic>
        <p:nvPicPr>
          <p:cNvPr id="1124" name="Google Shape;1124;p122" title="Screenshot 2025-10-06 at 17.38.47.png"/>
          <p:cNvPicPr preferRelativeResize="0"/>
          <p:nvPr/>
        </p:nvPicPr>
        <p:blipFill>
          <a:blip r:embed="rId3">
            <a:alphaModFix/>
          </a:blip>
          <a:stretch>
            <a:fillRect/>
          </a:stretch>
        </p:blipFill>
        <p:spPr>
          <a:xfrm>
            <a:off x="5256725" y="1548215"/>
            <a:ext cx="3887276" cy="2535860"/>
          </a:xfrm>
          <a:prstGeom prst="rect">
            <a:avLst/>
          </a:prstGeom>
          <a:noFill/>
          <a:ln>
            <a:noFill/>
          </a:ln>
        </p:spPr>
      </p:pic>
      <p:grpSp>
        <p:nvGrpSpPr>
          <p:cNvPr id="1125" name="Google Shape;1125;p122"/>
          <p:cNvGrpSpPr/>
          <p:nvPr/>
        </p:nvGrpSpPr>
        <p:grpSpPr>
          <a:xfrm>
            <a:off x="7985480" y="7"/>
            <a:ext cx="1158523" cy="1096711"/>
            <a:chOff x="1311825" y="1741100"/>
            <a:chExt cx="2052300" cy="1942800"/>
          </a:xfrm>
        </p:grpSpPr>
        <p:sp>
          <p:nvSpPr>
            <p:cNvPr id="1126" name="Google Shape;1126;p122"/>
            <p:cNvSpPr/>
            <p:nvPr/>
          </p:nvSpPr>
          <p:spPr>
            <a:xfrm>
              <a:off x="1311825" y="1741100"/>
              <a:ext cx="2052300" cy="1942800"/>
            </a:xfrm>
            <a:prstGeom prst="ellipse">
              <a:avLst/>
            </a:prstGeom>
            <a:gradFill>
              <a:gsLst>
                <a:gs pos="0">
                  <a:srgbClr val="FDE18C"/>
                </a:gs>
                <a:gs pos="10000">
                  <a:srgbClr val="FDE695"/>
                </a:gs>
                <a:gs pos="32000">
                  <a:srgbClr val="EEEEB7"/>
                </a:gs>
                <a:gs pos="57000">
                  <a:srgbClr val="CAE5CE"/>
                </a:gs>
                <a:gs pos="80000">
                  <a:srgbClr val="6FC9D3"/>
                </a:gs>
                <a:gs pos="100000">
                  <a:srgbClr val="3A92C1"/>
                </a:gs>
              </a:gsLst>
              <a:lin ang="16200038" scaled="0"/>
            </a:gradFill>
            <a:ln cap="flat" cmpd="sng" w="21500">
              <a:solidFill>
                <a:srgbClr val="0F2E66"/>
              </a:solidFill>
              <a:prstDash val="solid"/>
              <a:round/>
              <a:headEnd len="sm" w="sm" type="none"/>
              <a:tailEnd len="sm" w="sm" type="none"/>
            </a:ln>
          </p:spPr>
          <p:txBody>
            <a:bodyPr anchorCtr="0" anchor="ctr" bIns="25800" lIns="51600" spcFirstLastPara="1" rIns="51600" wrap="square" tIns="25800">
              <a:noAutofit/>
            </a:bodyPr>
            <a:lstStyle/>
            <a:p>
              <a:pPr indent="0" lvl="0" marL="0" marR="0" rtl="0" algn="ctr">
                <a:lnSpc>
                  <a:spcPct val="100000"/>
                </a:lnSpc>
                <a:spcBef>
                  <a:spcPts val="0"/>
                </a:spcBef>
                <a:spcAft>
                  <a:spcPts val="0"/>
                </a:spcAft>
                <a:buClr>
                  <a:srgbClr val="000000"/>
                </a:buClr>
                <a:buSzPts val="790"/>
                <a:buFont typeface="Arial"/>
                <a:buNone/>
              </a:pPr>
              <a:r>
                <a:t/>
              </a:r>
              <a:endParaRPr sz="790" u="none" cap="none" strike="noStrike">
                <a:solidFill>
                  <a:srgbClr val="FFFFFF"/>
                </a:solidFill>
                <a:latin typeface="Archivo"/>
                <a:ea typeface="Archivo"/>
                <a:cs typeface="Archivo"/>
                <a:sym typeface="Archivo"/>
              </a:endParaRPr>
            </a:p>
          </p:txBody>
        </p:sp>
        <p:sp>
          <p:nvSpPr>
            <p:cNvPr id="1127" name="Google Shape;1127;p122"/>
            <p:cNvSpPr txBox="1"/>
            <p:nvPr/>
          </p:nvSpPr>
          <p:spPr>
            <a:xfrm>
              <a:off x="1599405" y="2889347"/>
              <a:ext cx="1451100" cy="369300"/>
            </a:xfrm>
            <a:prstGeom prst="rect">
              <a:avLst/>
            </a:prstGeom>
            <a:noFill/>
            <a:ln>
              <a:noFill/>
            </a:ln>
          </p:spPr>
          <p:txBody>
            <a:bodyPr anchorCtr="0" anchor="ctr" bIns="25800" lIns="51600" spcFirstLastPara="1" rIns="51600" wrap="square" tIns="25800">
              <a:spAutoFit/>
            </a:bodyPr>
            <a:lstStyle/>
            <a:p>
              <a:pPr indent="0" lvl="0" marL="0" marR="0" rtl="0" algn="ctr">
                <a:lnSpc>
                  <a:spcPct val="100000"/>
                </a:lnSpc>
                <a:spcBef>
                  <a:spcPts val="0"/>
                </a:spcBef>
                <a:spcAft>
                  <a:spcPts val="0"/>
                </a:spcAft>
                <a:buClr>
                  <a:srgbClr val="0F2E66"/>
                </a:buClr>
                <a:buSzPts val="1355"/>
                <a:buFont typeface="Archivo"/>
                <a:buNone/>
              </a:pPr>
              <a:r>
                <a:rPr b="1" lang="en" sz="1016">
                  <a:solidFill>
                    <a:srgbClr val="0F2E66"/>
                  </a:solidFill>
                  <a:latin typeface="Archivo"/>
                  <a:ea typeface="Archivo"/>
                  <a:cs typeface="Archivo"/>
                  <a:sym typeface="Archivo"/>
                </a:rPr>
                <a:t>Demo</a:t>
              </a:r>
              <a:endParaRPr sz="451"/>
            </a:p>
          </p:txBody>
        </p:sp>
        <p:sp>
          <p:nvSpPr>
            <p:cNvPr id="1128" name="Google Shape;1128;p122"/>
            <p:cNvSpPr/>
            <p:nvPr/>
          </p:nvSpPr>
          <p:spPr>
            <a:xfrm>
              <a:off x="1923475" y="1991445"/>
              <a:ext cx="675868" cy="898027"/>
            </a:xfrm>
            <a:custGeom>
              <a:rect b="b" l="l" r="r" t="t"/>
              <a:pathLst>
                <a:path extrusionOk="0" h="480871" w="371356">
                  <a:moveTo>
                    <a:pt x="269612" y="306874"/>
                  </a:moveTo>
                  <a:cubicBezTo>
                    <a:pt x="259011" y="325562"/>
                    <a:pt x="248847" y="351681"/>
                    <a:pt x="238902" y="377036"/>
                  </a:cubicBezTo>
                  <a:cubicBezTo>
                    <a:pt x="229395" y="401625"/>
                    <a:pt x="219450" y="426979"/>
                    <a:pt x="208849" y="446104"/>
                  </a:cubicBezTo>
                  <a:cubicBezTo>
                    <a:pt x="198795" y="462169"/>
                    <a:pt x="182511" y="472770"/>
                    <a:pt x="160326" y="478344"/>
                  </a:cubicBezTo>
                  <a:cubicBezTo>
                    <a:pt x="157375" y="478999"/>
                    <a:pt x="154425" y="477251"/>
                    <a:pt x="153660" y="474300"/>
                  </a:cubicBezTo>
                  <a:lnTo>
                    <a:pt x="151037" y="463699"/>
                  </a:lnTo>
                  <a:cubicBezTo>
                    <a:pt x="150381" y="460749"/>
                    <a:pt x="152130" y="457798"/>
                    <a:pt x="155080" y="457142"/>
                  </a:cubicBezTo>
                  <a:cubicBezTo>
                    <a:pt x="171801" y="452989"/>
                    <a:pt x="183276" y="445667"/>
                    <a:pt x="190052" y="434957"/>
                  </a:cubicBezTo>
                  <a:cubicBezTo>
                    <a:pt x="199669" y="417690"/>
                    <a:pt x="209286" y="392991"/>
                    <a:pt x="218575" y="369058"/>
                  </a:cubicBezTo>
                  <a:cubicBezTo>
                    <a:pt x="228739" y="343048"/>
                    <a:pt x="239230" y="316054"/>
                    <a:pt x="250815" y="295727"/>
                  </a:cubicBezTo>
                  <a:cubicBezTo>
                    <a:pt x="251252" y="295071"/>
                    <a:pt x="251361" y="294744"/>
                    <a:pt x="251252" y="294197"/>
                  </a:cubicBezTo>
                  <a:cubicBezTo>
                    <a:pt x="251142" y="293869"/>
                    <a:pt x="250815" y="293323"/>
                    <a:pt x="250050" y="292995"/>
                  </a:cubicBezTo>
                  <a:cubicBezTo>
                    <a:pt x="232782" y="286438"/>
                    <a:pt x="215843" y="299552"/>
                    <a:pt x="195079" y="335289"/>
                  </a:cubicBezTo>
                  <a:cubicBezTo>
                    <a:pt x="192565" y="339660"/>
                    <a:pt x="187647" y="341736"/>
                    <a:pt x="182730" y="340425"/>
                  </a:cubicBezTo>
                  <a:cubicBezTo>
                    <a:pt x="178030" y="339114"/>
                    <a:pt x="174642" y="334851"/>
                    <a:pt x="174642" y="329824"/>
                  </a:cubicBezTo>
                  <a:lnTo>
                    <a:pt x="174642" y="185676"/>
                  </a:lnTo>
                  <a:cubicBezTo>
                    <a:pt x="174642" y="169502"/>
                    <a:pt x="161965" y="168300"/>
                    <a:pt x="158031" y="168300"/>
                  </a:cubicBezTo>
                  <a:cubicBezTo>
                    <a:pt x="155080" y="168300"/>
                    <a:pt x="150709" y="169174"/>
                    <a:pt x="147430" y="171906"/>
                  </a:cubicBezTo>
                  <a:cubicBezTo>
                    <a:pt x="143715" y="174857"/>
                    <a:pt x="141966" y="179338"/>
                    <a:pt x="141966" y="185676"/>
                  </a:cubicBezTo>
                  <a:lnTo>
                    <a:pt x="141966" y="288951"/>
                  </a:lnTo>
                  <a:cubicBezTo>
                    <a:pt x="141857" y="294744"/>
                    <a:pt x="137267" y="299552"/>
                    <a:pt x="131365" y="299771"/>
                  </a:cubicBezTo>
                  <a:cubicBezTo>
                    <a:pt x="130819" y="299880"/>
                    <a:pt x="69400" y="302394"/>
                    <a:pt x="42735" y="310809"/>
                  </a:cubicBezTo>
                  <a:cubicBezTo>
                    <a:pt x="35522" y="313104"/>
                    <a:pt x="30276" y="317584"/>
                    <a:pt x="26888" y="324251"/>
                  </a:cubicBezTo>
                  <a:cubicBezTo>
                    <a:pt x="20331" y="337146"/>
                    <a:pt x="16943" y="365670"/>
                    <a:pt x="37926" y="428291"/>
                  </a:cubicBezTo>
                  <a:lnTo>
                    <a:pt x="39347" y="432771"/>
                  </a:lnTo>
                  <a:cubicBezTo>
                    <a:pt x="44374" y="448290"/>
                    <a:pt x="47325" y="457798"/>
                    <a:pt x="67433" y="459000"/>
                  </a:cubicBezTo>
                  <a:cubicBezTo>
                    <a:pt x="70493" y="459219"/>
                    <a:pt x="72788" y="461841"/>
                    <a:pt x="72570" y="464792"/>
                  </a:cubicBezTo>
                  <a:lnTo>
                    <a:pt x="71914" y="475721"/>
                  </a:lnTo>
                  <a:cubicBezTo>
                    <a:pt x="71695" y="478781"/>
                    <a:pt x="69182" y="481076"/>
                    <a:pt x="66122" y="480857"/>
                  </a:cubicBezTo>
                  <a:cubicBezTo>
                    <a:pt x="31041" y="478671"/>
                    <a:pt x="23828" y="455940"/>
                    <a:pt x="18582" y="439438"/>
                  </a:cubicBezTo>
                  <a:lnTo>
                    <a:pt x="17162" y="435176"/>
                  </a:lnTo>
                  <a:cubicBezTo>
                    <a:pt x="-1854" y="378347"/>
                    <a:pt x="-5023" y="338786"/>
                    <a:pt x="7435" y="314306"/>
                  </a:cubicBezTo>
                  <a:cubicBezTo>
                    <a:pt x="13446" y="302284"/>
                    <a:pt x="23172" y="294088"/>
                    <a:pt x="36177" y="290044"/>
                  </a:cubicBezTo>
                  <a:cubicBezTo>
                    <a:pt x="58690" y="282831"/>
                    <a:pt x="100547" y="279662"/>
                    <a:pt x="120000" y="278460"/>
                  </a:cubicBezTo>
                  <a:lnTo>
                    <a:pt x="120000" y="185676"/>
                  </a:lnTo>
                  <a:cubicBezTo>
                    <a:pt x="120000" y="169284"/>
                    <a:pt x="127431" y="159885"/>
                    <a:pt x="133660" y="154858"/>
                  </a:cubicBezTo>
                  <a:cubicBezTo>
                    <a:pt x="140327" y="149503"/>
                    <a:pt x="149179" y="146443"/>
                    <a:pt x="158031" y="146443"/>
                  </a:cubicBezTo>
                  <a:cubicBezTo>
                    <a:pt x="176610" y="146443"/>
                    <a:pt x="196500" y="158683"/>
                    <a:pt x="196500" y="185676"/>
                  </a:cubicBezTo>
                  <a:lnTo>
                    <a:pt x="196500" y="294416"/>
                  </a:lnTo>
                  <a:cubicBezTo>
                    <a:pt x="211144" y="277367"/>
                    <a:pt x="231908" y="262832"/>
                    <a:pt x="257700" y="272559"/>
                  </a:cubicBezTo>
                  <a:cubicBezTo>
                    <a:pt x="264475" y="275072"/>
                    <a:pt x="269612" y="280427"/>
                    <a:pt x="271907" y="287203"/>
                  </a:cubicBezTo>
                  <a:cubicBezTo>
                    <a:pt x="274092" y="293760"/>
                    <a:pt x="273327" y="300973"/>
                    <a:pt x="269612" y="306874"/>
                  </a:cubicBezTo>
                  <a:close/>
                  <a:moveTo>
                    <a:pt x="338571" y="0"/>
                  </a:moveTo>
                  <a:lnTo>
                    <a:pt x="54428" y="0"/>
                  </a:lnTo>
                  <a:cubicBezTo>
                    <a:pt x="36396" y="0"/>
                    <a:pt x="21642" y="14754"/>
                    <a:pt x="21642" y="32786"/>
                  </a:cubicBezTo>
                  <a:lnTo>
                    <a:pt x="21642" y="263379"/>
                  </a:lnTo>
                  <a:cubicBezTo>
                    <a:pt x="21861" y="266329"/>
                    <a:pt x="24265" y="268515"/>
                    <a:pt x="27107" y="268515"/>
                  </a:cubicBezTo>
                  <a:lnTo>
                    <a:pt x="38035" y="268515"/>
                  </a:lnTo>
                  <a:cubicBezTo>
                    <a:pt x="40986" y="268515"/>
                    <a:pt x="43281" y="266329"/>
                    <a:pt x="43500" y="263379"/>
                  </a:cubicBezTo>
                  <a:lnTo>
                    <a:pt x="43500" y="32786"/>
                  </a:lnTo>
                  <a:cubicBezTo>
                    <a:pt x="43500" y="26775"/>
                    <a:pt x="48417" y="21857"/>
                    <a:pt x="54428" y="21857"/>
                  </a:cubicBezTo>
                  <a:lnTo>
                    <a:pt x="338571" y="21857"/>
                  </a:lnTo>
                  <a:cubicBezTo>
                    <a:pt x="344691" y="21857"/>
                    <a:pt x="349500" y="26775"/>
                    <a:pt x="349500" y="32786"/>
                  </a:cubicBezTo>
                  <a:lnTo>
                    <a:pt x="349500" y="393429"/>
                  </a:lnTo>
                  <a:cubicBezTo>
                    <a:pt x="349500" y="399439"/>
                    <a:pt x="344691" y="404357"/>
                    <a:pt x="338571" y="404357"/>
                  </a:cubicBezTo>
                  <a:lnTo>
                    <a:pt x="253328" y="404357"/>
                  </a:lnTo>
                  <a:cubicBezTo>
                    <a:pt x="250377" y="404576"/>
                    <a:pt x="248192" y="406871"/>
                    <a:pt x="248192" y="409821"/>
                  </a:cubicBezTo>
                  <a:lnTo>
                    <a:pt x="248192" y="420750"/>
                  </a:lnTo>
                  <a:cubicBezTo>
                    <a:pt x="248192" y="423701"/>
                    <a:pt x="250377" y="425996"/>
                    <a:pt x="253328" y="426214"/>
                  </a:cubicBezTo>
                  <a:lnTo>
                    <a:pt x="338571" y="426214"/>
                  </a:lnTo>
                  <a:cubicBezTo>
                    <a:pt x="356712" y="426214"/>
                    <a:pt x="371357" y="411461"/>
                    <a:pt x="371357" y="393429"/>
                  </a:cubicBezTo>
                  <a:lnTo>
                    <a:pt x="371357" y="32786"/>
                  </a:lnTo>
                  <a:cubicBezTo>
                    <a:pt x="371357" y="14754"/>
                    <a:pt x="356712" y="0"/>
                    <a:pt x="338571" y="0"/>
                  </a:cubicBezTo>
                  <a:close/>
                  <a:moveTo>
                    <a:pt x="317588" y="66774"/>
                  </a:moveTo>
                  <a:lnTo>
                    <a:pt x="317588" y="66774"/>
                  </a:lnTo>
                  <a:cubicBezTo>
                    <a:pt x="317588" y="66774"/>
                    <a:pt x="317697" y="66774"/>
                    <a:pt x="317807" y="66664"/>
                  </a:cubicBezTo>
                  <a:lnTo>
                    <a:pt x="317588" y="66664"/>
                  </a:lnTo>
                  <a:close/>
                  <a:moveTo>
                    <a:pt x="322506" y="229500"/>
                  </a:moveTo>
                  <a:lnTo>
                    <a:pt x="223712" y="229500"/>
                  </a:lnTo>
                  <a:cubicBezTo>
                    <a:pt x="220761" y="229719"/>
                    <a:pt x="218575" y="232014"/>
                    <a:pt x="218575" y="234964"/>
                  </a:cubicBezTo>
                  <a:lnTo>
                    <a:pt x="218575" y="245893"/>
                  </a:lnTo>
                  <a:cubicBezTo>
                    <a:pt x="218575" y="248844"/>
                    <a:pt x="220761" y="251139"/>
                    <a:pt x="223712" y="251357"/>
                  </a:cubicBezTo>
                  <a:lnTo>
                    <a:pt x="322506" y="251357"/>
                  </a:lnTo>
                  <a:cubicBezTo>
                    <a:pt x="325457" y="251139"/>
                    <a:pt x="327642" y="248844"/>
                    <a:pt x="327642" y="245893"/>
                  </a:cubicBezTo>
                  <a:lnTo>
                    <a:pt x="327642" y="234964"/>
                  </a:lnTo>
                  <a:cubicBezTo>
                    <a:pt x="327642" y="232014"/>
                    <a:pt x="325457" y="229719"/>
                    <a:pt x="322506" y="229500"/>
                  </a:cubicBezTo>
                  <a:close/>
                  <a:moveTo>
                    <a:pt x="322506" y="316929"/>
                  </a:moveTo>
                  <a:lnTo>
                    <a:pt x="289283" y="316929"/>
                  </a:lnTo>
                  <a:cubicBezTo>
                    <a:pt x="286332" y="317147"/>
                    <a:pt x="284147" y="319442"/>
                    <a:pt x="284147" y="322393"/>
                  </a:cubicBezTo>
                  <a:lnTo>
                    <a:pt x="284147" y="333321"/>
                  </a:lnTo>
                  <a:cubicBezTo>
                    <a:pt x="284147" y="336272"/>
                    <a:pt x="286332" y="338567"/>
                    <a:pt x="289283" y="338786"/>
                  </a:cubicBezTo>
                  <a:lnTo>
                    <a:pt x="322506" y="338786"/>
                  </a:lnTo>
                  <a:cubicBezTo>
                    <a:pt x="325457" y="338567"/>
                    <a:pt x="327642" y="336272"/>
                    <a:pt x="327642" y="333321"/>
                  </a:cubicBezTo>
                  <a:lnTo>
                    <a:pt x="327642" y="322393"/>
                  </a:lnTo>
                  <a:cubicBezTo>
                    <a:pt x="327642" y="319442"/>
                    <a:pt x="325457" y="317147"/>
                    <a:pt x="322506" y="316929"/>
                  </a:cubicBezTo>
                  <a:close/>
                  <a:moveTo>
                    <a:pt x="93115" y="229500"/>
                  </a:moveTo>
                  <a:lnTo>
                    <a:pt x="70602" y="229500"/>
                  </a:lnTo>
                  <a:cubicBezTo>
                    <a:pt x="67761" y="229609"/>
                    <a:pt x="65357" y="232014"/>
                    <a:pt x="65357" y="234964"/>
                  </a:cubicBezTo>
                  <a:lnTo>
                    <a:pt x="65357" y="245893"/>
                  </a:lnTo>
                  <a:cubicBezTo>
                    <a:pt x="65357" y="248844"/>
                    <a:pt x="67761" y="251248"/>
                    <a:pt x="70602" y="251357"/>
                  </a:cubicBezTo>
                  <a:lnTo>
                    <a:pt x="93115" y="251357"/>
                  </a:lnTo>
                  <a:cubicBezTo>
                    <a:pt x="95957" y="251248"/>
                    <a:pt x="98361" y="248844"/>
                    <a:pt x="98361" y="245893"/>
                  </a:cubicBezTo>
                  <a:lnTo>
                    <a:pt x="98361" y="234964"/>
                  </a:lnTo>
                  <a:cubicBezTo>
                    <a:pt x="98361" y="232014"/>
                    <a:pt x="95957" y="229609"/>
                    <a:pt x="93115" y="229500"/>
                  </a:cubicBezTo>
                  <a:close/>
                  <a:moveTo>
                    <a:pt x="322506" y="273214"/>
                  </a:moveTo>
                  <a:lnTo>
                    <a:pt x="300212" y="273214"/>
                  </a:lnTo>
                  <a:cubicBezTo>
                    <a:pt x="297261" y="273433"/>
                    <a:pt x="295075" y="275728"/>
                    <a:pt x="295075" y="278679"/>
                  </a:cubicBezTo>
                  <a:lnTo>
                    <a:pt x="295075" y="289607"/>
                  </a:lnTo>
                  <a:cubicBezTo>
                    <a:pt x="295075" y="292558"/>
                    <a:pt x="297261" y="294853"/>
                    <a:pt x="300212" y="295071"/>
                  </a:cubicBezTo>
                  <a:lnTo>
                    <a:pt x="322506" y="295071"/>
                  </a:lnTo>
                  <a:cubicBezTo>
                    <a:pt x="325457" y="294853"/>
                    <a:pt x="327642" y="292558"/>
                    <a:pt x="327642" y="289607"/>
                  </a:cubicBezTo>
                  <a:lnTo>
                    <a:pt x="327642" y="278679"/>
                  </a:lnTo>
                  <a:cubicBezTo>
                    <a:pt x="327642" y="275728"/>
                    <a:pt x="325457" y="273433"/>
                    <a:pt x="322506" y="273214"/>
                  </a:cubicBezTo>
                  <a:close/>
                  <a:moveTo>
                    <a:pt x="327642" y="54643"/>
                  </a:moveTo>
                  <a:lnTo>
                    <a:pt x="327642" y="196714"/>
                  </a:lnTo>
                  <a:cubicBezTo>
                    <a:pt x="327642" y="202725"/>
                    <a:pt x="322834" y="207643"/>
                    <a:pt x="316714" y="207643"/>
                  </a:cubicBezTo>
                  <a:lnTo>
                    <a:pt x="223712" y="207643"/>
                  </a:lnTo>
                  <a:cubicBezTo>
                    <a:pt x="220761" y="207424"/>
                    <a:pt x="218575" y="205129"/>
                    <a:pt x="218575" y="202179"/>
                  </a:cubicBezTo>
                  <a:lnTo>
                    <a:pt x="218575" y="191250"/>
                  </a:lnTo>
                  <a:cubicBezTo>
                    <a:pt x="218575" y="188299"/>
                    <a:pt x="220761" y="186004"/>
                    <a:pt x="223712" y="185786"/>
                  </a:cubicBezTo>
                  <a:lnTo>
                    <a:pt x="276825" y="185786"/>
                  </a:lnTo>
                  <a:lnTo>
                    <a:pt x="196500" y="138356"/>
                  </a:lnTo>
                  <a:lnTo>
                    <a:pt x="187101" y="143929"/>
                  </a:lnTo>
                  <a:cubicBezTo>
                    <a:pt x="187101" y="143929"/>
                    <a:pt x="186992" y="144039"/>
                    <a:pt x="186882" y="144039"/>
                  </a:cubicBezTo>
                  <a:cubicBezTo>
                    <a:pt x="184369" y="145459"/>
                    <a:pt x="181200" y="144476"/>
                    <a:pt x="179670" y="142071"/>
                  </a:cubicBezTo>
                  <a:lnTo>
                    <a:pt x="174096" y="132564"/>
                  </a:lnTo>
                  <a:cubicBezTo>
                    <a:pt x="172785" y="130378"/>
                    <a:pt x="173222" y="127427"/>
                    <a:pt x="175189" y="125788"/>
                  </a:cubicBezTo>
                  <a:lnTo>
                    <a:pt x="87214" y="73768"/>
                  </a:lnTo>
                  <a:lnTo>
                    <a:pt x="87214" y="185786"/>
                  </a:lnTo>
                  <a:lnTo>
                    <a:pt x="93115" y="185786"/>
                  </a:lnTo>
                  <a:cubicBezTo>
                    <a:pt x="95957" y="185895"/>
                    <a:pt x="98361" y="188299"/>
                    <a:pt x="98361" y="191250"/>
                  </a:cubicBezTo>
                  <a:lnTo>
                    <a:pt x="98361" y="202179"/>
                  </a:lnTo>
                  <a:cubicBezTo>
                    <a:pt x="98361" y="205129"/>
                    <a:pt x="95957" y="207534"/>
                    <a:pt x="93115" y="207643"/>
                  </a:cubicBezTo>
                  <a:lnTo>
                    <a:pt x="76285" y="207643"/>
                  </a:lnTo>
                  <a:cubicBezTo>
                    <a:pt x="70275" y="207643"/>
                    <a:pt x="65357" y="202725"/>
                    <a:pt x="65357" y="196714"/>
                  </a:cubicBezTo>
                  <a:lnTo>
                    <a:pt x="65357" y="54643"/>
                  </a:lnTo>
                  <a:cubicBezTo>
                    <a:pt x="65357" y="48632"/>
                    <a:pt x="70275" y="43714"/>
                    <a:pt x="76285" y="43714"/>
                  </a:cubicBezTo>
                  <a:lnTo>
                    <a:pt x="316714" y="43714"/>
                  </a:lnTo>
                  <a:cubicBezTo>
                    <a:pt x="322834" y="43714"/>
                    <a:pt x="327642" y="48632"/>
                    <a:pt x="327642" y="54643"/>
                  </a:cubicBezTo>
                  <a:close/>
                  <a:moveTo>
                    <a:pt x="196500" y="113001"/>
                  </a:moveTo>
                  <a:lnTo>
                    <a:pt x="276825" y="65571"/>
                  </a:lnTo>
                  <a:lnTo>
                    <a:pt x="116284" y="65571"/>
                  </a:lnTo>
                  <a:lnTo>
                    <a:pt x="196500" y="113001"/>
                  </a:lnTo>
                  <a:close/>
                  <a:moveTo>
                    <a:pt x="305785" y="73768"/>
                  </a:moveTo>
                  <a:lnTo>
                    <a:pt x="217920" y="125679"/>
                  </a:lnTo>
                  <a:lnTo>
                    <a:pt x="305785" y="177589"/>
                  </a:lnTo>
                  <a:lnTo>
                    <a:pt x="305785" y="73768"/>
                  </a:lnTo>
                  <a:close/>
                  <a:moveTo>
                    <a:pt x="317807" y="66664"/>
                  </a:moveTo>
                  <a:lnTo>
                    <a:pt x="317588" y="66664"/>
                  </a:lnTo>
                  <a:lnTo>
                    <a:pt x="317588" y="66883"/>
                  </a:lnTo>
                  <a:cubicBezTo>
                    <a:pt x="317588" y="66883"/>
                    <a:pt x="317697" y="66774"/>
                    <a:pt x="317807" y="66664"/>
                  </a:cubicBezTo>
                  <a:close/>
                  <a:moveTo>
                    <a:pt x="317588" y="66774"/>
                  </a:moveTo>
                  <a:lnTo>
                    <a:pt x="317588" y="66774"/>
                  </a:lnTo>
                  <a:cubicBezTo>
                    <a:pt x="317588" y="66774"/>
                    <a:pt x="317697" y="66774"/>
                    <a:pt x="317807" y="66664"/>
                  </a:cubicBezTo>
                  <a:lnTo>
                    <a:pt x="317588" y="66664"/>
                  </a:lnTo>
                  <a:close/>
                </a:path>
              </a:pathLst>
            </a:custGeom>
            <a:solidFill>
              <a:srgbClr val="0F2E66"/>
            </a:solidFill>
            <a:ln>
              <a:noFill/>
            </a:ln>
          </p:spPr>
          <p:txBody>
            <a:bodyPr anchorCtr="0" anchor="ctr" bIns="25800" lIns="51600" spcFirstLastPara="1" rIns="51600" wrap="square" tIns="25800">
              <a:noAutofit/>
            </a:bodyPr>
            <a:lstStyle/>
            <a:p>
              <a:pPr indent="0" lvl="0" marL="0" marR="0" rtl="0" algn="l">
                <a:spcBef>
                  <a:spcPts val="0"/>
                </a:spcBef>
                <a:spcAft>
                  <a:spcPts val="0"/>
                </a:spcAft>
                <a:buNone/>
              </a:pPr>
              <a:r>
                <a:t/>
              </a:r>
              <a:endParaRPr sz="1016">
                <a:solidFill>
                  <a:srgbClr val="0F2E66"/>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pic>
        <p:nvPicPr>
          <p:cNvPr id="1134" name="Google Shape;1134;p123" title="Screenshot 2025-10-06 at 18.01.05.png"/>
          <p:cNvPicPr preferRelativeResize="0"/>
          <p:nvPr>
            <p:ph idx="2" type="pic"/>
          </p:nvPr>
        </p:nvPicPr>
        <p:blipFill rotWithShape="1">
          <a:blip r:embed="rId3">
            <a:alphaModFix/>
          </a:blip>
          <a:srcRect b="0" l="19875" r="19875" t="0"/>
          <a:stretch/>
        </p:blipFill>
        <p:spPr>
          <a:xfrm>
            <a:off x="5309242" y="0"/>
            <a:ext cx="3834758" cy="5145326"/>
          </a:xfrm>
          <a:prstGeom prst="rect">
            <a:avLst/>
          </a:prstGeom>
          <a:solidFill>
            <a:srgbClr val="7D8B99"/>
          </a:solidFill>
          <a:ln>
            <a:noFill/>
          </a:ln>
        </p:spPr>
      </p:pic>
      <p:sp>
        <p:nvSpPr>
          <p:cNvPr id="1135" name="Google Shape;1135;p123"/>
          <p:cNvSpPr/>
          <p:nvPr/>
        </p:nvSpPr>
        <p:spPr>
          <a:xfrm flipH="1">
            <a:off x="5294376" y="0"/>
            <a:ext cx="3849624" cy="5143500"/>
          </a:xfrm>
          <a:custGeom>
            <a:rect b="b" l="l" r="r" t="t"/>
            <a:pathLst>
              <a:path extrusionOk="0" h="5143500" w="3849624">
                <a:moveTo>
                  <a:pt x="0" y="0"/>
                </a:moveTo>
                <a:lnTo>
                  <a:pt x="1" y="0"/>
                </a:lnTo>
                <a:lnTo>
                  <a:pt x="402336" y="0"/>
                </a:lnTo>
                <a:lnTo>
                  <a:pt x="457201" y="0"/>
                </a:lnTo>
                <a:lnTo>
                  <a:pt x="3849624" y="0"/>
                </a:lnTo>
                <a:lnTo>
                  <a:pt x="3849624" y="363005"/>
                </a:lnTo>
                <a:lnTo>
                  <a:pt x="3849624" y="457200"/>
                </a:lnTo>
                <a:lnTo>
                  <a:pt x="457201" y="457200"/>
                </a:lnTo>
                <a:lnTo>
                  <a:pt x="457201" y="4778374"/>
                </a:lnTo>
                <a:lnTo>
                  <a:pt x="464320" y="4778374"/>
                </a:lnTo>
                <a:lnTo>
                  <a:pt x="486962" y="4772019"/>
                </a:lnTo>
                <a:cubicBezTo>
                  <a:pt x="1166881" y="4600413"/>
                  <a:pt x="2207799" y="4473810"/>
                  <a:pt x="3423918" y="4423892"/>
                </a:cubicBezTo>
                <a:lnTo>
                  <a:pt x="3849624" y="4410588"/>
                </a:lnTo>
                <a:lnTo>
                  <a:pt x="3849624" y="5143500"/>
                </a:lnTo>
                <a:lnTo>
                  <a:pt x="457201" y="5143500"/>
                </a:lnTo>
                <a:lnTo>
                  <a:pt x="1" y="5143500"/>
                </a:lnTo>
                <a:lnTo>
                  <a:pt x="0" y="5143500"/>
                </a:lnTo>
                <a:lnTo>
                  <a:pt x="0" y="4778375"/>
                </a:lnTo>
                <a:lnTo>
                  <a:pt x="1" y="4778375"/>
                </a:lnTo>
                <a:lnTo>
                  <a:pt x="1" y="365125"/>
                </a:lnTo>
                <a:lnTo>
                  <a:pt x="0" y="36512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chivo"/>
              <a:ea typeface="Archivo"/>
              <a:cs typeface="Archivo"/>
              <a:sym typeface="Archivo"/>
            </a:endParaRPr>
          </a:p>
        </p:txBody>
      </p:sp>
      <p:sp>
        <p:nvSpPr>
          <p:cNvPr id="1136" name="Google Shape;1136;p123"/>
          <p:cNvSpPr txBox="1"/>
          <p:nvPr/>
        </p:nvSpPr>
        <p:spPr>
          <a:xfrm>
            <a:off x="476864" y="1691364"/>
            <a:ext cx="4206300" cy="144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100">
                <a:solidFill>
                  <a:schemeClr val="dk1"/>
                </a:solidFill>
                <a:latin typeface="Archivo"/>
                <a:ea typeface="Archivo"/>
                <a:cs typeface="Archivo"/>
                <a:sym typeface="Archivo"/>
              </a:rPr>
              <a:t>Notice the request body when creating a user. </a:t>
            </a:r>
            <a:endParaRPr sz="1100">
              <a:solidFill>
                <a:schemeClr val="dk1"/>
              </a:solidFill>
              <a:latin typeface="Archivo"/>
              <a:ea typeface="Archivo"/>
              <a:cs typeface="Archivo"/>
              <a:sym typeface="Archivo"/>
            </a:endParaRPr>
          </a:p>
          <a:p>
            <a:pPr indent="-298450" lvl="0" marL="457200" marR="0" rtl="0" algn="l">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Open your network tools in the browser</a:t>
            </a:r>
            <a:endParaRPr sz="1100">
              <a:solidFill>
                <a:schemeClr val="dk1"/>
              </a:solidFill>
              <a:latin typeface="Archivo"/>
              <a:ea typeface="Archivo"/>
              <a:cs typeface="Archivo"/>
              <a:sym typeface="Archivo"/>
            </a:endParaRPr>
          </a:p>
          <a:p>
            <a:pPr indent="-298450" lvl="0" marL="457200" marR="0" rtl="0" algn="l">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Create a new user account</a:t>
            </a:r>
            <a:endParaRPr sz="1100">
              <a:solidFill>
                <a:schemeClr val="dk1"/>
              </a:solidFill>
              <a:latin typeface="Archivo"/>
              <a:ea typeface="Archivo"/>
              <a:cs typeface="Archivo"/>
              <a:sym typeface="Archivo"/>
            </a:endParaRPr>
          </a:p>
          <a:p>
            <a:pPr indent="-298450" lvl="0" marL="457200" marR="0" rtl="0" algn="l">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Observe the create register POST body</a:t>
            </a:r>
            <a:endParaRPr sz="1100">
              <a:solidFill>
                <a:schemeClr val="dk1"/>
              </a:solidFill>
              <a:latin typeface="Archivo"/>
              <a:ea typeface="Archivo"/>
              <a:cs typeface="Archivo"/>
              <a:sym typeface="Archivo"/>
            </a:endParaRPr>
          </a:p>
          <a:p>
            <a:pPr indent="-298450" lvl="0" marL="457200" marR="0" rtl="0" algn="l">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What happens if we added a role to the body and replayed this request for a new user?</a:t>
            </a:r>
            <a:endParaRPr sz="1100">
              <a:solidFill>
                <a:schemeClr val="dk1"/>
              </a:solidFill>
              <a:latin typeface="Archivo"/>
              <a:ea typeface="Archivo"/>
              <a:cs typeface="Archivo"/>
              <a:sym typeface="Archivo"/>
            </a:endParaRPr>
          </a:p>
          <a:p>
            <a:pPr indent="0" lvl="0" marL="0" marR="0" rtl="0" algn="l">
              <a:spcBef>
                <a:spcPts val="0"/>
              </a:spcBef>
              <a:spcAft>
                <a:spcPts val="0"/>
              </a:spcAft>
              <a:buNone/>
            </a:pPr>
            <a:r>
              <a:rPr lang="en" sz="1100">
                <a:solidFill>
                  <a:schemeClr val="dk1"/>
                </a:solidFill>
                <a:latin typeface="Archivo"/>
                <a:ea typeface="Archivo"/>
                <a:cs typeface="Archivo"/>
                <a:sym typeface="Archivo"/>
              </a:rPr>
              <a:t>For example:</a:t>
            </a:r>
            <a:endParaRPr sz="1100">
              <a:solidFill>
                <a:schemeClr val="dk1"/>
              </a:solidFill>
              <a:latin typeface="Archivo"/>
              <a:ea typeface="Archivo"/>
              <a:cs typeface="Archivo"/>
              <a:sym typeface="Archivo"/>
            </a:endParaRPr>
          </a:p>
          <a:p>
            <a:pPr indent="0" lvl="0" marL="0" marR="0" rtl="0" algn="l">
              <a:spcBef>
                <a:spcPts val="0"/>
              </a:spcBef>
              <a:spcAft>
                <a:spcPts val="0"/>
              </a:spcAft>
              <a:buNone/>
            </a:pPr>
            <a:r>
              <a:t/>
            </a:r>
            <a:endParaRPr sz="1100">
              <a:solidFill>
                <a:schemeClr val="dk1"/>
              </a:solidFill>
              <a:latin typeface="Archivo"/>
              <a:ea typeface="Archivo"/>
              <a:cs typeface="Archivo"/>
              <a:sym typeface="Archivo"/>
            </a:endParaRPr>
          </a:p>
        </p:txBody>
      </p:sp>
      <p:sp>
        <p:nvSpPr>
          <p:cNvPr id="1137" name="Google Shape;1137;p123"/>
          <p:cNvSpPr txBox="1"/>
          <p:nvPr/>
        </p:nvSpPr>
        <p:spPr>
          <a:xfrm>
            <a:off x="476863" y="1139334"/>
            <a:ext cx="4206300" cy="267900"/>
          </a:xfrm>
          <a:prstGeom prst="rect">
            <a:avLst/>
          </a:prstGeom>
          <a:no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None/>
            </a:pPr>
            <a:r>
              <a:rPr b="1" lang="en" sz="1200">
                <a:solidFill>
                  <a:schemeClr val="accent1"/>
                </a:solidFill>
                <a:latin typeface="Archivo"/>
                <a:ea typeface="Archivo"/>
                <a:cs typeface="Archivo"/>
                <a:sym typeface="Archivo"/>
              </a:rPr>
              <a:t>Creating an Admin user</a:t>
            </a:r>
            <a:endParaRPr b="1" sz="1200">
              <a:solidFill>
                <a:schemeClr val="accent1"/>
              </a:solidFill>
              <a:latin typeface="Archivo"/>
              <a:ea typeface="Archivo"/>
              <a:cs typeface="Archivo"/>
              <a:sym typeface="Archivo"/>
            </a:endParaRPr>
          </a:p>
        </p:txBody>
      </p:sp>
      <p:sp>
        <p:nvSpPr>
          <p:cNvPr id="1138" name="Google Shape;1138;p123"/>
          <p:cNvSpPr txBox="1"/>
          <p:nvPr>
            <p:ph type="title"/>
          </p:nvPr>
        </p:nvSpPr>
        <p:spPr>
          <a:xfrm>
            <a:off x="457200" y="374904"/>
            <a:ext cx="41880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What can wrong?</a:t>
            </a:r>
            <a:endParaRPr/>
          </a:p>
        </p:txBody>
      </p:sp>
      <p:grpSp>
        <p:nvGrpSpPr>
          <p:cNvPr id="1139" name="Google Shape;1139;p123"/>
          <p:cNvGrpSpPr/>
          <p:nvPr/>
        </p:nvGrpSpPr>
        <p:grpSpPr>
          <a:xfrm>
            <a:off x="7985480" y="7"/>
            <a:ext cx="1158523" cy="1096711"/>
            <a:chOff x="1311825" y="1741100"/>
            <a:chExt cx="2052300" cy="1942800"/>
          </a:xfrm>
        </p:grpSpPr>
        <p:sp>
          <p:nvSpPr>
            <p:cNvPr id="1140" name="Google Shape;1140;p123"/>
            <p:cNvSpPr/>
            <p:nvPr/>
          </p:nvSpPr>
          <p:spPr>
            <a:xfrm>
              <a:off x="1311825" y="1741100"/>
              <a:ext cx="2052300" cy="1942800"/>
            </a:xfrm>
            <a:prstGeom prst="ellipse">
              <a:avLst/>
            </a:prstGeom>
            <a:gradFill>
              <a:gsLst>
                <a:gs pos="0">
                  <a:srgbClr val="FDE18C"/>
                </a:gs>
                <a:gs pos="10000">
                  <a:srgbClr val="FDE695"/>
                </a:gs>
                <a:gs pos="32000">
                  <a:srgbClr val="EEEEB7"/>
                </a:gs>
                <a:gs pos="57000">
                  <a:srgbClr val="CAE5CE"/>
                </a:gs>
                <a:gs pos="80000">
                  <a:srgbClr val="6FC9D3"/>
                </a:gs>
                <a:gs pos="100000">
                  <a:srgbClr val="3A92C1"/>
                </a:gs>
              </a:gsLst>
              <a:lin ang="16200038" scaled="0"/>
            </a:gradFill>
            <a:ln cap="flat" cmpd="sng" w="21500">
              <a:solidFill>
                <a:srgbClr val="0F2E66"/>
              </a:solidFill>
              <a:prstDash val="solid"/>
              <a:round/>
              <a:headEnd len="sm" w="sm" type="none"/>
              <a:tailEnd len="sm" w="sm" type="none"/>
            </a:ln>
          </p:spPr>
          <p:txBody>
            <a:bodyPr anchorCtr="0" anchor="ctr" bIns="25800" lIns="51600" spcFirstLastPara="1" rIns="51600" wrap="square" tIns="25800">
              <a:noAutofit/>
            </a:bodyPr>
            <a:lstStyle/>
            <a:p>
              <a:pPr indent="0" lvl="0" marL="0" marR="0" rtl="0" algn="ctr">
                <a:lnSpc>
                  <a:spcPct val="100000"/>
                </a:lnSpc>
                <a:spcBef>
                  <a:spcPts val="0"/>
                </a:spcBef>
                <a:spcAft>
                  <a:spcPts val="0"/>
                </a:spcAft>
                <a:buClr>
                  <a:srgbClr val="000000"/>
                </a:buClr>
                <a:buSzPts val="790"/>
                <a:buFont typeface="Arial"/>
                <a:buNone/>
              </a:pPr>
              <a:r>
                <a:t/>
              </a:r>
              <a:endParaRPr sz="790" u="none" cap="none" strike="noStrike">
                <a:solidFill>
                  <a:srgbClr val="FFFFFF"/>
                </a:solidFill>
                <a:latin typeface="Archivo"/>
                <a:ea typeface="Archivo"/>
                <a:cs typeface="Archivo"/>
                <a:sym typeface="Archivo"/>
              </a:endParaRPr>
            </a:p>
          </p:txBody>
        </p:sp>
        <p:sp>
          <p:nvSpPr>
            <p:cNvPr id="1141" name="Google Shape;1141;p123"/>
            <p:cNvSpPr txBox="1"/>
            <p:nvPr/>
          </p:nvSpPr>
          <p:spPr>
            <a:xfrm>
              <a:off x="1599405" y="2889347"/>
              <a:ext cx="1451100" cy="369300"/>
            </a:xfrm>
            <a:prstGeom prst="rect">
              <a:avLst/>
            </a:prstGeom>
            <a:noFill/>
            <a:ln>
              <a:noFill/>
            </a:ln>
          </p:spPr>
          <p:txBody>
            <a:bodyPr anchorCtr="0" anchor="ctr" bIns="25800" lIns="51600" spcFirstLastPara="1" rIns="51600" wrap="square" tIns="25800">
              <a:spAutoFit/>
            </a:bodyPr>
            <a:lstStyle/>
            <a:p>
              <a:pPr indent="0" lvl="0" marL="0" marR="0" rtl="0" algn="ctr">
                <a:lnSpc>
                  <a:spcPct val="100000"/>
                </a:lnSpc>
                <a:spcBef>
                  <a:spcPts val="0"/>
                </a:spcBef>
                <a:spcAft>
                  <a:spcPts val="0"/>
                </a:spcAft>
                <a:buClr>
                  <a:srgbClr val="0F2E66"/>
                </a:buClr>
                <a:buSzPts val="1355"/>
                <a:buFont typeface="Archivo"/>
                <a:buNone/>
              </a:pPr>
              <a:r>
                <a:rPr b="1" lang="en" sz="1016">
                  <a:solidFill>
                    <a:srgbClr val="0F2E66"/>
                  </a:solidFill>
                  <a:latin typeface="Archivo"/>
                  <a:ea typeface="Archivo"/>
                  <a:cs typeface="Archivo"/>
                  <a:sym typeface="Archivo"/>
                </a:rPr>
                <a:t>Demo</a:t>
              </a:r>
              <a:endParaRPr sz="451"/>
            </a:p>
          </p:txBody>
        </p:sp>
        <p:sp>
          <p:nvSpPr>
            <p:cNvPr id="1142" name="Google Shape;1142;p123"/>
            <p:cNvSpPr/>
            <p:nvPr/>
          </p:nvSpPr>
          <p:spPr>
            <a:xfrm>
              <a:off x="1923475" y="1991445"/>
              <a:ext cx="675868" cy="898027"/>
            </a:xfrm>
            <a:custGeom>
              <a:rect b="b" l="l" r="r" t="t"/>
              <a:pathLst>
                <a:path extrusionOk="0" h="480871" w="371356">
                  <a:moveTo>
                    <a:pt x="269612" y="306874"/>
                  </a:moveTo>
                  <a:cubicBezTo>
                    <a:pt x="259011" y="325562"/>
                    <a:pt x="248847" y="351681"/>
                    <a:pt x="238902" y="377036"/>
                  </a:cubicBezTo>
                  <a:cubicBezTo>
                    <a:pt x="229395" y="401625"/>
                    <a:pt x="219450" y="426979"/>
                    <a:pt x="208849" y="446104"/>
                  </a:cubicBezTo>
                  <a:cubicBezTo>
                    <a:pt x="198795" y="462169"/>
                    <a:pt x="182511" y="472770"/>
                    <a:pt x="160326" y="478344"/>
                  </a:cubicBezTo>
                  <a:cubicBezTo>
                    <a:pt x="157375" y="478999"/>
                    <a:pt x="154425" y="477251"/>
                    <a:pt x="153660" y="474300"/>
                  </a:cubicBezTo>
                  <a:lnTo>
                    <a:pt x="151037" y="463699"/>
                  </a:lnTo>
                  <a:cubicBezTo>
                    <a:pt x="150381" y="460749"/>
                    <a:pt x="152130" y="457798"/>
                    <a:pt x="155080" y="457142"/>
                  </a:cubicBezTo>
                  <a:cubicBezTo>
                    <a:pt x="171801" y="452989"/>
                    <a:pt x="183276" y="445667"/>
                    <a:pt x="190052" y="434957"/>
                  </a:cubicBezTo>
                  <a:cubicBezTo>
                    <a:pt x="199669" y="417690"/>
                    <a:pt x="209286" y="392991"/>
                    <a:pt x="218575" y="369058"/>
                  </a:cubicBezTo>
                  <a:cubicBezTo>
                    <a:pt x="228739" y="343048"/>
                    <a:pt x="239230" y="316054"/>
                    <a:pt x="250815" y="295727"/>
                  </a:cubicBezTo>
                  <a:cubicBezTo>
                    <a:pt x="251252" y="295071"/>
                    <a:pt x="251361" y="294744"/>
                    <a:pt x="251252" y="294197"/>
                  </a:cubicBezTo>
                  <a:cubicBezTo>
                    <a:pt x="251142" y="293869"/>
                    <a:pt x="250815" y="293323"/>
                    <a:pt x="250050" y="292995"/>
                  </a:cubicBezTo>
                  <a:cubicBezTo>
                    <a:pt x="232782" y="286438"/>
                    <a:pt x="215843" y="299552"/>
                    <a:pt x="195079" y="335289"/>
                  </a:cubicBezTo>
                  <a:cubicBezTo>
                    <a:pt x="192565" y="339660"/>
                    <a:pt x="187647" y="341736"/>
                    <a:pt x="182730" y="340425"/>
                  </a:cubicBezTo>
                  <a:cubicBezTo>
                    <a:pt x="178030" y="339114"/>
                    <a:pt x="174642" y="334851"/>
                    <a:pt x="174642" y="329824"/>
                  </a:cubicBezTo>
                  <a:lnTo>
                    <a:pt x="174642" y="185676"/>
                  </a:lnTo>
                  <a:cubicBezTo>
                    <a:pt x="174642" y="169502"/>
                    <a:pt x="161965" y="168300"/>
                    <a:pt x="158031" y="168300"/>
                  </a:cubicBezTo>
                  <a:cubicBezTo>
                    <a:pt x="155080" y="168300"/>
                    <a:pt x="150709" y="169174"/>
                    <a:pt x="147430" y="171906"/>
                  </a:cubicBezTo>
                  <a:cubicBezTo>
                    <a:pt x="143715" y="174857"/>
                    <a:pt x="141966" y="179338"/>
                    <a:pt x="141966" y="185676"/>
                  </a:cubicBezTo>
                  <a:lnTo>
                    <a:pt x="141966" y="288951"/>
                  </a:lnTo>
                  <a:cubicBezTo>
                    <a:pt x="141857" y="294744"/>
                    <a:pt x="137267" y="299552"/>
                    <a:pt x="131365" y="299771"/>
                  </a:cubicBezTo>
                  <a:cubicBezTo>
                    <a:pt x="130819" y="299880"/>
                    <a:pt x="69400" y="302394"/>
                    <a:pt x="42735" y="310809"/>
                  </a:cubicBezTo>
                  <a:cubicBezTo>
                    <a:pt x="35522" y="313104"/>
                    <a:pt x="30276" y="317584"/>
                    <a:pt x="26888" y="324251"/>
                  </a:cubicBezTo>
                  <a:cubicBezTo>
                    <a:pt x="20331" y="337146"/>
                    <a:pt x="16943" y="365670"/>
                    <a:pt x="37926" y="428291"/>
                  </a:cubicBezTo>
                  <a:lnTo>
                    <a:pt x="39347" y="432771"/>
                  </a:lnTo>
                  <a:cubicBezTo>
                    <a:pt x="44374" y="448290"/>
                    <a:pt x="47325" y="457798"/>
                    <a:pt x="67433" y="459000"/>
                  </a:cubicBezTo>
                  <a:cubicBezTo>
                    <a:pt x="70493" y="459219"/>
                    <a:pt x="72788" y="461841"/>
                    <a:pt x="72570" y="464792"/>
                  </a:cubicBezTo>
                  <a:lnTo>
                    <a:pt x="71914" y="475721"/>
                  </a:lnTo>
                  <a:cubicBezTo>
                    <a:pt x="71695" y="478781"/>
                    <a:pt x="69182" y="481076"/>
                    <a:pt x="66122" y="480857"/>
                  </a:cubicBezTo>
                  <a:cubicBezTo>
                    <a:pt x="31041" y="478671"/>
                    <a:pt x="23828" y="455940"/>
                    <a:pt x="18582" y="439438"/>
                  </a:cubicBezTo>
                  <a:lnTo>
                    <a:pt x="17162" y="435176"/>
                  </a:lnTo>
                  <a:cubicBezTo>
                    <a:pt x="-1854" y="378347"/>
                    <a:pt x="-5023" y="338786"/>
                    <a:pt x="7435" y="314306"/>
                  </a:cubicBezTo>
                  <a:cubicBezTo>
                    <a:pt x="13446" y="302284"/>
                    <a:pt x="23172" y="294088"/>
                    <a:pt x="36177" y="290044"/>
                  </a:cubicBezTo>
                  <a:cubicBezTo>
                    <a:pt x="58690" y="282831"/>
                    <a:pt x="100547" y="279662"/>
                    <a:pt x="120000" y="278460"/>
                  </a:cubicBezTo>
                  <a:lnTo>
                    <a:pt x="120000" y="185676"/>
                  </a:lnTo>
                  <a:cubicBezTo>
                    <a:pt x="120000" y="169284"/>
                    <a:pt x="127431" y="159885"/>
                    <a:pt x="133660" y="154858"/>
                  </a:cubicBezTo>
                  <a:cubicBezTo>
                    <a:pt x="140327" y="149503"/>
                    <a:pt x="149179" y="146443"/>
                    <a:pt x="158031" y="146443"/>
                  </a:cubicBezTo>
                  <a:cubicBezTo>
                    <a:pt x="176610" y="146443"/>
                    <a:pt x="196500" y="158683"/>
                    <a:pt x="196500" y="185676"/>
                  </a:cubicBezTo>
                  <a:lnTo>
                    <a:pt x="196500" y="294416"/>
                  </a:lnTo>
                  <a:cubicBezTo>
                    <a:pt x="211144" y="277367"/>
                    <a:pt x="231908" y="262832"/>
                    <a:pt x="257700" y="272559"/>
                  </a:cubicBezTo>
                  <a:cubicBezTo>
                    <a:pt x="264475" y="275072"/>
                    <a:pt x="269612" y="280427"/>
                    <a:pt x="271907" y="287203"/>
                  </a:cubicBezTo>
                  <a:cubicBezTo>
                    <a:pt x="274092" y="293760"/>
                    <a:pt x="273327" y="300973"/>
                    <a:pt x="269612" y="306874"/>
                  </a:cubicBezTo>
                  <a:close/>
                  <a:moveTo>
                    <a:pt x="338571" y="0"/>
                  </a:moveTo>
                  <a:lnTo>
                    <a:pt x="54428" y="0"/>
                  </a:lnTo>
                  <a:cubicBezTo>
                    <a:pt x="36396" y="0"/>
                    <a:pt x="21642" y="14754"/>
                    <a:pt x="21642" y="32786"/>
                  </a:cubicBezTo>
                  <a:lnTo>
                    <a:pt x="21642" y="263379"/>
                  </a:lnTo>
                  <a:cubicBezTo>
                    <a:pt x="21861" y="266329"/>
                    <a:pt x="24265" y="268515"/>
                    <a:pt x="27107" y="268515"/>
                  </a:cubicBezTo>
                  <a:lnTo>
                    <a:pt x="38035" y="268515"/>
                  </a:lnTo>
                  <a:cubicBezTo>
                    <a:pt x="40986" y="268515"/>
                    <a:pt x="43281" y="266329"/>
                    <a:pt x="43500" y="263379"/>
                  </a:cubicBezTo>
                  <a:lnTo>
                    <a:pt x="43500" y="32786"/>
                  </a:lnTo>
                  <a:cubicBezTo>
                    <a:pt x="43500" y="26775"/>
                    <a:pt x="48417" y="21857"/>
                    <a:pt x="54428" y="21857"/>
                  </a:cubicBezTo>
                  <a:lnTo>
                    <a:pt x="338571" y="21857"/>
                  </a:lnTo>
                  <a:cubicBezTo>
                    <a:pt x="344691" y="21857"/>
                    <a:pt x="349500" y="26775"/>
                    <a:pt x="349500" y="32786"/>
                  </a:cubicBezTo>
                  <a:lnTo>
                    <a:pt x="349500" y="393429"/>
                  </a:lnTo>
                  <a:cubicBezTo>
                    <a:pt x="349500" y="399439"/>
                    <a:pt x="344691" y="404357"/>
                    <a:pt x="338571" y="404357"/>
                  </a:cubicBezTo>
                  <a:lnTo>
                    <a:pt x="253328" y="404357"/>
                  </a:lnTo>
                  <a:cubicBezTo>
                    <a:pt x="250377" y="404576"/>
                    <a:pt x="248192" y="406871"/>
                    <a:pt x="248192" y="409821"/>
                  </a:cubicBezTo>
                  <a:lnTo>
                    <a:pt x="248192" y="420750"/>
                  </a:lnTo>
                  <a:cubicBezTo>
                    <a:pt x="248192" y="423701"/>
                    <a:pt x="250377" y="425996"/>
                    <a:pt x="253328" y="426214"/>
                  </a:cubicBezTo>
                  <a:lnTo>
                    <a:pt x="338571" y="426214"/>
                  </a:lnTo>
                  <a:cubicBezTo>
                    <a:pt x="356712" y="426214"/>
                    <a:pt x="371357" y="411461"/>
                    <a:pt x="371357" y="393429"/>
                  </a:cubicBezTo>
                  <a:lnTo>
                    <a:pt x="371357" y="32786"/>
                  </a:lnTo>
                  <a:cubicBezTo>
                    <a:pt x="371357" y="14754"/>
                    <a:pt x="356712" y="0"/>
                    <a:pt x="338571" y="0"/>
                  </a:cubicBezTo>
                  <a:close/>
                  <a:moveTo>
                    <a:pt x="317588" y="66774"/>
                  </a:moveTo>
                  <a:lnTo>
                    <a:pt x="317588" y="66774"/>
                  </a:lnTo>
                  <a:cubicBezTo>
                    <a:pt x="317588" y="66774"/>
                    <a:pt x="317697" y="66774"/>
                    <a:pt x="317807" y="66664"/>
                  </a:cubicBezTo>
                  <a:lnTo>
                    <a:pt x="317588" y="66664"/>
                  </a:lnTo>
                  <a:close/>
                  <a:moveTo>
                    <a:pt x="322506" y="229500"/>
                  </a:moveTo>
                  <a:lnTo>
                    <a:pt x="223712" y="229500"/>
                  </a:lnTo>
                  <a:cubicBezTo>
                    <a:pt x="220761" y="229719"/>
                    <a:pt x="218575" y="232014"/>
                    <a:pt x="218575" y="234964"/>
                  </a:cubicBezTo>
                  <a:lnTo>
                    <a:pt x="218575" y="245893"/>
                  </a:lnTo>
                  <a:cubicBezTo>
                    <a:pt x="218575" y="248844"/>
                    <a:pt x="220761" y="251139"/>
                    <a:pt x="223712" y="251357"/>
                  </a:cubicBezTo>
                  <a:lnTo>
                    <a:pt x="322506" y="251357"/>
                  </a:lnTo>
                  <a:cubicBezTo>
                    <a:pt x="325457" y="251139"/>
                    <a:pt x="327642" y="248844"/>
                    <a:pt x="327642" y="245893"/>
                  </a:cubicBezTo>
                  <a:lnTo>
                    <a:pt x="327642" y="234964"/>
                  </a:lnTo>
                  <a:cubicBezTo>
                    <a:pt x="327642" y="232014"/>
                    <a:pt x="325457" y="229719"/>
                    <a:pt x="322506" y="229500"/>
                  </a:cubicBezTo>
                  <a:close/>
                  <a:moveTo>
                    <a:pt x="322506" y="316929"/>
                  </a:moveTo>
                  <a:lnTo>
                    <a:pt x="289283" y="316929"/>
                  </a:lnTo>
                  <a:cubicBezTo>
                    <a:pt x="286332" y="317147"/>
                    <a:pt x="284147" y="319442"/>
                    <a:pt x="284147" y="322393"/>
                  </a:cubicBezTo>
                  <a:lnTo>
                    <a:pt x="284147" y="333321"/>
                  </a:lnTo>
                  <a:cubicBezTo>
                    <a:pt x="284147" y="336272"/>
                    <a:pt x="286332" y="338567"/>
                    <a:pt x="289283" y="338786"/>
                  </a:cubicBezTo>
                  <a:lnTo>
                    <a:pt x="322506" y="338786"/>
                  </a:lnTo>
                  <a:cubicBezTo>
                    <a:pt x="325457" y="338567"/>
                    <a:pt x="327642" y="336272"/>
                    <a:pt x="327642" y="333321"/>
                  </a:cubicBezTo>
                  <a:lnTo>
                    <a:pt x="327642" y="322393"/>
                  </a:lnTo>
                  <a:cubicBezTo>
                    <a:pt x="327642" y="319442"/>
                    <a:pt x="325457" y="317147"/>
                    <a:pt x="322506" y="316929"/>
                  </a:cubicBezTo>
                  <a:close/>
                  <a:moveTo>
                    <a:pt x="93115" y="229500"/>
                  </a:moveTo>
                  <a:lnTo>
                    <a:pt x="70602" y="229500"/>
                  </a:lnTo>
                  <a:cubicBezTo>
                    <a:pt x="67761" y="229609"/>
                    <a:pt x="65357" y="232014"/>
                    <a:pt x="65357" y="234964"/>
                  </a:cubicBezTo>
                  <a:lnTo>
                    <a:pt x="65357" y="245893"/>
                  </a:lnTo>
                  <a:cubicBezTo>
                    <a:pt x="65357" y="248844"/>
                    <a:pt x="67761" y="251248"/>
                    <a:pt x="70602" y="251357"/>
                  </a:cubicBezTo>
                  <a:lnTo>
                    <a:pt x="93115" y="251357"/>
                  </a:lnTo>
                  <a:cubicBezTo>
                    <a:pt x="95957" y="251248"/>
                    <a:pt x="98361" y="248844"/>
                    <a:pt x="98361" y="245893"/>
                  </a:cubicBezTo>
                  <a:lnTo>
                    <a:pt x="98361" y="234964"/>
                  </a:lnTo>
                  <a:cubicBezTo>
                    <a:pt x="98361" y="232014"/>
                    <a:pt x="95957" y="229609"/>
                    <a:pt x="93115" y="229500"/>
                  </a:cubicBezTo>
                  <a:close/>
                  <a:moveTo>
                    <a:pt x="322506" y="273214"/>
                  </a:moveTo>
                  <a:lnTo>
                    <a:pt x="300212" y="273214"/>
                  </a:lnTo>
                  <a:cubicBezTo>
                    <a:pt x="297261" y="273433"/>
                    <a:pt x="295075" y="275728"/>
                    <a:pt x="295075" y="278679"/>
                  </a:cubicBezTo>
                  <a:lnTo>
                    <a:pt x="295075" y="289607"/>
                  </a:lnTo>
                  <a:cubicBezTo>
                    <a:pt x="295075" y="292558"/>
                    <a:pt x="297261" y="294853"/>
                    <a:pt x="300212" y="295071"/>
                  </a:cubicBezTo>
                  <a:lnTo>
                    <a:pt x="322506" y="295071"/>
                  </a:lnTo>
                  <a:cubicBezTo>
                    <a:pt x="325457" y="294853"/>
                    <a:pt x="327642" y="292558"/>
                    <a:pt x="327642" y="289607"/>
                  </a:cubicBezTo>
                  <a:lnTo>
                    <a:pt x="327642" y="278679"/>
                  </a:lnTo>
                  <a:cubicBezTo>
                    <a:pt x="327642" y="275728"/>
                    <a:pt x="325457" y="273433"/>
                    <a:pt x="322506" y="273214"/>
                  </a:cubicBezTo>
                  <a:close/>
                  <a:moveTo>
                    <a:pt x="327642" y="54643"/>
                  </a:moveTo>
                  <a:lnTo>
                    <a:pt x="327642" y="196714"/>
                  </a:lnTo>
                  <a:cubicBezTo>
                    <a:pt x="327642" y="202725"/>
                    <a:pt x="322834" y="207643"/>
                    <a:pt x="316714" y="207643"/>
                  </a:cubicBezTo>
                  <a:lnTo>
                    <a:pt x="223712" y="207643"/>
                  </a:lnTo>
                  <a:cubicBezTo>
                    <a:pt x="220761" y="207424"/>
                    <a:pt x="218575" y="205129"/>
                    <a:pt x="218575" y="202179"/>
                  </a:cubicBezTo>
                  <a:lnTo>
                    <a:pt x="218575" y="191250"/>
                  </a:lnTo>
                  <a:cubicBezTo>
                    <a:pt x="218575" y="188299"/>
                    <a:pt x="220761" y="186004"/>
                    <a:pt x="223712" y="185786"/>
                  </a:cubicBezTo>
                  <a:lnTo>
                    <a:pt x="276825" y="185786"/>
                  </a:lnTo>
                  <a:lnTo>
                    <a:pt x="196500" y="138356"/>
                  </a:lnTo>
                  <a:lnTo>
                    <a:pt x="187101" y="143929"/>
                  </a:lnTo>
                  <a:cubicBezTo>
                    <a:pt x="187101" y="143929"/>
                    <a:pt x="186992" y="144039"/>
                    <a:pt x="186882" y="144039"/>
                  </a:cubicBezTo>
                  <a:cubicBezTo>
                    <a:pt x="184369" y="145459"/>
                    <a:pt x="181200" y="144476"/>
                    <a:pt x="179670" y="142071"/>
                  </a:cubicBezTo>
                  <a:lnTo>
                    <a:pt x="174096" y="132564"/>
                  </a:lnTo>
                  <a:cubicBezTo>
                    <a:pt x="172785" y="130378"/>
                    <a:pt x="173222" y="127427"/>
                    <a:pt x="175189" y="125788"/>
                  </a:cubicBezTo>
                  <a:lnTo>
                    <a:pt x="87214" y="73768"/>
                  </a:lnTo>
                  <a:lnTo>
                    <a:pt x="87214" y="185786"/>
                  </a:lnTo>
                  <a:lnTo>
                    <a:pt x="93115" y="185786"/>
                  </a:lnTo>
                  <a:cubicBezTo>
                    <a:pt x="95957" y="185895"/>
                    <a:pt x="98361" y="188299"/>
                    <a:pt x="98361" y="191250"/>
                  </a:cubicBezTo>
                  <a:lnTo>
                    <a:pt x="98361" y="202179"/>
                  </a:lnTo>
                  <a:cubicBezTo>
                    <a:pt x="98361" y="205129"/>
                    <a:pt x="95957" y="207534"/>
                    <a:pt x="93115" y="207643"/>
                  </a:cubicBezTo>
                  <a:lnTo>
                    <a:pt x="76285" y="207643"/>
                  </a:lnTo>
                  <a:cubicBezTo>
                    <a:pt x="70275" y="207643"/>
                    <a:pt x="65357" y="202725"/>
                    <a:pt x="65357" y="196714"/>
                  </a:cubicBezTo>
                  <a:lnTo>
                    <a:pt x="65357" y="54643"/>
                  </a:lnTo>
                  <a:cubicBezTo>
                    <a:pt x="65357" y="48632"/>
                    <a:pt x="70275" y="43714"/>
                    <a:pt x="76285" y="43714"/>
                  </a:cubicBezTo>
                  <a:lnTo>
                    <a:pt x="316714" y="43714"/>
                  </a:lnTo>
                  <a:cubicBezTo>
                    <a:pt x="322834" y="43714"/>
                    <a:pt x="327642" y="48632"/>
                    <a:pt x="327642" y="54643"/>
                  </a:cubicBezTo>
                  <a:close/>
                  <a:moveTo>
                    <a:pt x="196500" y="113001"/>
                  </a:moveTo>
                  <a:lnTo>
                    <a:pt x="276825" y="65571"/>
                  </a:lnTo>
                  <a:lnTo>
                    <a:pt x="116284" y="65571"/>
                  </a:lnTo>
                  <a:lnTo>
                    <a:pt x="196500" y="113001"/>
                  </a:lnTo>
                  <a:close/>
                  <a:moveTo>
                    <a:pt x="305785" y="73768"/>
                  </a:moveTo>
                  <a:lnTo>
                    <a:pt x="217920" y="125679"/>
                  </a:lnTo>
                  <a:lnTo>
                    <a:pt x="305785" y="177589"/>
                  </a:lnTo>
                  <a:lnTo>
                    <a:pt x="305785" y="73768"/>
                  </a:lnTo>
                  <a:close/>
                  <a:moveTo>
                    <a:pt x="317807" y="66664"/>
                  </a:moveTo>
                  <a:lnTo>
                    <a:pt x="317588" y="66664"/>
                  </a:lnTo>
                  <a:lnTo>
                    <a:pt x="317588" y="66883"/>
                  </a:lnTo>
                  <a:cubicBezTo>
                    <a:pt x="317588" y="66883"/>
                    <a:pt x="317697" y="66774"/>
                    <a:pt x="317807" y="66664"/>
                  </a:cubicBezTo>
                  <a:close/>
                  <a:moveTo>
                    <a:pt x="317588" y="66774"/>
                  </a:moveTo>
                  <a:lnTo>
                    <a:pt x="317588" y="66774"/>
                  </a:lnTo>
                  <a:cubicBezTo>
                    <a:pt x="317588" y="66774"/>
                    <a:pt x="317697" y="66774"/>
                    <a:pt x="317807" y="66664"/>
                  </a:cubicBezTo>
                  <a:lnTo>
                    <a:pt x="317588" y="66664"/>
                  </a:lnTo>
                  <a:close/>
                </a:path>
              </a:pathLst>
            </a:custGeom>
            <a:solidFill>
              <a:srgbClr val="0F2E66"/>
            </a:solidFill>
            <a:ln>
              <a:noFill/>
            </a:ln>
          </p:spPr>
          <p:txBody>
            <a:bodyPr anchorCtr="0" anchor="ctr" bIns="25800" lIns="51600" spcFirstLastPara="1" rIns="51600" wrap="square" tIns="25800">
              <a:noAutofit/>
            </a:bodyPr>
            <a:lstStyle/>
            <a:p>
              <a:pPr indent="0" lvl="0" marL="0" marR="0" rtl="0" algn="l">
                <a:spcBef>
                  <a:spcPts val="0"/>
                </a:spcBef>
                <a:spcAft>
                  <a:spcPts val="0"/>
                </a:spcAft>
                <a:buNone/>
              </a:pPr>
              <a:r>
                <a:t/>
              </a:r>
              <a:endParaRPr sz="1016">
                <a:solidFill>
                  <a:srgbClr val="0F2E66"/>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pic>
        <p:nvPicPr>
          <p:cNvPr id="1148" name="Google Shape;1148;p124" title="Screenshot 2025-10-06 at 18.01.05.png"/>
          <p:cNvPicPr preferRelativeResize="0"/>
          <p:nvPr>
            <p:ph idx="2" type="pic"/>
          </p:nvPr>
        </p:nvPicPr>
        <p:blipFill rotWithShape="1">
          <a:blip r:embed="rId3">
            <a:alphaModFix/>
          </a:blip>
          <a:srcRect b="0" l="19875" r="19875" t="0"/>
          <a:stretch/>
        </p:blipFill>
        <p:spPr>
          <a:xfrm>
            <a:off x="5309242" y="0"/>
            <a:ext cx="3834758" cy="5145326"/>
          </a:xfrm>
          <a:prstGeom prst="rect">
            <a:avLst/>
          </a:prstGeom>
          <a:solidFill>
            <a:srgbClr val="7D8B99"/>
          </a:solidFill>
          <a:ln>
            <a:noFill/>
          </a:ln>
        </p:spPr>
      </p:pic>
      <p:sp>
        <p:nvSpPr>
          <p:cNvPr id="1149" name="Google Shape;1149;p124"/>
          <p:cNvSpPr/>
          <p:nvPr/>
        </p:nvSpPr>
        <p:spPr>
          <a:xfrm flipH="1">
            <a:off x="5294376" y="0"/>
            <a:ext cx="3849624" cy="5143500"/>
          </a:xfrm>
          <a:custGeom>
            <a:rect b="b" l="l" r="r" t="t"/>
            <a:pathLst>
              <a:path extrusionOk="0" h="5143500" w="3849624">
                <a:moveTo>
                  <a:pt x="0" y="0"/>
                </a:moveTo>
                <a:lnTo>
                  <a:pt x="1" y="0"/>
                </a:lnTo>
                <a:lnTo>
                  <a:pt x="402336" y="0"/>
                </a:lnTo>
                <a:lnTo>
                  <a:pt x="457201" y="0"/>
                </a:lnTo>
                <a:lnTo>
                  <a:pt x="3849624" y="0"/>
                </a:lnTo>
                <a:lnTo>
                  <a:pt x="3849624" y="363005"/>
                </a:lnTo>
                <a:lnTo>
                  <a:pt x="3849624" y="457200"/>
                </a:lnTo>
                <a:lnTo>
                  <a:pt x="457201" y="457200"/>
                </a:lnTo>
                <a:lnTo>
                  <a:pt x="457201" y="4778374"/>
                </a:lnTo>
                <a:lnTo>
                  <a:pt x="464320" y="4778374"/>
                </a:lnTo>
                <a:lnTo>
                  <a:pt x="486962" y="4772019"/>
                </a:lnTo>
                <a:cubicBezTo>
                  <a:pt x="1166881" y="4600413"/>
                  <a:pt x="2207799" y="4473810"/>
                  <a:pt x="3423918" y="4423892"/>
                </a:cubicBezTo>
                <a:lnTo>
                  <a:pt x="3849624" y="4410588"/>
                </a:lnTo>
                <a:lnTo>
                  <a:pt x="3849624" y="5143500"/>
                </a:lnTo>
                <a:lnTo>
                  <a:pt x="457201" y="5143500"/>
                </a:lnTo>
                <a:lnTo>
                  <a:pt x="1" y="5143500"/>
                </a:lnTo>
                <a:lnTo>
                  <a:pt x="0" y="5143500"/>
                </a:lnTo>
                <a:lnTo>
                  <a:pt x="0" y="4778375"/>
                </a:lnTo>
                <a:lnTo>
                  <a:pt x="1" y="4778375"/>
                </a:lnTo>
                <a:lnTo>
                  <a:pt x="1" y="365125"/>
                </a:lnTo>
                <a:lnTo>
                  <a:pt x="0" y="36512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chivo"/>
              <a:ea typeface="Archivo"/>
              <a:cs typeface="Archivo"/>
              <a:sym typeface="Archivo"/>
            </a:endParaRPr>
          </a:p>
        </p:txBody>
      </p:sp>
      <p:sp>
        <p:nvSpPr>
          <p:cNvPr id="1150" name="Google Shape;1150;p124"/>
          <p:cNvSpPr txBox="1"/>
          <p:nvPr/>
        </p:nvSpPr>
        <p:spPr>
          <a:xfrm>
            <a:off x="476875" y="1691385"/>
            <a:ext cx="4206300" cy="2801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100">
                <a:solidFill>
                  <a:schemeClr val="dk1"/>
                </a:solidFill>
                <a:latin typeface="Archivo"/>
                <a:ea typeface="Archivo"/>
                <a:cs typeface="Archivo"/>
                <a:sym typeface="Archivo"/>
              </a:rPr>
              <a:t>Notice the request body when creating a user. </a:t>
            </a:r>
            <a:endParaRPr sz="1100">
              <a:solidFill>
                <a:schemeClr val="dk1"/>
              </a:solidFill>
              <a:latin typeface="Archivo"/>
              <a:ea typeface="Archivo"/>
              <a:cs typeface="Archivo"/>
              <a:sym typeface="Archivo"/>
            </a:endParaRPr>
          </a:p>
          <a:p>
            <a:pPr indent="-298450" lvl="0" marL="457200" marR="0" rtl="0" algn="l">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Open your network tools in the browser</a:t>
            </a:r>
            <a:endParaRPr sz="1100">
              <a:solidFill>
                <a:schemeClr val="dk1"/>
              </a:solidFill>
              <a:latin typeface="Archivo"/>
              <a:ea typeface="Archivo"/>
              <a:cs typeface="Archivo"/>
              <a:sym typeface="Archivo"/>
            </a:endParaRPr>
          </a:p>
          <a:p>
            <a:pPr indent="-298450" lvl="0" marL="457200" marR="0" rtl="0" algn="l">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Create a new user account</a:t>
            </a:r>
            <a:endParaRPr sz="1100">
              <a:solidFill>
                <a:schemeClr val="dk1"/>
              </a:solidFill>
              <a:latin typeface="Archivo"/>
              <a:ea typeface="Archivo"/>
              <a:cs typeface="Archivo"/>
              <a:sym typeface="Archivo"/>
            </a:endParaRPr>
          </a:p>
          <a:p>
            <a:pPr indent="-298450" lvl="0" marL="457200" marR="0" rtl="0" algn="l">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Observe the create register POST body</a:t>
            </a:r>
            <a:endParaRPr sz="1100">
              <a:solidFill>
                <a:schemeClr val="dk1"/>
              </a:solidFill>
              <a:latin typeface="Archivo"/>
              <a:ea typeface="Archivo"/>
              <a:cs typeface="Archivo"/>
              <a:sym typeface="Archivo"/>
            </a:endParaRPr>
          </a:p>
          <a:p>
            <a:pPr indent="-298450" lvl="0" marL="457200" marR="0" rtl="0" algn="l">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What happens if we added a role to the body and replayed this request for a new user?</a:t>
            </a:r>
            <a:endParaRPr sz="1100">
              <a:solidFill>
                <a:schemeClr val="dk1"/>
              </a:solidFill>
              <a:latin typeface="Archivo"/>
              <a:ea typeface="Archivo"/>
              <a:cs typeface="Archivo"/>
              <a:sym typeface="Archivo"/>
            </a:endParaRPr>
          </a:p>
          <a:p>
            <a:pPr indent="0" lvl="0" marL="0" marR="0" rtl="0" algn="l">
              <a:spcBef>
                <a:spcPts val="0"/>
              </a:spcBef>
              <a:spcAft>
                <a:spcPts val="0"/>
              </a:spcAft>
              <a:buNone/>
            </a:pPr>
            <a:r>
              <a:rPr lang="en" sz="1100">
                <a:solidFill>
                  <a:schemeClr val="dk1"/>
                </a:solidFill>
                <a:latin typeface="Archivo"/>
                <a:ea typeface="Archivo"/>
                <a:cs typeface="Archivo"/>
                <a:sym typeface="Archivo"/>
              </a:rPr>
              <a:t>For example:</a:t>
            </a:r>
            <a:endParaRPr sz="1100">
              <a:solidFill>
                <a:schemeClr val="dk1"/>
              </a:solidFill>
              <a:latin typeface="Archivo"/>
              <a:ea typeface="Archivo"/>
              <a:cs typeface="Archivo"/>
              <a:sym typeface="Archivo"/>
            </a:endParaRPr>
          </a:p>
          <a:p>
            <a:pPr indent="0" lvl="0" marL="0" marR="0" rtl="0" algn="l">
              <a:spcBef>
                <a:spcPts val="0"/>
              </a:spcBef>
              <a:spcAft>
                <a:spcPts val="0"/>
              </a:spcAft>
              <a:buNone/>
            </a:pPr>
            <a:r>
              <a:t/>
            </a:r>
            <a:endParaRPr sz="1100">
              <a:solidFill>
                <a:schemeClr val="dk1"/>
              </a:solidFill>
              <a:latin typeface="Archivo"/>
              <a:ea typeface="Archivo"/>
              <a:cs typeface="Archivo"/>
              <a:sym typeface="Archivo"/>
            </a:endParaRPr>
          </a:p>
          <a:p>
            <a:pPr indent="0" lvl="0" marL="0" marR="0" rtl="0" algn="l">
              <a:spcBef>
                <a:spcPts val="0"/>
              </a:spcBef>
              <a:spcAft>
                <a:spcPts val="0"/>
              </a:spcAft>
              <a:buNone/>
            </a:pPr>
            <a:r>
              <a:t/>
            </a:r>
            <a:endParaRPr sz="1100">
              <a:solidFill>
                <a:schemeClr val="dk1"/>
              </a:solidFill>
              <a:latin typeface="Archivo"/>
              <a:ea typeface="Archivo"/>
              <a:cs typeface="Archivo"/>
              <a:sym typeface="Archivo"/>
            </a:endParaRPr>
          </a:p>
          <a:p>
            <a:pPr indent="0" lvl="0" marL="0" marR="0" rtl="0" algn="l">
              <a:spcBef>
                <a:spcPts val="0"/>
              </a:spcBef>
              <a:spcAft>
                <a:spcPts val="0"/>
              </a:spcAft>
              <a:buNone/>
            </a:pPr>
            <a:r>
              <a:t/>
            </a:r>
            <a:endParaRPr sz="1100">
              <a:solidFill>
                <a:schemeClr val="dk1"/>
              </a:solidFill>
              <a:latin typeface="Archivo"/>
              <a:ea typeface="Archivo"/>
              <a:cs typeface="Archivo"/>
              <a:sym typeface="Archivo"/>
            </a:endParaRPr>
          </a:p>
          <a:p>
            <a:pPr indent="0" lvl="0" marL="0" marR="0" rtl="0" algn="l">
              <a:spcBef>
                <a:spcPts val="0"/>
              </a:spcBef>
              <a:spcAft>
                <a:spcPts val="0"/>
              </a:spcAft>
              <a:buNone/>
            </a:pPr>
            <a:r>
              <a:t/>
            </a:r>
            <a:endParaRPr sz="1100">
              <a:solidFill>
                <a:schemeClr val="dk1"/>
              </a:solidFill>
              <a:latin typeface="Archivo"/>
              <a:ea typeface="Archivo"/>
              <a:cs typeface="Archivo"/>
              <a:sym typeface="Archivo"/>
            </a:endParaRPr>
          </a:p>
          <a:p>
            <a:pPr indent="0" lvl="0" marL="0" marR="0" rtl="0" algn="l">
              <a:spcBef>
                <a:spcPts val="0"/>
              </a:spcBef>
              <a:spcAft>
                <a:spcPts val="0"/>
              </a:spcAft>
              <a:buNone/>
            </a:pPr>
            <a:r>
              <a:t/>
            </a:r>
            <a:endParaRPr sz="1100">
              <a:solidFill>
                <a:schemeClr val="dk1"/>
              </a:solidFill>
              <a:latin typeface="Archivo"/>
              <a:ea typeface="Archivo"/>
              <a:cs typeface="Archivo"/>
              <a:sym typeface="Archivo"/>
            </a:endParaRPr>
          </a:p>
          <a:p>
            <a:pPr indent="0" lvl="0" marL="0" marR="0" rtl="0" algn="l">
              <a:spcBef>
                <a:spcPts val="0"/>
              </a:spcBef>
              <a:spcAft>
                <a:spcPts val="0"/>
              </a:spcAft>
              <a:buNone/>
            </a:pPr>
            <a:r>
              <a:t/>
            </a:r>
            <a:endParaRPr sz="1100">
              <a:solidFill>
                <a:schemeClr val="dk1"/>
              </a:solidFill>
              <a:latin typeface="Archivo"/>
              <a:ea typeface="Archivo"/>
              <a:cs typeface="Archivo"/>
              <a:sym typeface="Archivo"/>
            </a:endParaRPr>
          </a:p>
          <a:p>
            <a:pPr indent="0" lvl="0" marL="0" marR="0" rtl="0" algn="l">
              <a:spcBef>
                <a:spcPts val="0"/>
              </a:spcBef>
              <a:spcAft>
                <a:spcPts val="0"/>
              </a:spcAft>
              <a:buNone/>
            </a:pPr>
            <a:r>
              <a:t/>
            </a:r>
            <a:endParaRPr sz="1100">
              <a:solidFill>
                <a:schemeClr val="dk1"/>
              </a:solidFill>
              <a:latin typeface="Archivo"/>
              <a:ea typeface="Archivo"/>
              <a:cs typeface="Archivo"/>
              <a:sym typeface="Archivo"/>
            </a:endParaRPr>
          </a:p>
          <a:p>
            <a:pPr indent="0" lvl="0" marL="0" marR="0" rtl="0" algn="l">
              <a:spcBef>
                <a:spcPts val="0"/>
              </a:spcBef>
              <a:spcAft>
                <a:spcPts val="0"/>
              </a:spcAft>
              <a:buNone/>
            </a:pPr>
            <a:r>
              <a:rPr b="1" i="1" lang="en" sz="1100">
                <a:solidFill>
                  <a:schemeClr val="dk1"/>
                </a:solidFill>
                <a:latin typeface="Archivo"/>
                <a:ea typeface="Archivo"/>
                <a:cs typeface="Archivo"/>
                <a:sym typeface="Archivo"/>
              </a:rPr>
              <a:t>Now we have a malicious admin user with elevated privileges.</a:t>
            </a:r>
            <a:endParaRPr b="1" i="1" sz="1100">
              <a:solidFill>
                <a:schemeClr val="dk1"/>
              </a:solidFill>
              <a:latin typeface="Archivo"/>
              <a:ea typeface="Archivo"/>
              <a:cs typeface="Archivo"/>
              <a:sym typeface="Archivo"/>
            </a:endParaRPr>
          </a:p>
        </p:txBody>
      </p:sp>
      <p:sp>
        <p:nvSpPr>
          <p:cNvPr id="1151" name="Google Shape;1151;p124"/>
          <p:cNvSpPr txBox="1"/>
          <p:nvPr/>
        </p:nvSpPr>
        <p:spPr>
          <a:xfrm>
            <a:off x="476863" y="1139334"/>
            <a:ext cx="4206300" cy="267900"/>
          </a:xfrm>
          <a:prstGeom prst="rect">
            <a:avLst/>
          </a:prstGeom>
          <a:no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None/>
            </a:pPr>
            <a:r>
              <a:rPr b="1" lang="en" sz="1200">
                <a:solidFill>
                  <a:schemeClr val="accent1"/>
                </a:solidFill>
                <a:latin typeface="Archivo"/>
                <a:ea typeface="Archivo"/>
                <a:cs typeface="Archivo"/>
                <a:sym typeface="Archivo"/>
              </a:rPr>
              <a:t>Creating an Admin user</a:t>
            </a:r>
            <a:endParaRPr b="1" sz="1200">
              <a:solidFill>
                <a:schemeClr val="accent1"/>
              </a:solidFill>
              <a:latin typeface="Archivo"/>
              <a:ea typeface="Archivo"/>
              <a:cs typeface="Archivo"/>
              <a:sym typeface="Archivo"/>
            </a:endParaRPr>
          </a:p>
        </p:txBody>
      </p:sp>
      <p:sp>
        <p:nvSpPr>
          <p:cNvPr id="1152" name="Google Shape;1152;p124"/>
          <p:cNvSpPr txBox="1"/>
          <p:nvPr>
            <p:ph type="title"/>
          </p:nvPr>
        </p:nvSpPr>
        <p:spPr>
          <a:xfrm>
            <a:off x="457200" y="374904"/>
            <a:ext cx="41880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What can wrong?</a:t>
            </a:r>
            <a:endParaRPr/>
          </a:p>
        </p:txBody>
      </p:sp>
      <p:pic>
        <p:nvPicPr>
          <p:cNvPr id="1153" name="Google Shape;1153;p124" title="Screenshot 2025-10-06 at 18.03.06.png"/>
          <p:cNvPicPr preferRelativeResize="0"/>
          <p:nvPr/>
        </p:nvPicPr>
        <p:blipFill>
          <a:blip r:embed="rId4">
            <a:alphaModFix/>
          </a:blip>
          <a:stretch>
            <a:fillRect/>
          </a:stretch>
        </p:blipFill>
        <p:spPr>
          <a:xfrm>
            <a:off x="476875" y="2969525"/>
            <a:ext cx="4705650" cy="947050"/>
          </a:xfrm>
          <a:prstGeom prst="rect">
            <a:avLst/>
          </a:prstGeom>
          <a:noFill/>
          <a:ln>
            <a:noFill/>
          </a:ln>
        </p:spPr>
      </p:pic>
      <p:grpSp>
        <p:nvGrpSpPr>
          <p:cNvPr id="1154" name="Google Shape;1154;p124"/>
          <p:cNvGrpSpPr/>
          <p:nvPr/>
        </p:nvGrpSpPr>
        <p:grpSpPr>
          <a:xfrm>
            <a:off x="7985480" y="7"/>
            <a:ext cx="1158523" cy="1096711"/>
            <a:chOff x="1311825" y="1741100"/>
            <a:chExt cx="2052300" cy="1942800"/>
          </a:xfrm>
        </p:grpSpPr>
        <p:sp>
          <p:nvSpPr>
            <p:cNvPr id="1155" name="Google Shape;1155;p124"/>
            <p:cNvSpPr/>
            <p:nvPr/>
          </p:nvSpPr>
          <p:spPr>
            <a:xfrm>
              <a:off x="1311825" y="1741100"/>
              <a:ext cx="2052300" cy="1942800"/>
            </a:xfrm>
            <a:prstGeom prst="ellipse">
              <a:avLst/>
            </a:prstGeom>
            <a:gradFill>
              <a:gsLst>
                <a:gs pos="0">
                  <a:srgbClr val="FDE18C"/>
                </a:gs>
                <a:gs pos="10000">
                  <a:srgbClr val="FDE695"/>
                </a:gs>
                <a:gs pos="32000">
                  <a:srgbClr val="EEEEB7"/>
                </a:gs>
                <a:gs pos="57000">
                  <a:srgbClr val="CAE5CE"/>
                </a:gs>
                <a:gs pos="80000">
                  <a:srgbClr val="6FC9D3"/>
                </a:gs>
                <a:gs pos="100000">
                  <a:srgbClr val="3A92C1"/>
                </a:gs>
              </a:gsLst>
              <a:lin ang="16200038" scaled="0"/>
            </a:gradFill>
            <a:ln cap="flat" cmpd="sng" w="21500">
              <a:solidFill>
                <a:srgbClr val="0F2E66"/>
              </a:solidFill>
              <a:prstDash val="solid"/>
              <a:round/>
              <a:headEnd len="sm" w="sm" type="none"/>
              <a:tailEnd len="sm" w="sm" type="none"/>
            </a:ln>
          </p:spPr>
          <p:txBody>
            <a:bodyPr anchorCtr="0" anchor="ctr" bIns="25800" lIns="51600" spcFirstLastPara="1" rIns="51600" wrap="square" tIns="25800">
              <a:noAutofit/>
            </a:bodyPr>
            <a:lstStyle/>
            <a:p>
              <a:pPr indent="0" lvl="0" marL="0" marR="0" rtl="0" algn="ctr">
                <a:lnSpc>
                  <a:spcPct val="100000"/>
                </a:lnSpc>
                <a:spcBef>
                  <a:spcPts val="0"/>
                </a:spcBef>
                <a:spcAft>
                  <a:spcPts val="0"/>
                </a:spcAft>
                <a:buClr>
                  <a:srgbClr val="000000"/>
                </a:buClr>
                <a:buSzPts val="790"/>
                <a:buFont typeface="Arial"/>
                <a:buNone/>
              </a:pPr>
              <a:r>
                <a:t/>
              </a:r>
              <a:endParaRPr sz="790" u="none" cap="none" strike="noStrike">
                <a:solidFill>
                  <a:srgbClr val="FFFFFF"/>
                </a:solidFill>
                <a:latin typeface="Archivo"/>
                <a:ea typeface="Archivo"/>
                <a:cs typeface="Archivo"/>
                <a:sym typeface="Archivo"/>
              </a:endParaRPr>
            </a:p>
          </p:txBody>
        </p:sp>
        <p:sp>
          <p:nvSpPr>
            <p:cNvPr id="1156" name="Google Shape;1156;p124"/>
            <p:cNvSpPr txBox="1"/>
            <p:nvPr/>
          </p:nvSpPr>
          <p:spPr>
            <a:xfrm>
              <a:off x="1599405" y="2889347"/>
              <a:ext cx="1451100" cy="369300"/>
            </a:xfrm>
            <a:prstGeom prst="rect">
              <a:avLst/>
            </a:prstGeom>
            <a:noFill/>
            <a:ln>
              <a:noFill/>
            </a:ln>
          </p:spPr>
          <p:txBody>
            <a:bodyPr anchorCtr="0" anchor="ctr" bIns="25800" lIns="51600" spcFirstLastPara="1" rIns="51600" wrap="square" tIns="25800">
              <a:spAutoFit/>
            </a:bodyPr>
            <a:lstStyle/>
            <a:p>
              <a:pPr indent="0" lvl="0" marL="0" marR="0" rtl="0" algn="ctr">
                <a:lnSpc>
                  <a:spcPct val="100000"/>
                </a:lnSpc>
                <a:spcBef>
                  <a:spcPts val="0"/>
                </a:spcBef>
                <a:spcAft>
                  <a:spcPts val="0"/>
                </a:spcAft>
                <a:buClr>
                  <a:srgbClr val="0F2E66"/>
                </a:buClr>
                <a:buSzPts val="1355"/>
                <a:buFont typeface="Archivo"/>
                <a:buNone/>
              </a:pPr>
              <a:r>
                <a:rPr b="1" lang="en" sz="1016">
                  <a:solidFill>
                    <a:srgbClr val="0F2E66"/>
                  </a:solidFill>
                  <a:latin typeface="Archivo"/>
                  <a:ea typeface="Archivo"/>
                  <a:cs typeface="Archivo"/>
                  <a:sym typeface="Archivo"/>
                </a:rPr>
                <a:t>Demo</a:t>
              </a:r>
              <a:endParaRPr sz="451"/>
            </a:p>
          </p:txBody>
        </p:sp>
        <p:sp>
          <p:nvSpPr>
            <p:cNvPr id="1157" name="Google Shape;1157;p124"/>
            <p:cNvSpPr/>
            <p:nvPr/>
          </p:nvSpPr>
          <p:spPr>
            <a:xfrm>
              <a:off x="1923475" y="1991445"/>
              <a:ext cx="675868" cy="898027"/>
            </a:xfrm>
            <a:custGeom>
              <a:rect b="b" l="l" r="r" t="t"/>
              <a:pathLst>
                <a:path extrusionOk="0" h="480871" w="371356">
                  <a:moveTo>
                    <a:pt x="269612" y="306874"/>
                  </a:moveTo>
                  <a:cubicBezTo>
                    <a:pt x="259011" y="325562"/>
                    <a:pt x="248847" y="351681"/>
                    <a:pt x="238902" y="377036"/>
                  </a:cubicBezTo>
                  <a:cubicBezTo>
                    <a:pt x="229395" y="401625"/>
                    <a:pt x="219450" y="426979"/>
                    <a:pt x="208849" y="446104"/>
                  </a:cubicBezTo>
                  <a:cubicBezTo>
                    <a:pt x="198795" y="462169"/>
                    <a:pt x="182511" y="472770"/>
                    <a:pt x="160326" y="478344"/>
                  </a:cubicBezTo>
                  <a:cubicBezTo>
                    <a:pt x="157375" y="478999"/>
                    <a:pt x="154425" y="477251"/>
                    <a:pt x="153660" y="474300"/>
                  </a:cubicBezTo>
                  <a:lnTo>
                    <a:pt x="151037" y="463699"/>
                  </a:lnTo>
                  <a:cubicBezTo>
                    <a:pt x="150381" y="460749"/>
                    <a:pt x="152130" y="457798"/>
                    <a:pt x="155080" y="457142"/>
                  </a:cubicBezTo>
                  <a:cubicBezTo>
                    <a:pt x="171801" y="452989"/>
                    <a:pt x="183276" y="445667"/>
                    <a:pt x="190052" y="434957"/>
                  </a:cubicBezTo>
                  <a:cubicBezTo>
                    <a:pt x="199669" y="417690"/>
                    <a:pt x="209286" y="392991"/>
                    <a:pt x="218575" y="369058"/>
                  </a:cubicBezTo>
                  <a:cubicBezTo>
                    <a:pt x="228739" y="343048"/>
                    <a:pt x="239230" y="316054"/>
                    <a:pt x="250815" y="295727"/>
                  </a:cubicBezTo>
                  <a:cubicBezTo>
                    <a:pt x="251252" y="295071"/>
                    <a:pt x="251361" y="294744"/>
                    <a:pt x="251252" y="294197"/>
                  </a:cubicBezTo>
                  <a:cubicBezTo>
                    <a:pt x="251142" y="293869"/>
                    <a:pt x="250815" y="293323"/>
                    <a:pt x="250050" y="292995"/>
                  </a:cubicBezTo>
                  <a:cubicBezTo>
                    <a:pt x="232782" y="286438"/>
                    <a:pt x="215843" y="299552"/>
                    <a:pt x="195079" y="335289"/>
                  </a:cubicBezTo>
                  <a:cubicBezTo>
                    <a:pt x="192565" y="339660"/>
                    <a:pt x="187647" y="341736"/>
                    <a:pt x="182730" y="340425"/>
                  </a:cubicBezTo>
                  <a:cubicBezTo>
                    <a:pt x="178030" y="339114"/>
                    <a:pt x="174642" y="334851"/>
                    <a:pt x="174642" y="329824"/>
                  </a:cubicBezTo>
                  <a:lnTo>
                    <a:pt x="174642" y="185676"/>
                  </a:lnTo>
                  <a:cubicBezTo>
                    <a:pt x="174642" y="169502"/>
                    <a:pt x="161965" y="168300"/>
                    <a:pt x="158031" y="168300"/>
                  </a:cubicBezTo>
                  <a:cubicBezTo>
                    <a:pt x="155080" y="168300"/>
                    <a:pt x="150709" y="169174"/>
                    <a:pt x="147430" y="171906"/>
                  </a:cubicBezTo>
                  <a:cubicBezTo>
                    <a:pt x="143715" y="174857"/>
                    <a:pt x="141966" y="179338"/>
                    <a:pt x="141966" y="185676"/>
                  </a:cubicBezTo>
                  <a:lnTo>
                    <a:pt x="141966" y="288951"/>
                  </a:lnTo>
                  <a:cubicBezTo>
                    <a:pt x="141857" y="294744"/>
                    <a:pt x="137267" y="299552"/>
                    <a:pt x="131365" y="299771"/>
                  </a:cubicBezTo>
                  <a:cubicBezTo>
                    <a:pt x="130819" y="299880"/>
                    <a:pt x="69400" y="302394"/>
                    <a:pt x="42735" y="310809"/>
                  </a:cubicBezTo>
                  <a:cubicBezTo>
                    <a:pt x="35522" y="313104"/>
                    <a:pt x="30276" y="317584"/>
                    <a:pt x="26888" y="324251"/>
                  </a:cubicBezTo>
                  <a:cubicBezTo>
                    <a:pt x="20331" y="337146"/>
                    <a:pt x="16943" y="365670"/>
                    <a:pt x="37926" y="428291"/>
                  </a:cubicBezTo>
                  <a:lnTo>
                    <a:pt x="39347" y="432771"/>
                  </a:lnTo>
                  <a:cubicBezTo>
                    <a:pt x="44374" y="448290"/>
                    <a:pt x="47325" y="457798"/>
                    <a:pt x="67433" y="459000"/>
                  </a:cubicBezTo>
                  <a:cubicBezTo>
                    <a:pt x="70493" y="459219"/>
                    <a:pt x="72788" y="461841"/>
                    <a:pt x="72570" y="464792"/>
                  </a:cubicBezTo>
                  <a:lnTo>
                    <a:pt x="71914" y="475721"/>
                  </a:lnTo>
                  <a:cubicBezTo>
                    <a:pt x="71695" y="478781"/>
                    <a:pt x="69182" y="481076"/>
                    <a:pt x="66122" y="480857"/>
                  </a:cubicBezTo>
                  <a:cubicBezTo>
                    <a:pt x="31041" y="478671"/>
                    <a:pt x="23828" y="455940"/>
                    <a:pt x="18582" y="439438"/>
                  </a:cubicBezTo>
                  <a:lnTo>
                    <a:pt x="17162" y="435176"/>
                  </a:lnTo>
                  <a:cubicBezTo>
                    <a:pt x="-1854" y="378347"/>
                    <a:pt x="-5023" y="338786"/>
                    <a:pt x="7435" y="314306"/>
                  </a:cubicBezTo>
                  <a:cubicBezTo>
                    <a:pt x="13446" y="302284"/>
                    <a:pt x="23172" y="294088"/>
                    <a:pt x="36177" y="290044"/>
                  </a:cubicBezTo>
                  <a:cubicBezTo>
                    <a:pt x="58690" y="282831"/>
                    <a:pt x="100547" y="279662"/>
                    <a:pt x="120000" y="278460"/>
                  </a:cubicBezTo>
                  <a:lnTo>
                    <a:pt x="120000" y="185676"/>
                  </a:lnTo>
                  <a:cubicBezTo>
                    <a:pt x="120000" y="169284"/>
                    <a:pt x="127431" y="159885"/>
                    <a:pt x="133660" y="154858"/>
                  </a:cubicBezTo>
                  <a:cubicBezTo>
                    <a:pt x="140327" y="149503"/>
                    <a:pt x="149179" y="146443"/>
                    <a:pt x="158031" y="146443"/>
                  </a:cubicBezTo>
                  <a:cubicBezTo>
                    <a:pt x="176610" y="146443"/>
                    <a:pt x="196500" y="158683"/>
                    <a:pt x="196500" y="185676"/>
                  </a:cubicBezTo>
                  <a:lnTo>
                    <a:pt x="196500" y="294416"/>
                  </a:lnTo>
                  <a:cubicBezTo>
                    <a:pt x="211144" y="277367"/>
                    <a:pt x="231908" y="262832"/>
                    <a:pt x="257700" y="272559"/>
                  </a:cubicBezTo>
                  <a:cubicBezTo>
                    <a:pt x="264475" y="275072"/>
                    <a:pt x="269612" y="280427"/>
                    <a:pt x="271907" y="287203"/>
                  </a:cubicBezTo>
                  <a:cubicBezTo>
                    <a:pt x="274092" y="293760"/>
                    <a:pt x="273327" y="300973"/>
                    <a:pt x="269612" y="306874"/>
                  </a:cubicBezTo>
                  <a:close/>
                  <a:moveTo>
                    <a:pt x="338571" y="0"/>
                  </a:moveTo>
                  <a:lnTo>
                    <a:pt x="54428" y="0"/>
                  </a:lnTo>
                  <a:cubicBezTo>
                    <a:pt x="36396" y="0"/>
                    <a:pt x="21642" y="14754"/>
                    <a:pt x="21642" y="32786"/>
                  </a:cubicBezTo>
                  <a:lnTo>
                    <a:pt x="21642" y="263379"/>
                  </a:lnTo>
                  <a:cubicBezTo>
                    <a:pt x="21861" y="266329"/>
                    <a:pt x="24265" y="268515"/>
                    <a:pt x="27107" y="268515"/>
                  </a:cubicBezTo>
                  <a:lnTo>
                    <a:pt x="38035" y="268515"/>
                  </a:lnTo>
                  <a:cubicBezTo>
                    <a:pt x="40986" y="268515"/>
                    <a:pt x="43281" y="266329"/>
                    <a:pt x="43500" y="263379"/>
                  </a:cubicBezTo>
                  <a:lnTo>
                    <a:pt x="43500" y="32786"/>
                  </a:lnTo>
                  <a:cubicBezTo>
                    <a:pt x="43500" y="26775"/>
                    <a:pt x="48417" y="21857"/>
                    <a:pt x="54428" y="21857"/>
                  </a:cubicBezTo>
                  <a:lnTo>
                    <a:pt x="338571" y="21857"/>
                  </a:lnTo>
                  <a:cubicBezTo>
                    <a:pt x="344691" y="21857"/>
                    <a:pt x="349500" y="26775"/>
                    <a:pt x="349500" y="32786"/>
                  </a:cubicBezTo>
                  <a:lnTo>
                    <a:pt x="349500" y="393429"/>
                  </a:lnTo>
                  <a:cubicBezTo>
                    <a:pt x="349500" y="399439"/>
                    <a:pt x="344691" y="404357"/>
                    <a:pt x="338571" y="404357"/>
                  </a:cubicBezTo>
                  <a:lnTo>
                    <a:pt x="253328" y="404357"/>
                  </a:lnTo>
                  <a:cubicBezTo>
                    <a:pt x="250377" y="404576"/>
                    <a:pt x="248192" y="406871"/>
                    <a:pt x="248192" y="409821"/>
                  </a:cubicBezTo>
                  <a:lnTo>
                    <a:pt x="248192" y="420750"/>
                  </a:lnTo>
                  <a:cubicBezTo>
                    <a:pt x="248192" y="423701"/>
                    <a:pt x="250377" y="425996"/>
                    <a:pt x="253328" y="426214"/>
                  </a:cubicBezTo>
                  <a:lnTo>
                    <a:pt x="338571" y="426214"/>
                  </a:lnTo>
                  <a:cubicBezTo>
                    <a:pt x="356712" y="426214"/>
                    <a:pt x="371357" y="411461"/>
                    <a:pt x="371357" y="393429"/>
                  </a:cubicBezTo>
                  <a:lnTo>
                    <a:pt x="371357" y="32786"/>
                  </a:lnTo>
                  <a:cubicBezTo>
                    <a:pt x="371357" y="14754"/>
                    <a:pt x="356712" y="0"/>
                    <a:pt x="338571" y="0"/>
                  </a:cubicBezTo>
                  <a:close/>
                  <a:moveTo>
                    <a:pt x="317588" y="66774"/>
                  </a:moveTo>
                  <a:lnTo>
                    <a:pt x="317588" y="66774"/>
                  </a:lnTo>
                  <a:cubicBezTo>
                    <a:pt x="317588" y="66774"/>
                    <a:pt x="317697" y="66774"/>
                    <a:pt x="317807" y="66664"/>
                  </a:cubicBezTo>
                  <a:lnTo>
                    <a:pt x="317588" y="66664"/>
                  </a:lnTo>
                  <a:close/>
                  <a:moveTo>
                    <a:pt x="322506" y="229500"/>
                  </a:moveTo>
                  <a:lnTo>
                    <a:pt x="223712" y="229500"/>
                  </a:lnTo>
                  <a:cubicBezTo>
                    <a:pt x="220761" y="229719"/>
                    <a:pt x="218575" y="232014"/>
                    <a:pt x="218575" y="234964"/>
                  </a:cubicBezTo>
                  <a:lnTo>
                    <a:pt x="218575" y="245893"/>
                  </a:lnTo>
                  <a:cubicBezTo>
                    <a:pt x="218575" y="248844"/>
                    <a:pt x="220761" y="251139"/>
                    <a:pt x="223712" y="251357"/>
                  </a:cubicBezTo>
                  <a:lnTo>
                    <a:pt x="322506" y="251357"/>
                  </a:lnTo>
                  <a:cubicBezTo>
                    <a:pt x="325457" y="251139"/>
                    <a:pt x="327642" y="248844"/>
                    <a:pt x="327642" y="245893"/>
                  </a:cubicBezTo>
                  <a:lnTo>
                    <a:pt x="327642" y="234964"/>
                  </a:lnTo>
                  <a:cubicBezTo>
                    <a:pt x="327642" y="232014"/>
                    <a:pt x="325457" y="229719"/>
                    <a:pt x="322506" y="229500"/>
                  </a:cubicBezTo>
                  <a:close/>
                  <a:moveTo>
                    <a:pt x="322506" y="316929"/>
                  </a:moveTo>
                  <a:lnTo>
                    <a:pt x="289283" y="316929"/>
                  </a:lnTo>
                  <a:cubicBezTo>
                    <a:pt x="286332" y="317147"/>
                    <a:pt x="284147" y="319442"/>
                    <a:pt x="284147" y="322393"/>
                  </a:cubicBezTo>
                  <a:lnTo>
                    <a:pt x="284147" y="333321"/>
                  </a:lnTo>
                  <a:cubicBezTo>
                    <a:pt x="284147" y="336272"/>
                    <a:pt x="286332" y="338567"/>
                    <a:pt x="289283" y="338786"/>
                  </a:cubicBezTo>
                  <a:lnTo>
                    <a:pt x="322506" y="338786"/>
                  </a:lnTo>
                  <a:cubicBezTo>
                    <a:pt x="325457" y="338567"/>
                    <a:pt x="327642" y="336272"/>
                    <a:pt x="327642" y="333321"/>
                  </a:cubicBezTo>
                  <a:lnTo>
                    <a:pt x="327642" y="322393"/>
                  </a:lnTo>
                  <a:cubicBezTo>
                    <a:pt x="327642" y="319442"/>
                    <a:pt x="325457" y="317147"/>
                    <a:pt x="322506" y="316929"/>
                  </a:cubicBezTo>
                  <a:close/>
                  <a:moveTo>
                    <a:pt x="93115" y="229500"/>
                  </a:moveTo>
                  <a:lnTo>
                    <a:pt x="70602" y="229500"/>
                  </a:lnTo>
                  <a:cubicBezTo>
                    <a:pt x="67761" y="229609"/>
                    <a:pt x="65357" y="232014"/>
                    <a:pt x="65357" y="234964"/>
                  </a:cubicBezTo>
                  <a:lnTo>
                    <a:pt x="65357" y="245893"/>
                  </a:lnTo>
                  <a:cubicBezTo>
                    <a:pt x="65357" y="248844"/>
                    <a:pt x="67761" y="251248"/>
                    <a:pt x="70602" y="251357"/>
                  </a:cubicBezTo>
                  <a:lnTo>
                    <a:pt x="93115" y="251357"/>
                  </a:lnTo>
                  <a:cubicBezTo>
                    <a:pt x="95957" y="251248"/>
                    <a:pt x="98361" y="248844"/>
                    <a:pt x="98361" y="245893"/>
                  </a:cubicBezTo>
                  <a:lnTo>
                    <a:pt x="98361" y="234964"/>
                  </a:lnTo>
                  <a:cubicBezTo>
                    <a:pt x="98361" y="232014"/>
                    <a:pt x="95957" y="229609"/>
                    <a:pt x="93115" y="229500"/>
                  </a:cubicBezTo>
                  <a:close/>
                  <a:moveTo>
                    <a:pt x="322506" y="273214"/>
                  </a:moveTo>
                  <a:lnTo>
                    <a:pt x="300212" y="273214"/>
                  </a:lnTo>
                  <a:cubicBezTo>
                    <a:pt x="297261" y="273433"/>
                    <a:pt x="295075" y="275728"/>
                    <a:pt x="295075" y="278679"/>
                  </a:cubicBezTo>
                  <a:lnTo>
                    <a:pt x="295075" y="289607"/>
                  </a:lnTo>
                  <a:cubicBezTo>
                    <a:pt x="295075" y="292558"/>
                    <a:pt x="297261" y="294853"/>
                    <a:pt x="300212" y="295071"/>
                  </a:cubicBezTo>
                  <a:lnTo>
                    <a:pt x="322506" y="295071"/>
                  </a:lnTo>
                  <a:cubicBezTo>
                    <a:pt x="325457" y="294853"/>
                    <a:pt x="327642" y="292558"/>
                    <a:pt x="327642" y="289607"/>
                  </a:cubicBezTo>
                  <a:lnTo>
                    <a:pt x="327642" y="278679"/>
                  </a:lnTo>
                  <a:cubicBezTo>
                    <a:pt x="327642" y="275728"/>
                    <a:pt x="325457" y="273433"/>
                    <a:pt x="322506" y="273214"/>
                  </a:cubicBezTo>
                  <a:close/>
                  <a:moveTo>
                    <a:pt x="327642" y="54643"/>
                  </a:moveTo>
                  <a:lnTo>
                    <a:pt x="327642" y="196714"/>
                  </a:lnTo>
                  <a:cubicBezTo>
                    <a:pt x="327642" y="202725"/>
                    <a:pt x="322834" y="207643"/>
                    <a:pt x="316714" y="207643"/>
                  </a:cubicBezTo>
                  <a:lnTo>
                    <a:pt x="223712" y="207643"/>
                  </a:lnTo>
                  <a:cubicBezTo>
                    <a:pt x="220761" y="207424"/>
                    <a:pt x="218575" y="205129"/>
                    <a:pt x="218575" y="202179"/>
                  </a:cubicBezTo>
                  <a:lnTo>
                    <a:pt x="218575" y="191250"/>
                  </a:lnTo>
                  <a:cubicBezTo>
                    <a:pt x="218575" y="188299"/>
                    <a:pt x="220761" y="186004"/>
                    <a:pt x="223712" y="185786"/>
                  </a:cubicBezTo>
                  <a:lnTo>
                    <a:pt x="276825" y="185786"/>
                  </a:lnTo>
                  <a:lnTo>
                    <a:pt x="196500" y="138356"/>
                  </a:lnTo>
                  <a:lnTo>
                    <a:pt x="187101" y="143929"/>
                  </a:lnTo>
                  <a:cubicBezTo>
                    <a:pt x="187101" y="143929"/>
                    <a:pt x="186992" y="144039"/>
                    <a:pt x="186882" y="144039"/>
                  </a:cubicBezTo>
                  <a:cubicBezTo>
                    <a:pt x="184369" y="145459"/>
                    <a:pt x="181200" y="144476"/>
                    <a:pt x="179670" y="142071"/>
                  </a:cubicBezTo>
                  <a:lnTo>
                    <a:pt x="174096" y="132564"/>
                  </a:lnTo>
                  <a:cubicBezTo>
                    <a:pt x="172785" y="130378"/>
                    <a:pt x="173222" y="127427"/>
                    <a:pt x="175189" y="125788"/>
                  </a:cubicBezTo>
                  <a:lnTo>
                    <a:pt x="87214" y="73768"/>
                  </a:lnTo>
                  <a:lnTo>
                    <a:pt x="87214" y="185786"/>
                  </a:lnTo>
                  <a:lnTo>
                    <a:pt x="93115" y="185786"/>
                  </a:lnTo>
                  <a:cubicBezTo>
                    <a:pt x="95957" y="185895"/>
                    <a:pt x="98361" y="188299"/>
                    <a:pt x="98361" y="191250"/>
                  </a:cubicBezTo>
                  <a:lnTo>
                    <a:pt x="98361" y="202179"/>
                  </a:lnTo>
                  <a:cubicBezTo>
                    <a:pt x="98361" y="205129"/>
                    <a:pt x="95957" y="207534"/>
                    <a:pt x="93115" y="207643"/>
                  </a:cubicBezTo>
                  <a:lnTo>
                    <a:pt x="76285" y="207643"/>
                  </a:lnTo>
                  <a:cubicBezTo>
                    <a:pt x="70275" y="207643"/>
                    <a:pt x="65357" y="202725"/>
                    <a:pt x="65357" y="196714"/>
                  </a:cubicBezTo>
                  <a:lnTo>
                    <a:pt x="65357" y="54643"/>
                  </a:lnTo>
                  <a:cubicBezTo>
                    <a:pt x="65357" y="48632"/>
                    <a:pt x="70275" y="43714"/>
                    <a:pt x="76285" y="43714"/>
                  </a:cubicBezTo>
                  <a:lnTo>
                    <a:pt x="316714" y="43714"/>
                  </a:lnTo>
                  <a:cubicBezTo>
                    <a:pt x="322834" y="43714"/>
                    <a:pt x="327642" y="48632"/>
                    <a:pt x="327642" y="54643"/>
                  </a:cubicBezTo>
                  <a:close/>
                  <a:moveTo>
                    <a:pt x="196500" y="113001"/>
                  </a:moveTo>
                  <a:lnTo>
                    <a:pt x="276825" y="65571"/>
                  </a:lnTo>
                  <a:lnTo>
                    <a:pt x="116284" y="65571"/>
                  </a:lnTo>
                  <a:lnTo>
                    <a:pt x="196500" y="113001"/>
                  </a:lnTo>
                  <a:close/>
                  <a:moveTo>
                    <a:pt x="305785" y="73768"/>
                  </a:moveTo>
                  <a:lnTo>
                    <a:pt x="217920" y="125679"/>
                  </a:lnTo>
                  <a:lnTo>
                    <a:pt x="305785" y="177589"/>
                  </a:lnTo>
                  <a:lnTo>
                    <a:pt x="305785" y="73768"/>
                  </a:lnTo>
                  <a:close/>
                  <a:moveTo>
                    <a:pt x="317807" y="66664"/>
                  </a:moveTo>
                  <a:lnTo>
                    <a:pt x="317588" y="66664"/>
                  </a:lnTo>
                  <a:lnTo>
                    <a:pt x="317588" y="66883"/>
                  </a:lnTo>
                  <a:cubicBezTo>
                    <a:pt x="317588" y="66883"/>
                    <a:pt x="317697" y="66774"/>
                    <a:pt x="317807" y="66664"/>
                  </a:cubicBezTo>
                  <a:close/>
                  <a:moveTo>
                    <a:pt x="317588" y="66774"/>
                  </a:moveTo>
                  <a:lnTo>
                    <a:pt x="317588" y="66774"/>
                  </a:lnTo>
                  <a:cubicBezTo>
                    <a:pt x="317588" y="66774"/>
                    <a:pt x="317697" y="66774"/>
                    <a:pt x="317807" y="66664"/>
                  </a:cubicBezTo>
                  <a:lnTo>
                    <a:pt x="317588" y="66664"/>
                  </a:lnTo>
                  <a:close/>
                </a:path>
              </a:pathLst>
            </a:custGeom>
            <a:solidFill>
              <a:srgbClr val="0F2E66"/>
            </a:solidFill>
            <a:ln>
              <a:noFill/>
            </a:ln>
          </p:spPr>
          <p:txBody>
            <a:bodyPr anchorCtr="0" anchor="ctr" bIns="25800" lIns="51600" spcFirstLastPara="1" rIns="51600" wrap="square" tIns="25800">
              <a:noAutofit/>
            </a:bodyPr>
            <a:lstStyle/>
            <a:p>
              <a:pPr indent="0" lvl="0" marL="0" marR="0" rtl="0" algn="l">
                <a:spcBef>
                  <a:spcPts val="0"/>
                </a:spcBef>
                <a:spcAft>
                  <a:spcPts val="0"/>
                </a:spcAft>
                <a:buNone/>
              </a:pPr>
              <a:r>
                <a:t/>
              </a:r>
              <a:endParaRPr sz="1016">
                <a:solidFill>
                  <a:srgbClr val="0F2E66"/>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25"/>
          <p:cNvSpPr txBox="1"/>
          <p:nvPr/>
        </p:nvSpPr>
        <p:spPr>
          <a:xfrm>
            <a:off x="446525" y="1490975"/>
            <a:ext cx="437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164" name="Google Shape;1164;p125"/>
          <p:cNvSpPr txBox="1"/>
          <p:nvPr/>
        </p:nvSpPr>
        <p:spPr>
          <a:xfrm>
            <a:off x="446521" y="1243097"/>
            <a:ext cx="224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Attack Vector</a:t>
            </a:r>
            <a:endParaRPr/>
          </a:p>
        </p:txBody>
      </p:sp>
      <p:sp>
        <p:nvSpPr>
          <p:cNvPr id="1165" name="Google Shape;1165;p125"/>
          <p:cNvSpPr txBox="1"/>
          <p:nvPr>
            <p:ph type="title"/>
          </p:nvPr>
        </p:nvSpPr>
        <p:spPr>
          <a:xfrm>
            <a:off x="457200" y="374900"/>
            <a:ext cx="6993300" cy="868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WCORP</a:t>
            </a:r>
            <a:r>
              <a:rPr b="1" lang="en">
                <a:solidFill>
                  <a:schemeClr val="dk1"/>
                </a:solidFill>
                <a:latin typeface="Archivo"/>
                <a:ea typeface="Archivo"/>
                <a:cs typeface="Archivo"/>
                <a:sym typeface="Archivo"/>
              </a:rPr>
              <a:t>. </a:t>
            </a:r>
            <a:r>
              <a:rPr lang="en">
                <a:solidFill>
                  <a:schemeClr val="accent1"/>
                </a:solidFill>
              </a:rPr>
              <a:t>Assessing the Parameter Tampering Threat</a:t>
            </a:r>
            <a:r>
              <a:rPr b="1" lang="en">
                <a:solidFill>
                  <a:schemeClr val="accent1"/>
                </a:solidFill>
                <a:latin typeface="Archivo"/>
                <a:ea typeface="Archivo"/>
                <a:cs typeface="Archivo"/>
                <a:sym typeface="Archivo"/>
              </a:rPr>
              <a:t>.</a:t>
            </a:r>
            <a:endParaRPr/>
          </a:p>
        </p:txBody>
      </p:sp>
      <p:sp>
        <p:nvSpPr>
          <p:cNvPr id="1166" name="Google Shape;1166;p125"/>
          <p:cNvSpPr txBox="1"/>
          <p:nvPr/>
        </p:nvSpPr>
        <p:spPr>
          <a:xfrm>
            <a:off x="446525" y="2200550"/>
            <a:ext cx="4377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p>
        </p:txBody>
      </p:sp>
      <p:sp>
        <p:nvSpPr>
          <p:cNvPr id="1167" name="Google Shape;1167;p125"/>
          <p:cNvSpPr txBox="1"/>
          <p:nvPr/>
        </p:nvSpPr>
        <p:spPr>
          <a:xfrm>
            <a:off x="446521" y="1952672"/>
            <a:ext cx="224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Attack Complexity</a:t>
            </a:r>
            <a:endParaRPr/>
          </a:p>
        </p:txBody>
      </p:sp>
      <p:sp>
        <p:nvSpPr>
          <p:cNvPr id="1168" name="Google Shape;1168;p125"/>
          <p:cNvSpPr txBox="1"/>
          <p:nvPr/>
        </p:nvSpPr>
        <p:spPr>
          <a:xfrm>
            <a:off x="446524" y="2910125"/>
            <a:ext cx="4810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169" name="Google Shape;1169;p125"/>
          <p:cNvSpPr txBox="1"/>
          <p:nvPr/>
        </p:nvSpPr>
        <p:spPr>
          <a:xfrm>
            <a:off x="446521" y="2662247"/>
            <a:ext cx="224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Privileges Required</a:t>
            </a:r>
            <a:endParaRPr/>
          </a:p>
        </p:txBody>
      </p:sp>
      <p:sp>
        <p:nvSpPr>
          <p:cNvPr id="1170" name="Google Shape;1170;p125"/>
          <p:cNvSpPr txBox="1"/>
          <p:nvPr/>
        </p:nvSpPr>
        <p:spPr>
          <a:xfrm>
            <a:off x="446525" y="3633675"/>
            <a:ext cx="437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171" name="Google Shape;1171;p125"/>
          <p:cNvSpPr txBox="1"/>
          <p:nvPr/>
        </p:nvSpPr>
        <p:spPr>
          <a:xfrm>
            <a:off x="446521" y="3385785"/>
            <a:ext cx="224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User Interaction</a:t>
            </a:r>
            <a:endParaRPr/>
          </a:p>
        </p:txBody>
      </p:sp>
      <p:sp>
        <p:nvSpPr>
          <p:cNvPr id="1172" name="Google Shape;1172;p125"/>
          <p:cNvSpPr txBox="1"/>
          <p:nvPr/>
        </p:nvSpPr>
        <p:spPr>
          <a:xfrm>
            <a:off x="446525" y="4329300"/>
            <a:ext cx="4377900" cy="29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00"/>
          </a:p>
        </p:txBody>
      </p:sp>
      <p:sp>
        <p:nvSpPr>
          <p:cNvPr id="1173" name="Google Shape;1173;p125"/>
          <p:cNvSpPr txBox="1"/>
          <p:nvPr/>
        </p:nvSpPr>
        <p:spPr>
          <a:xfrm>
            <a:off x="446527" y="4081400"/>
            <a:ext cx="3491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Scope, Confidentiality, Integrity, Availability</a:t>
            </a:r>
            <a:endParaRPr/>
          </a:p>
        </p:txBody>
      </p:sp>
      <p:grpSp>
        <p:nvGrpSpPr>
          <p:cNvPr id="1174" name="Google Shape;1174;p125"/>
          <p:cNvGrpSpPr/>
          <p:nvPr/>
        </p:nvGrpSpPr>
        <p:grpSpPr>
          <a:xfrm>
            <a:off x="7985480" y="7"/>
            <a:ext cx="1158523" cy="1096711"/>
            <a:chOff x="1311825" y="1741100"/>
            <a:chExt cx="2052300" cy="1942800"/>
          </a:xfrm>
        </p:grpSpPr>
        <p:sp>
          <p:nvSpPr>
            <p:cNvPr id="1175" name="Google Shape;1175;p125"/>
            <p:cNvSpPr/>
            <p:nvPr/>
          </p:nvSpPr>
          <p:spPr>
            <a:xfrm>
              <a:off x="1311825" y="1741100"/>
              <a:ext cx="2052300" cy="1942800"/>
            </a:xfrm>
            <a:prstGeom prst="ellipse">
              <a:avLst/>
            </a:prstGeom>
            <a:gradFill>
              <a:gsLst>
                <a:gs pos="0">
                  <a:srgbClr val="FDE18C"/>
                </a:gs>
                <a:gs pos="10000">
                  <a:srgbClr val="FDE695"/>
                </a:gs>
                <a:gs pos="32000">
                  <a:srgbClr val="EEEEB7"/>
                </a:gs>
                <a:gs pos="57000">
                  <a:srgbClr val="CAE5CE"/>
                </a:gs>
                <a:gs pos="80000">
                  <a:srgbClr val="6FC9D3"/>
                </a:gs>
                <a:gs pos="100000">
                  <a:srgbClr val="3A92C1"/>
                </a:gs>
              </a:gsLst>
              <a:lin ang="16200038" scaled="0"/>
            </a:gradFill>
            <a:ln cap="flat" cmpd="sng" w="21500">
              <a:solidFill>
                <a:srgbClr val="0F2E66"/>
              </a:solidFill>
              <a:prstDash val="solid"/>
              <a:round/>
              <a:headEnd len="sm" w="sm" type="none"/>
              <a:tailEnd len="sm" w="sm" type="none"/>
            </a:ln>
          </p:spPr>
          <p:txBody>
            <a:bodyPr anchorCtr="0" anchor="ctr" bIns="25800" lIns="51600" spcFirstLastPara="1" rIns="51600" wrap="square" tIns="25800">
              <a:noAutofit/>
            </a:bodyPr>
            <a:lstStyle/>
            <a:p>
              <a:pPr indent="0" lvl="0" marL="0" marR="0" rtl="0" algn="ctr">
                <a:lnSpc>
                  <a:spcPct val="100000"/>
                </a:lnSpc>
                <a:spcBef>
                  <a:spcPts val="0"/>
                </a:spcBef>
                <a:spcAft>
                  <a:spcPts val="0"/>
                </a:spcAft>
                <a:buClr>
                  <a:srgbClr val="000000"/>
                </a:buClr>
                <a:buSzPts val="790"/>
                <a:buFont typeface="Arial"/>
                <a:buNone/>
              </a:pPr>
              <a:r>
                <a:t/>
              </a:r>
              <a:endParaRPr sz="790" u="none" cap="none" strike="noStrike">
                <a:solidFill>
                  <a:srgbClr val="FFFFFF"/>
                </a:solidFill>
                <a:latin typeface="Archivo"/>
                <a:ea typeface="Archivo"/>
                <a:cs typeface="Archivo"/>
                <a:sym typeface="Archivo"/>
              </a:endParaRPr>
            </a:p>
          </p:txBody>
        </p:sp>
        <p:sp>
          <p:nvSpPr>
            <p:cNvPr id="1176" name="Google Shape;1176;p125"/>
            <p:cNvSpPr txBox="1"/>
            <p:nvPr/>
          </p:nvSpPr>
          <p:spPr>
            <a:xfrm>
              <a:off x="1599405" y="2889347"/>
              <a:ext cx="1451100" cy="369300"/>
            </a:xfrm>
            <a:prstGeom prst="rect">
              <a:avLst/>
            </a:prstGeom>
            <a:noFill/>
            <a:ln>
              <a:noFill/>
            </a:ln>
          </p:spPr>
          <p:txBody>
            <a:bodyPr anchorCtr="0" anchor="ctr" bIns="25800" lIns="51600" spcFirstLastPara="1" rIns="51600" wrap="square" tIns="25800">
              <a:spAutoFit/>
            </a:bodyPr>
            <a:lstStyle/>
            <a:p>
              <a:pPr indent="0" lvl="0" marL="0" marR="0" rtl="0" algn="ctr">
                <a:lnSpc>
                  <a:spcPct val="100000"/>
                </a:lnSpc>
                <a:spcBef>
                  <a:spcPts val="0"/>
                </a:spcBef>
                <a:spcAft>
                  <a:spcPts val="0"/>
                </a:spcAft>
                <a:buClr>
                  <a:srgbClr val="0F2E66"/>
                </a:buClr>
                <a:buSzPts val="1355"/>
                <a:buFont typeface="Archivo"/>
                <a:buNone/>
              </a:pPr>
              <a:r>
                <a:rPr b="1" lang="en" sz="1016">
                  <a:solidFill>
                    <a:srgbClr val="0F2E66"/>
                  </a:solidFill>
                  <a:latin typeface="Archivo"/>
                  <a:ea typeface="Archivo"/>
                  <a:cs typeface="Archivo"/>
                  <a:sym typeface="Archivo"/>
                </a:rPr>
                <a:t>Demo</a:t>
              </a:r>
              <a:endParaRPr sz="451"/>
            </a:p>
          </p:txBody>
        </p:sp>
        <p:sp>
          <p:nvSpPr>
            <p:cNvPr id="1177" name="Google Shape;1177;p125"/>
            <p:cNvSpPr/>
            <p:nvPr/>
          </p:nvSpPr>
          <p:spPr>
            <a:xfrm>
              <a:off x="1923475" y="1991445"/>
              <a:ext cx="675868" cy="898027"/>
            </a:xfrm>
            <a:custGeom>
              <a:rect b="b" l="l" r="r" t="t"/>
              <a:pathLst>
                <a:path extrusionOk="0" h="480871" w="371356">
                  <a:moveTo>
                    <a:pt x="269612" y="306874"/>
                  </a:moveTo>
                  <a:cubicBezTo>
                    <a:pt x="259011" y="325562"/>
                    <a:pt x="248847" y="351681"/>
                    <a:pt x="238902" y="377036"/>
                  </a:cubicBezTo>
                  <a:cubicBezTo>
                    <a:pt x="229395" y="401625"/>
                    <a:pt x="219450" y="426979"/>
                    <a:pt x="208849" y="446104"/>
                  </a:cubicBezTo>
                  <a:cubicBezTo>
                    <a:pt x="198795" y="462169"/>
                    <a:pt x="182511" y="472770"/>
                    <a:pt x="160326" y="478344"/>
                  </a:cubicBezTo>
                  <a:cubicBezTo>
                    <a:pt x="157375" y="478999"/>
                    <a:pt x="154425" y="477251"/>
                    <a:pt x="153660" y="474300"/>
                  </a:cubicBezTo>
                  <a:lnTo>
                    <a:pt x="151037" y="463699"/>
                  </a:lnTo>
                  <a:cubicBezTo>
                    <a:pt x="150381" y="460749"/>
                    <a:pt x="152130" y="457798"/>
                    <a:pt x="155080" y="457142"/>
                  </a:cubicBezTo>
                  <a:cubicBezTo>
                    <a:pt x="171801" y="452989"/>
                    <a:pt x="183276" y="445667"/>
                    <a:pt x="190052" y="434957"/>
                  </a:cubicBezTo>
                  <a:cubicBezTo>
                    <a:pt x="199669" y="417690"/>
                    <a:pt x="209286" y="392991"/>
                    <a:pt x="218575" y="369058"/>
                  </a:cubicBezTo>
                  <a:cubicBezTo>
                    <a:pt x="228739" y="343048"/>
                    <a:pt x="239230" y="316054"/>
                    <a:pt x="250815" y="295727"/>
                  </a:cubicBezTo>
                  <a:cubicBezTo>
                    <a:pt x="251252" y="295071"/>
                    <a:pt x="251361" y="294744"/>
                    <a:pt x="251252" y="294197"/>
                  </a:cubicBezTo>
                  <a:cubicBezTo>
                    <a:pt x="251142" y="293869"/>
                    <a:pt x="250815" y="293323"/>
                    <a:pt x="250050" y="292995"/>
                  </a:cubicBezTo>
                  <a:cubicBezTo>
                    <a:pt x="232782" y="286438"/>
                    <a:pt x="215843" y="299552"/>
                    <a:pt x="195079" y="335289"/>
                  </a:cubicBezTo>
                  <a:cubicBezTo>
                    <a:pt x="192565" y="339660"/>
                    <a:pt x="187647" y="341736"/>
                    <a:pt x="182730" y="340425"/>
                  </a:cubicBezTo>
                  <a:cubicBezTo>
                    <a:pt x="178030" y="339114"/>
                    <a:pt x="174642" y="334851"/>
                    <a:pt x="174642" y="329824"/>
                  </a:cubicBezTo>
                  <a:lnTo>
                    <a:pt x="174642" y="185676"/>
                  </a:lnTo>
                  <a:cubicBezTo>
                    <a:pt x="174642" y="169502"/>
                    <a:pt x="161965" y="168300"/>
                    <a:pt x="158031" y="168300"/>
                  </a:cubicBezTo>
                  <a:cubicBezTo>
                    <a:pt x="155080" y="168300"/>
                    <a:pt x="150709" y="169174"/>
                    <a:pt x="147430" y="171906"/>
                  </a:cubicBezTo>
                  <a:cubicBezTo>
                    <a:pt x="143715" y="174857"/>
                    <a:pt x="141966" y="179338"/>
                    <a:pt x="141966" y="185676"/>
                  </a:cubicBezTo>
                  <a:lnTo>
                    <a:pt x="141966" y="288951"/>
                  </a:lnTo>
                  <a:cubicBezTo>
                    <a:pt x="141857" y="294744"/>
                    <a:pt x="137267" y="299552"/>
                    <a:pt x="131365" y="299771"/>
                  </a:cubicBezTo>
                  <a:cubicBezTo>
                    <a:pt x="130819" y="299880"/>
                    <a:pt x="69400" y="302394"/>
                    <a:pt x="42735" y="310809"/>
                  </a:cubicBezTo>
                  <a:cubicBezTo>
                    <a:pt x="35522" y="313104"/>
                    <a:pt x="30276" y="317584"/>
                    <a:pt x="26888" y="324251"/>
                  </a:cubicBezTo>
                  <a:cubicBezTo>
                    <a:pt x="20331" y="337146"/>
                    <a:pt x="16943" y="365670"/>
                    <a:pt x="37926" y="428291"/>
                  </a:cubicBezTo>
                  <a:lnTo>
                    <a:pt x="39347" y="432771"/>
                  </a:lnTo>
                  <a:cubicBezTo>
                    <a:pt x="44374" y="448290"/>
                    <a:pt x="47325" y="457798"/>
                    <a:pt x="67433" y="459000"/>
                  </a:cubicBezTo>
                  <a:cubicBezTo>
                    <a:pt x="70493" y="459219"/>
                    <a:pt x="72788" y="461841"/>
                    <a:pt x="72570" y="464792"/>
                  </a:cubicBezTo>
                  <a:lnTo>
                    <a:pt x="71914" y="475721"/>
                  </a:lnTo>
                  <a:cubicBezTo>
                    <a:pt x="71695" y="478781"/>
                    <a:pt x="69182" y="481076"/>
                    <a:pt x="66122" y="480857"/>
                  </a:cubicBezTo>
                  <a:cubicBezTo>
                    <a:pt x="31041" y="478671"/>
                    <a:pt x="23828" y="455940"/>
                    <a:pt x="18582" y="439438"/>
                  </a:cubicBezTo>
                  <a:lnTo>
                    <a:pt x="17162" y="435176"/>
                  </a:lnTo>
                  <a:cubicBezTo>
                    <a:pt x="-1854" y="378347"/>
                    <a:pt x="-5023" y="338786"/>
                    <a:pt x="7435" y="314306"/>
                  </a:cubicBezTo>
                  <a:cubicBezTo>
                    <a:pt x="13446" y="302284"/>
                    <a:pt x="23172" y="294088"/>
                    <a:pt x="36177" y="290044"/>
                  </a:cubicBezTo>
                  <a:cubicBezTo>
                    <a:pt x="58690" y="282831"/>
                    <a:pt x="100547" y="279662"/>
                    <a:pt x="120000" y="278460"/>
                  </a:cubicBezTo>
                  <a:lnTo>
                    <a:pt x="120000" y="185676"/>
                  </a:lnTo>
                  <a:cubicBezTo>
                    <a:pt x="120000" y="169284"/>
                    <a:pt x="127431" y="159885"/>
                    <a:pt x="133660" y="154858"/>
                  </a:cubicBezTo>
                  <a:cubicBezTo>
                    <a:pt x="140327" y="149503"/>
                    <a:pt x="149179" y="146443"/>
                    <a:pt x="158031" y="146443"/>
                  </a:cubicBezTo>
                  <a:cubicBezTo>
                    <a:pt x="176610" y="146443"/>
                    <a:pt x="196500" y="158683"/>
                    <a:pt x="196500" y="185676"/>
                  </a:cubicBezTo>
                  <a:lnTo>
                    <a:pt x="196500" y="294416"/>
                  </a:lnTo>
                  <a:cubicBezTo>
                    <a:pt x="211144" y="277367"/>
                    <a:pt x="231908" y="262832"/>
                    <a:pt x="257700" y="272559"/>
                  </a:cubicBezTo>
                  <a:cubicBezTo>
                    <a:pt x="264475" y="275072"/>
                    <a:pt x="269612" y="280427"/>
                    <a:pt x="271907" y="287203"/>
                  </a:cubicBezTo>
                  <a:cubicBezTo>
                    <a:pt x="274092" y="293760"/>
                    <a:pt x="273327" y="300973"/>
                    <a:pt x="269612" y="306874"/>
                  </a:cubicBezTo>
                  <a:close/>
                  <a:moveTo>
                    <a:pt x="338571" y="0"/>
                  </a:moveTo>
                  <a:lnTo>
                    <a:pt x="54428" y="0"/>
                  </a:lnTo>
                  <a:cubicBezTo>
                    <a:pt x="36396" y="0"/>
                    <a:pt x="21642" y="14754"/>
                    <a:pt x="21642" y="32786"/>
                  </a:cubicBezTo>
                  <a:lnTo>
                    <a:pt x="21642" y="263379"/>
                  </a:lnTo>
                  <a:cubicBezTo>
                    <a:pt x="21861" y="266329"/>
                    <a:pt x="24265" y="268515"/>
                    <a:pt x="27107" y="268515"/>
                  </a:cubicBezTo>
                  <a:lnTo>
                    <a:pt x="38035" y="268515"/>
                  </a:lnTo>
                  <a:cubicBezTo>
                    <a:pt x="40986" y="268515"/>
                    <a:pt x="43281" y="266329"/>
                    <a:pt x="43500" y="263379"/>
                  </a:cubicBezTo>
                  <a:lnTo>
                    <a:pt x="43500" y="32786"/>
                  </a:lnTo>
                  <a:cubicBezTo>
                    <a:pt x="43500" y="26775"/>
                    <a:pt x="48417" y="21857"/>
                    <a:pt x="54428" y="21857"/>
                  </a:cubicBezTo>
                  <a:lnTo>
                    <a:pt x="338571" y="21857"/>
                  </a:lnTo>
                  <a:cubicBezTo>
                    <a:pt x="344691" y="21857"/>
                    <a:pt x="349500" y="26775"/>
                    <a:pt x="349500" y="32786"/>
                  </a:cubicBezTo>
                  <a:lnTo>
                    <a:pt x="349500" y="393429"/>
                  </a:lnTo>
                  <a:cubicBezTo>
                    <a:pt x="349500" y="399439"/>
                    <a:pt x="344691" y="404357"/>
                    <a:pt x="338571" y="404357"/>
                  </a:cubicBezTo>
                  <a:lnTo>
                    <a:pt x="253328" y="404357"/>
                  </a:lnTo>
                  <a:cubicBezTo>
                    <a:pt x="250377" y="404576"/>
                    <a:pt x="248192" y="406871"/>
                    <a:pt x="248192" y="409821"/>
                  </a:cubicBezTo>
                  <a:lnTo>
                    <a:pt x="248192" y="420750"/>
                  </a:lnTo>
                  <a:cubicBezTo>
                    <a:pt x="248192" y="423701"/>
                    <a:pt x="250377" y="425996"/>
                    <a:pt x="253328" y="426214"/>
                  </a:cubicBezTo>
                  <a:lnTo>
                    <a:pt x="338571" y="426214"/>
                  </a:lnTo>
                  <a:cubicBezTo>
                    <a:pt x="356712" y="426214"/>
                    <a:pt x="371357" y="411461"/>
                    <a:pt x="371357" y="393429"/>
                  </a:cubicBezTo>
                  <a:lnTo>
                    <a:pt x="371357" y="32786"/>
                  </a:lnTo>
                  <a:cubicBezTo>
                    <a:pt x="371357" y="14754"/>
                    <a:pt x="356712" y="0"/>
                    <a:pt x="338571" y="0"/>
                  </a:cubicBezTo>
                  <a:close/>
                  <a:moveTo>
                    <a:pt x="317588" y="66774"/>
                  </a:moveTo>
                  <a:lnTo>
                    <a:pt x="317588" y="66774"/>
                  </a:lnTo>
                  <a:cubicBezTo>
                    <a:pt x="317588" y="66774"/>
                    <a:pt x="317697" y="66774"/>
                    <a:pt x="317807" y="66664"/>
                  </a:cubicBezTo>
                  <a:lnTo>
                    <a:pt x="317588" y="66664"/>
                  </a:lnTo>
                  <a:close/>
                  <a:moveTo>
                    <a:pt x="322506" y="229500"/>
                  </a:moveTo>
                  <a:lnTo>
                    <a:pt x="223712" y="229500"/>
                  </a:lnTo>
                  <a:cubicBezTo>
                    <a:pt x="220761" y="229719"/>
                    <a:pt x="218575" y="232014"/>
                    <a:pt x="218575" y="234964"/>
                  </a:cubicBezTo>
                  <a:lnTo>
                    <a:pt x="218575" y="245893"/>
                  </a:lnTo>
                  <a:cubicBezTo>
                    <a:pt x="218575" y="248844"/>
                    <a:pt x="220761" y="251139"/>
                    <a:pt x="223712" y="251357"/>
                  </a:cubicBezTo>
                  <a:lnTo>
                    <a:pt x="322506" y="251357"/>
                  </a:lnTo>
                  <a:cubicBezTo>
                    <a:pt x="325457" y="251139"/>
                    <a:pt x="327642" y="248844"/>
                    <a:pt x="327642" y="245893"/>
                  </a:cubicBezTo>
                  <a:lnTo>
                    <a:pt x="327642" y="234964"/>
                  </a:lnTo>
                  <a:cubicBezTo>
                    <a:pt x="327642" y="232014"/>
                    <a:pt x="325457" y="229719"/>
                    <a:pt x="322506" y="229500"/>
                  </a:cubicBezTo>
                  <a:close/>
                  <a:moveTo>
                    <a:pt x="322506" y="316929"/>
                  </a:moveTo>
                  <a:lnTo>
                    <a:pt x="289283" y="316929"/>
                  </a:lnTo>
                  <a:cubicBezTo>
                    <a:pt x="286332" y="317147"/>
                    <a:pt x="284147" y="319442"/>
                    <a:pt x="284147" y="322393"/>
                  </a:cubicBezTo>
                  <a:lnTo>
                    <a:pt x="284147" y="333321"/>
                  </a:lnTo>
                  <a:cubicBezTo>
                    <a:pt x="284147" y="336272"/>
                    <a:pt x="286332" y="338567"/>
                    <a:pt x="289283" y="338786"/>
                  </a:cubicBezTo>
                  <a:lnTo>
                    <a:pt x="322506" y="338786"/>
                  </a:lnTo>
                  <a:cubicBezTo>
                    <a:pt x="325457" y="338567"/>
                    <a:pt x="327642" y="336272"/>
                    <a:pt x="327642" y="333321"/>
                  </a:cubicBezTo>
                  <a:lnTo>
                    <a:pt x="327642" y="322393"/>
                  </a:lnTo>
                  <a:cubicBezTo>
                    <a:pt x="327642" y="319442"/>
                    <a:pt x="325457" y="317147"/>
                    <a:pt x="322506" y="316929"/>
                  </a:cubicBezTo>
                  <a:close/>
                  <a:moveTo>
                    <a:pt x="93115" y="229500"/>
                  </a:moveTo>
                  <a:lnTo>
                    <a:pt x="70602" y="229500"/>
                  </a:lnTo>
                  <a:cubicBezTo>
                    <a:pt x="67761" y="229609"/>
                    <a:pt x="65357" y="232014"/>
                    <a:pt x="65357" y="234964"/>
                  </a:cubicBezTo>
                  <a:lnTo>
                    <a:pt x="65357" y="245893"/>
                  </a:lnTo>
                  <a:cubicBezTo>
                    <a:pt x="65357" y="248844"/>
                    <a:pt x="67761" y="251248"/>
                    <a:pt x="70602" y="251357"/>
                  </a:cubicBezTo>
                  <a:lnTo>
                    <a:pt x="93115" y="251357"/>
                  </a:lnTo>
                  <a:cubicBezTo>
                    <a:pt x="95957" y="251248"/>
                    <a:pt x="98361" y="248844"/>
                    <a:pt x="98361" y="245893"/>
                  </a:cubicBezTo>
                  <a:lnTo>
                    <a:pt x="98361" y="234964"/>
                  </a:lnTo>
                  <a:cubicBezTo>
                    <a:pt x="98361" y="232014"/>
                    <a:pt x="95957" y="229609"/>
                    <a:pt x="93115" y="229500"/>
                  </a:cubicBezTo>
                  <a:close/>
                  <a:moveTo>
                    <a:pt x="322506" y="273214"/>
                  </a:moveTo>
                  <a:lnTo>
                    <a:pt x="300212" y="273214"/>
                  </a:lnTo>
                  <a:cubicBezTo>
                    <a:pt x="297261" y="273433"/>
                    <a:pt x="295075" y="275728"/>
                    <a:pt x="295075" y="278679"/>
                  </a:cubicBezTo>
                  <a:lnTo>
                    <a:pt x="295075" y="289607"/>
                  </a:lnTo>
                  <a:cubicBezTo>
                    <a:pt x="295075" y="292558"/>
                    <a:pt x="297261" y="294853"/>
                    <a:pt x="300212" y="295071"/>
                  </a:cubicBezTo>
                  <a:lnTo>
                    <a:pt x="322506" y="295071"/>
                  </a:lnTo>
                  <a:cubicBezTo>
                    <a:pt x="325457" y="294853"/>
                    <a:pt x="327642" y="292558"/>
                    <a:pt x="327642" y="289607"/>
                  </a:cubicBezTo>
                  <a:lnTo>
                    <a:pt x="327642" y="278679"/>
                  </a:lnTo>
                  <a:cubicBezTo>
                    <a:pt x="327642" y="275728"/>
                    <a:pt x="325457" y="273433"/>
                    <a:pt x="322506" y="273214"/>
                  </a:cubicBezTo>
                  <a:close/>
                  <a:moveTo>
                    <a:pt x="327642" y="54643"/>
                  </a:moveTo>
                  <a:lnTo>
                    <a:pt x="327642" y="196714"/>
                  </a:lnTo>
                  <a:cubicBezTo>
                    <a:pt x="327642" y="202725"/>
                    <a:pt x="322834" y="207643"/>
                    <a:pt x="316714" y="207643"/>
                  </a:cubicBezTo>
                  <a:lnTo>
                    <a:pt x="223712" y="207643"/>
                  </a:lnTo>
                  <a:cubicBezTo>
                    <a:pt x="220761" y="207424"/>
                    <a:pt x="218575" y="205129"/>
                    <a:pt x="218575" y="202179"/>
                  </a:cubicBezTo>
                  <a:lnTo>
                    <a:pt x="218575" y="191250"/>
                  </a:lnTo>
                  <a:cubicBezTo>
                    <a:pt x="218575" y="188299"/>
                    <a:pt x="220761" y="186004"/>
                    <a:pt x="223712" y="185786"/>
                  </a:cubicBezTo>
                  <a:lnTo>
                    <a:pt x="276825" y="185786"/>
                  </a:lnTo>
                  <a:lnTo>
                    <a:pt x="196500" y="138356"/>
                  </a:lnTo>
                  <a:lnTo>
                    <a:pt x="187101" y="143929"/>
                  </a:lnTo>
                  <a:cubicBezTo>
                    <a:pt x="187101" y="143929"/>
                    <a:pt x="186992" y="144039"/>
                    <a:pt x="186882" y="144039"/>
                  </a:cubicBezTo>
                  <a:cubicBezTo>
                    <a:pt x="184369" y="145459"/>
                    <a:pt x="181200" y="144476"/>
                    <a:pt x="179670" y="142071"/>
                  </a:cubicBezTo>
                  <a:lnTo>
                    <a:pt x="174096" y="132564"/>
                  </a:lnTo>
                  <a:cubicBezTo>
                    <a:pt x="172785" y="130378"/>
                    <a:pt x="173222" y="127427"/>
                    <a:pt x="175189" y="125788"/>
                  </a:cubicBezTo>
                  <a:lnTo>
                    <a:pt x="87214" y="73768"/>
                  </a:lnTo>
                  <a:lnTo>
                    <a:pt x="87214" y="185786"/>
                  </a:lnTo>
                  <a:lnTo>
                    <a:pt x="93115" y="185786"/>
                  </a:lnTo>
                  <a:cubicBezTo>
                    <a:pt x="95957" y="185895"/>
                    <a:pt x="98361" y="188299"/>
                    <a:pt x="98361" y="191250"/>
                  </a:cubicBezTo>
                  <a:lnTo>
                    <a:pt x="98361" y="202179"/>
                  </a:lnTo>
                  <a:cubicBezTo>
                    <a:pt x="98361" y="205129"/>
                    <a:pt x="95957" y="207534"/>
                    <a:pt x="93115" y="207643"/>
                  </a:cubicBezTo>
                  <a:lnTo>
                    <a:pt x="76285" y="207643"/>
                  </a:lnTo>
                  <a:cubicBezTo>
                    <a:pt x="70275" y="207643"/>
                    <a:pt x="65357" y="202725"/>
                    <a:pt x="65357" y="196714"/>
                  </a:cubicBezTo>
                  <a:lnTo>
                    <a:pt x="65357" y="54643"/>
                  </a:lnTo>
                  <a:cubicBezTo>
                    <a:pt x="65357" y="48632"/>
                    <a:pt x="70275" y="43714"/>
                    <a:pt x="76285" y="43714"/>
                  </a:cubicBezTo>
                  <a:lnTo>
                    <a:pt x="316714" y="43714"/>
                  </a:lnTo>
                  <a:cubicBezTo>
                    <a:pt x="322834" y="43714"/>
                    <a:pt x="327642" y="48632"/>
                    <a:pt x="327642" y="54643"/>
                  </a:cubicBezTo>
                  <a:close/>
                  <a:moveTo>
                    <a:pt x="196500" y="113001"/>
                  </a:moveTo>
                  <a:lnTo>
                    <a:pt x="276825" y="65571"/>
                  </a:lnTo>
                  <a:lnTo>
                    <a:pt x="116284" y="65571"/>
                  </a:lnTo>
                  <a:lnTo>
                    <a:pt x="196500" y="113001"/>
                  </a:lnTo>
                  <a:close/>
                  <a:moveTo>
                    <a:pt x="305785" y="73768"/>
                  </a:moveTo>
                  <a:lnTo>
                    <a:pt x="217920" y="125679"/>
                  </a:lnTo>
                  <a:lnTo>
                    <a:pt x="305785" y="177589"/>
                  </a:lnTo>
                  <a:lnTo>
                    <a:pt x="305785" y="73768"/>
                  </a:lnTo>
                  <a:close/>
                  <a:moveTo>
                    <a:pt x="317807" y="66664"/>
                  </a:moveTo>
                  <a:lnTo>
                    <a:pt x="317588" y="66664"/>
                  </a:lnTo>
                  <a:lnTo>
                    <a:pt x="317588" y="66883"/>
                  </a:lnTo>
                  <a:cubicBezTo>
                    <a:pt x="317588" y="66883"/>
                    <a:pt x="317697" y="66774"/>
                    <a:pt x="317807" y="66664"/>
                  </a:cubicBezTo>
                  <a:close/>
                  <a:moveTo>
                    <a:pt x="317588" y="66774"/>
                  </a:moveTo>
                  <a:lnTo>
                    <a:pt x="317588" y="66774"/>
                  </a:lnTo>
                  <a:cubicBezTo>
                    <a:pt x="317588" y="66774"/>
                    <a:pt x="317697" y="66774"/>
                    <a:pt x="317807" y="66664"/>
                  </a:cubicBezTo>
                  <a:lnTo>
                    <a:pt x="317588" y="66664"/>
                  </a:lnTo>
                  <a:close/>
                </a:path>
              </a:pathLst>
            </a:custGeom>
            <a:solidFill>
              <a:srgbClr val="0F2E66"/>
            </a:solidFill>
            <a:ln>
              <a:noFill/>
            </a:ln>
          </p:spPr>
          <p:txBody>
            <a:bodyPr anchorCtr="0" anchor="ctr" bIns="25800" lIns="51600" spcFirstLastPara="1" rIns="51600" wrap="square" tIns="25800">
              <a:noAutofit/>
            </a:bodyPr>
            <a:lstStyle/>
            <a:p>
              <a:pPr indent="0" lvl="0" marL="0" marR="0" rtl="0" algn="l">
                <a:spcBef>
                  <a:spcPts val="0"/>
                </a:spcBef>
                <a:spcAft>
                  <a:spcPts val="0"/>
                </a:spcAft>
                <a:buNone/>
              </a:pPr>
              <a:r>
                <a:t/>
              </a:r>
              <a:endParaRPr sz="1016">
                <a:solidFill>
                  <a:srgbClr val="0F2E66"/>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26"/>
          <p:cNvSpPr txBox="1"/>
          <p:nvPr/>
        </p:nvSpPr>
        <p:spPr>
          <a:xfrm>
            <a:off x="446525" y="1490975"/>
            <a:ext cx="4377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Network</a:t>
            </a:r>
            <a:r>
              <a:rPr b="1" lang="en" sz="1200">
                <a:solidFill>
                  <a:schemeClr val="dk1"/>
                </a:solidFill>
                <a:latin typeface="Archivo"/>
                <a:ea typeface="Archivo"/>
                <a:cs typeface="Archivo"/>
                <a:sym typeface="Archivo"/>
              </a:rPr>
              <a:t> (N)</a:t>
            </a:r>
            <a:r>
              <a:rPr lang="en" sz="1200">
                <a:solidFill>
                  <a:schemeClr val="dk1"/>
                </a:solidFill>
                <a:latin typeface="Archivo"/>
                <a:ea typeface="Archivo"/>
                <a:cs typeface="Archivo"/>
                <a:sym typeface="Archivo"/>
              </a:rPr>
              <a:t> - The vulnerability is exploitable over the network (e.g., via the Internet).</a:t>
            </a:r>
            <a:endParaRPr/>
          </a:p>
        </p:txBody>
      </p:sp>
      <p:sp>
        <p:nvSpPr>
          <p:cNvPr id="1184" name="Google Shape;1184;p126"/>
          <p:cNvSpPr txBox="1"/>
          <p:nvPr/>
        </p:nvSpPr>
        <p:spPr>
          <a:xfrm>
            <a:off x="446521" y="1243097"/>
            <a:ext cx="224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Attack Vector</a:t>
            </a:r>
            <a:endParaRPr/>
          </a:p>
        </p:txBody>
      </p:sp>
      <p:sp>
        <p:nvSpPr>
          <p:cNvPr id="1185" name="Google Shape;1185;p126"/>
          <p:cNvSpPr txBox="1"/>
          <p:nvPr>
            <p:ph type="title"/>
          </p:nvPr>
        </p:nvSpPr>
        <p:spPr>
          <a:xfrm>
            <a:off x="457200" y="374900"/>
            <a:ext cx="69933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WCORP</a:t>
            </a:r>
            <a:r>
              <a:rPr b="1" lang="en">
                <a:solidFill>
                  <a:schemeClr val="dk1"/>
                </a:solidFill>
                <a:latin typeface="Archivo"/>
                <a:ea typeface="Archivo"/>
                <a:cs typeface="Archivo"/>
                <a:sym typeface="Archivo"/>
              </a:rPr>
              <a:t>. </a:t>
            </a:r>
            <a:r>
              <a:rPr lang="en">
                <a:solidFill>
                  <a:schemeClr val="accent1"/>
                </a:solidFill>
              </a:rPr>
              <a:t>Assessing the IDOR Threat</a:t>
            </a:r>
            <a:r>
              <a:rPr b="1" lang="en">
                <a:solidFill>
                  <a:schemeClr val="accent1"/>
                </a:solidFill>
                <a:latin typeface="Archivo"/>
                <a:ea typeface="Archivo"/>
                <a:cs typeface="Archivo"/>
                <a:sym typeface="Archivo"/>
              </a:rPr>
              <a:t>.</a:t>
            </a:r>
            <a:endParaRPr/>
          </a:p>
        </p:txBody>
      </p:sp>
      <p:sp>
        <p:nvSpPr>
          <p:cNvPr id="1186" name="Google Shape;1186;p126"/>
          <p:cNvSpPr txBox="1"/>
          <p:nvPr/>
        </p:nvSpPr>
        <p:spPr>
          <a:xfrm>
            <a:off x="446525" y="2200550"/>
            <a:ext cx="4377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chemeClr val="dk1"/>
                </a:solidFill>
                <a:latin typeface="Archivo"/>
                <a:ea typeface="Archivo"/>
                <a:cs typeface="Archivo"/>
                <a:sym typeface="Archivo"/>
              </a:rPr>
              <a:t>Exploiting this vulnerability is straightforward and requires no specialized conditions. The attacker only needs to change a number in the URL.</a:t>
            </a:r>
            <a:endParaRPr sz="1200"/>
          </a:p>
        </p:txBody>
      </p:sp>
      <p:sp>
        <p:nvSpPr>
          <p:cNvPr id="1187" name="Google Shape;1187;p126"/>
          <p:cNvSpPr txBox="1"/>
          <p:nvPr/>
        </p:nvSpPr>
        <p:spPr>
          <a:xfrm>
            <a:off x="446521" y="1952672"/>
            <a:ext cx="224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Attack Complexity</a:t>
            </a:r>
            <a:endParaRPr/>
          </a:p>
        </p:txBody>
      </p:sp>
      <p:sp>
        <p:nvSpPr>
          <p:cNvPr id="1188" name="Google Shape;1188;p126"/>
          <p:cNvSpPr txBox="1"/>
          <p:nvPr/>
        </p:nvSpPr>
        <p:spPr>
          <a:xfrm>
            <a:off x="446524" y="2910125"/>
            <a:ext cx="4810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Low </a:t>
            </a:r>
            <a:r>
              <a:rPr b="1" lang="en" sz="1200">
                <a:solidFill>
                  <a:schemeClr val="dk1"/>
                </a:solidFill>
                <a:latin typeface="Archivo"/>
                <a:ea typeface="Archivo"/>
                <a:cs typeface="Archivo"/>
                <a:sym typeface="Archivo"/>
              </a:rPr>
              <a:t>(L)</a:t>
            </a:r>
            <a:r>
              <a:rPr lang="en" sz="1200">
                <a:solidFill>
                  <a:schemeClr val="dk1"/>
                </a:solidFill>
                <a:latin typeface="Archivo"/>
                <a:ea typeface="Archivo"/>
                <a:cs typeface="Archivo"/>
                <a:sym typeface="Archivo"/>
              </a:rPr>
              <a:t> - The attacker needs a basic user account to perform the attack.</a:t>
            </a:r>
            <a:endParaRPr/>
          </a:p>
        </p:txBody>
      </p:sp>
      <p:sp>
        <p:nvSpPr>
          <p:cNvPr id="1189" name="Google Shape;1189;p126"/>
          <p:cNvSpPr txBox="1"/>
          <p:nvPr/>
        </p:nvSpPr>
        <p:spPr>
          <a:xfrm>
            <a:off x="446521" y="2662247"/>
            <a:ext cx="224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Privileges Required</a:t>
            </a:r>
            <a:endParaRPr/>
          </a:p>
        </p:txBody>
      </p:sp>
      <p:sp>
        <p:nvSpPr>
          <p:cNvPr id="1190" name="Google Shape;1190;p126"/>
          <p:cNvSpPr txBox="1"/>
          <p:nvPr/>
        </p:nvSpPr>
        <p:spPr>
          <a:xfrm>
            <a:off x="446525" y="3633675"/>
            <a:ext cx="4377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None </a:t>
            </a:r>
            <a:r>
              <a:rPr b="1" lang="en" sz="1200">
                <a:solidFill>
                  <a:schemeClr val="dk1"/>
                </a:solidFill>
                <a:latin typeface="Archivo"/>
                <a:ea typeface="Archivo"/>
                <a:cs typeface="Archivo"/>
                <a:sym typeface="Archivo"/>
              </a:rPr>
              <a:t>(N)</a:t>
            </a:r>
            <a:r>
              <a:rPr lang="en" sz="1200">
                <a:solidFill>
                  <a:schemeClr val="dk1"/>
                </a:solidFill>
                <a:latin typeface="Archivo"/>
                <a:ea typeface="Archivo"/>
                <a:cs typeface="Archivo"/>
                <a:sym typeface="Archivo"/>
              </a:rPr>
              <a:t> - The attacker directly interacts with the application server without needing to trick a user into performing an action.</a:t>
            </a:r>
            <a:endParaRPr/>
          </a:p>
        </p:txBody>
      </p:sp>
      <p:sp>
        <p:nvSpPr>
          <p:cNvPr id="1191" name="Google Shape;1191;p126"/>
          <p:cNvSpPr txBox="1"/>
          <p:nvPr/>
        </p:nvSpPr>
        <p:spPr>
          <a:xfrm>
            <a:off x="446521" y="3385785"/>
            <a:ext cx="224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User Interaction</a:t>
            </a:r>
            <a:endParaRPr/>
          </a:p>
        </p:txBody>
      </p:sp>
      <p:sp>
        <p:nvSpPr>
          <p:cNvPr id="1192" name="Google Shape;1192;p126"/>
          <p:cNvSpPr txBox="1"/>
          <p:nvPr/>
        </p:nvSpPr>
        <p:spPr>
          <a:xfrm>
            <a:off x="446525" y="4329300"/>
            <a:ext cx="4377900" cy="61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Scope </a:t>
            </a:r>
            <a:r>
              <a:rPr b="1" lang="en" sz="1200">
                <a:solidFill>
                  <a:schemeClr val="dk1"/>
                </a:solidFill>
                <a:latin typeface="Archivo"/>
                <a:ea typeface="Archivo"/>
                <a:cs typeface="Archivo"/>
                <a:sym typeface="Archivo"/>
              </a:rPr>
              <a:t>(C) </a:t>
            </a:r>
            <a:r>
              <a:rPr lang="en" sz="1200">
                <a:solidFill>
                  <a:schemeClr val="dk1"/>
                </a:solidFill>
                <a:latin typeface="Archivo"/>
                <a:ea typeface="Archivo"/>
                <a:cs typeface="Archivo"/>
                <a:sym typeface="Archivo"/>
              </a:rPr>
              <a:t>,</a:t>
            </a:r>
            <a:r>
              <a:rPr b="1" lang="en" sz="1200">
                <a:solidFill>
                  <a:schemeClr val="dk1"/>
                </a:solidFill>
                <a:latin typeface="Archivo"/>
                <a:ea typeface="Archivo"/>
                <a:cs typeface="Archivo"/>
                <a:sym typeface="Archivo"/>
              </a:rPr>
              <a:t> </a:t>
            </a:r>
            <a:r>
              <a:rPr lang="en" sz="1200">
                <a:solidFill>
                  <a:schemeClr val="dk1"/>
                </a:solidFill>
                <a:latin typeface="Archivo"/>
                <a:ea typeface="Archivo"/>
                <a:cs typeface="Archivo"/>
                <a:sym typeface="Archivo"/>
              </a:rPr>
              <a:t>C </a:t>
            </a:r>
            <a:r>
              <a:rPr b="1" lang="en" sz="1200">
                <a:solidFill>
                  <a:schemeClr val="dk1"/>
                </a:solidFill>
                <a:latin typeface="Archivo"/>
                <a:ea typeface="Archivo"/>
                <a:cs typeface="Archivo"/>
                <a:sym typeface="Archivo"/>
              </a:rPr>
              <a:t>(High)</a:t>
            </a:r>
            <a:r>
              <a:rPr lang="en" sz="1200">
                <a:solidFill>
                  <a:schemeClr val="dk1"/>
                </a:solidFill>
                <a:latin typeface="Archivo"/>
                <a:ea typeface="Archivo"/>
                <a:cs typeface="Archivo"/>
                <a:sym typeface="Archivo"/>
              </a:rPr>
              <a:t>, I </a:t>
            </a:r>
            <a:r>
              <a:rPr b="1" lang="en" sz="1200">
                <a:solidFill>
                  <a:schemeClr val="dk1"/>
                </a:solidFill>
                <a:latin typeface="Archivo"/>
                <a:ea typeface="Archivo"/>
                <a:cs typeface="Archivo"/>
                <a:sym typeface="Archivo"/>
              </a:rPr>
              <a:t>(High)</a:t>
            </a:r>
            <a:r>
              <a:rPr lang="en" sz="1200">
                <a:solidFill>
                  <a:schemeClr val="dk1"/>
                </a:solidFill>
                <a:latin typeface="Archivo"/>
                <a:ea typeface="Archivo"/>
                <a:cs typeface="Archivo"/>
                <a:sym typeface="Archivo"/>
              </a:rPr>
              <a:t>, A </a:t>
            </a:r>
            <a:r>
              <a:rPr b="1" lang="en" sz="1200">
                <a:solidFill>
                  <a:schemeClr val="dk1"/>
                </a:solidFill>
                <a:latin typeface="Archivo"/>
                <a:ea typeface="Archivo"/>
                <a:cs typeface="Archivo"/>
                <a:sym typeface="Archivo"/>
              </a:rPr>
              <a:t>(None)</a:t>
            </a:r>
            <a:r>
              <a:rPr lang="en" sz="1200">
                <a:solidFill>
                  <a:schemeClr val="dk1"/>
                </a:solidFill>
                <a:latin typeface="Archivo"/>
                <a:ea typeface="Archivo"/>
                <a:cs typeface="Archivo"/>
                <a:sym typeface="Archivo"/>
              </a:rPr>
              <a:t> - </a:t>
            </a:r>
            <a:r>
              <a:rPr lang="en" sz="1100">
                <a:solidFill>
                  <a:schemeClr val="dk1"/>
                </a:solidFill>
                <a:latin typeface="Archivo"/>
                <a:ea typeface="Archivo"/>
                <a:cs typeface="Archivo"/>
                <a:sym typeface="Archivo"/>
              </a:rPr>
              <a:t>The attacker can gain elevated privileges (e.g., admin), changing the security scope of the component they control.</a:t>
            </a:r>
            <a:endParaRPr sz="1300"/>
          </a:p>
        </p:txBody>
      </p:sp>
      <p:sp>
        <p:nvSpPr>
          <p:cNvPr id="1193" name="Google Shape;1193;p126"/>
          <p:cNvSpPr txBox="1"/>
          <p:nvPr/>
        </p:nvSpPr>
        <p:spPr>
          <a:xfrm>
            <a:off x="446525" y="4081400"/>
            <a:ext cx="4004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chemeClr val="dk1"/>
                </a:solidFill>
                <a:latin typeface="Archivo"/>
                <a:ea typeface="Archivo"/>
                <a:cs typeface="Archivo"/>
                <a:sym typeface="Archivo"/>
              </a:rPr>
              <a:t>Scope, </a:t>
            </a:r>
            <a:r>
              <a:rPr b="1" lang="en">
                <a:solidFill>
                  <a:schemeClr val="dk1"/>
                </a:solidFill>
                <a:latin typeface="Archivo"/>
                <a:ea typeface="Archivo"/>
                <a:cs typeface="Archivo"/>
                <a:sym typeface="Archivo"/>
              </a:rPr>
              <a:t>Confidentiality, Integrity, Availability</a:t>
            </a:r>
            <a:endParaRPr/>
          </a:p>
        </p:txBody>
      </p:sp>
      <p:pic>
        <p:nvPicPr>
          <p:cNvPr id="1194" name="Google Shape;1194;p126" title="Screenshot 2025-10-06 at 17.52.02.png"/>
          <p:cNvPicPr preferRelativeResize="0"/>
          <p:nvPr/>
        </p:nvPicPr>
        <p:blipFill>
          <a:blip r:embed="rId3">
            <a:alphaModFix/>
          </a:blip>
          <a:stretch>
            <a:fillRect/>
          </a:stretch>
        </p:blipFill>
        <p:spPr>
          <a:xfrm>
            <a:off x="4899500" y="1575424"/>
            <a:ext cx="4197026" cy="2753874"/>
          </a:xfrm>
          <a:prstGeom prst="rect">
            <a:avLst/>
          </a:prstGeom>
          <a:noFill/>
          <a:ln>
            <a:noFill/>
          </a:ln>
        </p:spPr>
      </p:pic>
      <p:grpSp>
        <p:nvGrpSpPr>
          <p:cNvPr id="1195" name="Google Shape;1195;p126"/>
          <p:cNvGrpSpPr/>
          <p:nvPr/>
        </p:nvGrpSpPr>
        <p:grpSpPr>
          <a:xfrm>
            <a:off x="7985480" y="7"/>
            <a:ext cx="1158523" cy="1096711"/>
            <a:chOff x="1311825" y="1741100"/>
            <a:chExt cx="2052300" cy="1942800"/>
          </a:xfrm>
        </p:grpSpPr>
        <p:sp>
          <p:nvSpPr>
            <p:cNvPr id="1196" name="Google Shape;1196;p126"/>
            <p:cNvSpPr/>
            <p:nvPr/>
          </p:nvSpPr>
          <p:spPr>
            <a:xfrm>
              <a:off x="1311825" y="1741100"/>
              <a:ext cx="2052300" cy="1942800"/>
            </a:xfrm>
            <a:prstGeom prst="ellipse">
              <a:avLst/>
            </a:prstGeom>
            <a:gradFill>
              <a:gsLst>
                <a:gs pos="0">
                  <a:srgbClr val="FDE18C"/>
                </a:gs>
                <a:gs pos="10000">
                  <a:srgbClr val="FDE695"/>
                </a:gs>
                <a:gs pos="32000">
                  <a:srgbClr val="EEEEB7"/>
                </a:gs>
                <a:gs pos="57000">
                  <a:srgbClr val="CAE5CE"/>
                </a:gs>
                <a:gs pos="80000">
                  <a:srgbClr val="6FC9D3"/>
                </a:gs>
                <a:gs pos="100000">
                  <a:srgbClr val="3A92C1"/>
                </a:gs>
              </a:gsLst>
              <a:lin ang="16200038" scaled="0"/>
            </a:gradFill>
            <a:ln cap="flat" cmpd="sng" w="21500">
              <a:solidFill>
                <a:srgbClr val="0F2E66"/>
              </a:solidFill>
              <a:prstDash val="solid"/>
              <a:round/>
              <a:headEnd len="sm" w="sm" type="none"/>
              <a:tailEnd len="sm" w="sm" type="none"/>
            </a:ln>
          </p:spPr>
          <p:txBody>
            <a:bodyPr anchorCtr="0" anchor="ctr" bIns="25800" lIns="51600" spcFirstLastPara="1" rIns="51600" wrap="square" tIns="25800">
              <a:noAutofit/>
            </a:bodyPr>
            <a:lstStyle/>
            <a:p>
              <a:pPr indent="0" lvl="0" marL="0" marR="0" rtl="0" algn="ctr">
                <a:lnSpc>
                  <a:spcPct val="100000"/>
                </a:lnSpc>
                <a:spcBef>
                  <a:spcPts val="0"/>
                </a:spcBef>
                <a:spcAft>
                  <a:spcPts val="0"/>
                </a:spcAft>
                <a:buClr>
                  <a:srgbClr val="000000"/>
                </a:buClr>
                <a:buSzPts val="790"/>
                <a:buFont typeface="Arial"/>
                <a:buNone/>
              </a:pPr>
              <a:r>
                <a:t/>
              </a:r>
              <a:endParaRPr sz="790" u="none" cap="none" strike="noStrike">
                <a:solidFill>
                  <a:srgbClr val="FFFFFF"/>
                </a:solidFill>
                <a:latin typeface="Archivo"/>
                <a:ea typeface="Archivo"/>
                <a:cs typeface="Archivo"/>
                <a:sym typeface="Archivo"/>
              </a:endParaRPr>
            </a:p>
          </p:txBody>
        </p:sp>
        <p:sp>
          <p:nvSpPr>
            <p:cNvPr id="1197" name="Google Shape;1197;p126"/>
            <p:cNvSpPr txBox="1"/>
            <p:nvPr/>
          </p:nvSpPr>
          <p:spPr>
            <a:xfrm>
              <a:off x="1599405" y="2889347"/>
              <a:ext cx="1451100" cy="369300"/>
            </a:xfrm>
            <a:prstGeom prst="rect">
              <a:avLst/>
            </a:prstGeom>
            <a:noFill/>
            <a:ln>
              <a:noFill/>
            </a:ln>
          </p:spPr>
          <p:txBody>
            <a:bodyPr anchorCtr="0" anchor="ctr" bIns="25800" lIns="51600" spcFirstLastPara="1" rIns="51600" wrap="square" tIns="25800">
              <a:spAutoFit/>
            </a:bodyPr>
            <a:lstStyle/>
            <a:p>
              <a:pPr indent="0" lvl="0" marL="0" marR="0" rtl="0" algn="ctr">
                <a:lnSpc>
                  <a:spcPct val="100000"/>
                </a:lnSpc>
                <a:spcBef>
                  <a:spcPts val="0"/>
                </a:spcBef>
                <a:spcAft>
                  <a:spcPts val="0"/>
                </a:spcAft>
                <a:buClr>
                  <a:srgbClr val="0F2E66"/>
                </a:buClr>
                <a:buSzPts val="1355"/>
                <a:buFont typeface="Archivo"/>
                <a:buNone/>
              </a:pPr>
              <a:r>
                <a:rPr b="1" lang="en" sz="1016">
                  <a:solidFill>
                    <a:srgbClr val="0F2E66"/>
                  </a:solidFill>
                  <a:latin typeface="Archivo"/>
                  <a:ea typeface="Archivo"/>
                  <a:cs typeface="Archivo"/>
                  <a:sym typeface="Archivo"/>
                </a:rPr>
                <a:t>Demo</a:t>
              </a:r>
              <a:endParaRPr sz="451"/>
            </a:p>
          </p:txBody>
        </p:sp>
        <p:sp>
          <p:nvSpPr>
            <p:cNvPr id="1198" name="Google Shape;1198;p126"/>
            <p:cNvSpPr/>
            <p:nvPr/>
          </p:nvSpPr>
          <p:spPr>
            <a:xfrm>
              <a:off x="1923475" y="1991445"/>
              <a:ext cx="675868" cy="898027"/>
            </a:xfrm>
            <a:custGeom>
              <a:rect b="b" l="l" r="r" t="t"/>
              <a:pathLst>
                <a:path extrusionOk="0" h="480871" w="371356">
                  <a:moveTo>
                    <a:pt x="269612" y="306874"/>
                  </a:moveTo>
                  <a:cubicBezTo>
                    <a:pt x="259011" y="325562"/>
                    <a:pt x="248847" y="351681"/>
                    <a:pt x="238902" y="377036"/>
                  </a:cubicBezTo>
                  <a:cubicBezTo>
                    <a:pt x="229395" y="401625"/>
                    <a:pt x="219450" y="426979"/>
                    <a:pt x="208849" y="446104"/>
                  </a:cubicBezTo>
                  <a:cubicBezTo>
                    <a:pt x="198795" y="462169"/>
                    <a:pt x="182511" y="472770"/>
                    <a:pt x="160326" y="478344"/>
                  </a:cubicBezTo>
                  <a:cubicBezTo>
                    <a:pt x="157375" y="478999"/>
                    <a:pt x="154425" y="477251"/>
                    <a:pt x="153660" y="474300"/>
                  </a:cubicBezTo>
                  <a:lnTo>
                    <a:pt x="151037" y="463699"/>
                  </a:lnTo>
                  <a:cubicBezTo>
                    <a:pt x="150381" y="460749"/>
                    <a:pt x="152130" y="457798"/>
                    <a:pt x="155080" y="457142"/>
                  </a:cubicBezTo>
                  <a:cubicBezTo>
                    <a:pt x="171801" y="452989"/>
                    <a:pt x="183276" y="445667"/>
                    <a:pt x="190052" y="434957"/>
                  </a:cubicBezTo>
                  <a:cubicBezTo>
                    <a:pt x="199669" y="417690"/>
                    <a:pt x="209286" y="392991"/>
                    <a:pt x="218575" y="369058"/>
                  </a:cubicBezTo>
                  <a:cubicBezTo>
                    <a:pt x="228739" y="343048"/>
                    <a:pt x="239230" y="316054"/>
                    <a:pt x="250815" y="295727"/>
                  </a:cubicBezTo>
                  <a:cubicBezTo>
                    <a:pt x="251252" y="295071"/>
                    <a:pt x="251361" y="294744"/>
                    <a:pt x="251252" y="294197"/>
                  </a:cubicBezTo>
                  <a:cubicBezTo>
                    <a:pt x="251142" y="293869"/>
                    <a:pt x="250815" y="293323"/>
                    <a:pt x="250050" y="292995"/>
                  </a:cubicBezTo>
                  <a:cubicBezTo>
                    <a:pt x="232782" y="286438"/>
                    <a:pt x="215843" y="299552"/>
                    <a:pt x="195079" y="335289"/>
                  </a:cubicBezTo>
                  <a:cubicBezTo>
                    <a:pt x="192565" y="339660"/>
                    <a:pt x="187647" y="341736"/>
                    <a:pt x="182730" y="340425"/>
                  </a:cubicBezTo>
                  <a:cubicBezTo>
                    <a:pt x="178030" y="339114"/>
                    <a:pt x="174642" y="334851"/>
                    <a:pt x="174642" y="329824"/>
                  </a:cubicBezTo>
                  <a:lnTo>
                    <a:pt x="174642" y="185676"/>
                  </a:lnTo>
                  <a:cubicBezTo>
                    <a:pt x="174642" y="169502"/>
                    <a:pt x="161965" y="168300"/>
                    <a:pt x="158031" y="168300"/>
                  </a:cubicBezTo>
                  <a:cubicBezTo>
                    <a:pt x="155080" y="168300"/>
                    <a:pt x="150709" y="169174"/>
                    <a:pt x="147430" y="171906"/>
                  </a:cubicBezTo>
                  <a:cubicBezTo>
                    <a:pt x="143715" y="174857"/>
                    <a:pt x="141966" y="179338"/>
                    <a:pt x="141966" y="185676"/>
                  </a:cubicBezTo>
                  <a:lnTo>
                    <a:pt x="141966" y="288951"/>
                  </a:lnTo>
                  <a:cubicBezTo>
                    <a:pt x="141857" y="294744"/>
                    <a:pt x="137267" y="299552"/>
                    <a:pt x="131365" y="299771"/>
                  </a:cubicBezTo>
                  <a:cubicBezTo>
                    <a:pt x="130819" y="299880"/>
                    <a:pt x="69400" y="302394"/>
                    <a:pt x="42735" y="310809"/>
                  </a:cubicBezTo>
                  <a:cubicBezTo>
                    <a:pt x="35522" y="313104"/>
                    <a:pt x="30276" y="317584"/>
                    <a:pt x="26888" y="324251"/>
                  </a:cubicBezTo>
                  <a:cubicBezTo>
                    <a:pt x="20331" y="337146"/>
                    <a:pt x="16943" y="365670"/>
                    <a:pt x="37926" y="428291"/>
                  </a:cubicBezTo>
                  <a:lnTo>
                    <a:pt x="39347" y="432771"/>
                  </a:lnTo>
                  <a:cubicBezTo>
                    <a:pt x="44374" y="448290"/>
                    <a:pt x="47325" y="457798"/>
                    <a:pt x="67433" y="459000"/>
                  </a:cubicBezTo>
                  <a:cubicBezTo>
                    <a:pt x="70493" y="459219"/>
                    <a:pt x="72788" y="461841"/>
                    <a:pt x="72570" y="464792"/>
                  </a:cubicBezTo>
                  <a:lnTo>
                    <a:pt x="71914" y="475721"/>
                  </a:lnTo>
                  <a:cubicBezTo>
                    <a:pt x="71695" y="478781"/>
                    <a:pt x="69182" y="481076"/>
                    <a:pt x="66122" y="480857"/>
                  </a:cubicBezTo>
                  <a:cubicBezTo>
                    <a:pt x="31041" y="478671"/>
                    <a:pt x="23828" y="455940"/>
                    <a:pt x="18582" y="439438"/>
                  </a:cubicBezTo>
                  <a:lnTo>
                    <a:pt x="17162" y="435176"/>
                  </a:lnTo>
                  <a:cubicBezTo>
                    <a:pt x="-1854" y="378347"/>
                    <a:pt x="-5023" y="338786"/>
                    <a:pt x="7435" y="314306"/>
                  </a:cubicBezTo>
                  <a:cubicBezTo>
                    <a:pt x="13446" y="302284"/>
                    <a:pt x="23172" y="294088"/>
                    <a:pt x="36177" y="290044"/>
                  </a:cubicBezTo>
                  <a:cubicBezTo>
                    <a:pt x="58690" y="282831"/>
                    <a:pt x="100547" y="279662"/>
                    <a:pt x="120000" y="278460"/>
                  </a:cubicBezTo>
                  <a:lnTo>
                    <a:pt x="120000" y="185676"/>
                  </a:lnTo>
                  <a:cubicBezTo>
                    <a:pt x="120000" y="169284"/>
                    <a:pt x="127431" y="159885"/>
                    <a:pt x="133660" y="154858"/>
                  </a:cubicBezTo>
                  <a:cubicBezTo>
                    <a:pt x="140327" y="149503"/>
                    <a:pt x="149179" y="146443"/>
                    <a:pt x="158031" y="146443"/>
                  </a:cubicBezTo>
                  <a:cubicBezTo>
                    <a:pt x="176610" y="146443"/>
                    <a:pt x="196500" y="158683"/>
                    <a:pt x="196500" y="185676"/>
                  </a:cubicBezTo>
                  <a:lnTo>
                    <a:pt x="196500" y="294416"/>
                  </a:lnTo>
                  <a:cubicBezTo>
                    <a:pt x="211144" y="277367"/>
                    <a:pt x="231908" y="262832"/>
                    <a:pt x="257700" y="272559"/>
                  </a:cubicBezTo>
                  <a:cubicBezTo>
                    <a:pt x="264475" y="275072"/>
                    <a:pt x="269612" y="280427"/>
                    <a:pt x="271907" y="287203"/>
                  </a:cubicBezTo>
                  <a:cubicBezTo>
                    <a:pt x="274092" y="293760"/>
                    <a:pt x="273327" y="300973"/>
                    <a:pt x="269612" y="306874"/>
                  </a:cubicBezTo>
                  <a:close/>
                  <a:moveTo>
                    <a:pt x="338571" y="0"/>
                  </a:moveTo>
                  <a:lnTo>
                    <a:pt x="54428" y="0"/>
                  </a:lnTo>
                  <a:cubicBezTo>
                    <a:pt x="36396" y="0"/>
                    <a:pt x="21642" y="14754"/>
                    <a:pt x="21642" y="32786"/>
                  </a:cubicBezTo>
                  <a:lnTo>
                    <a:pt x="21642" y="263379"/>
                  </a:lnTo>
                  <a:cubicBezTo>
                    <a:pt x="21861" y="266329"/>
                    <a:pt x="24265" y="268515"/>
                    <a:pt x="27107" y="268515"/>
                  </a:cubicBezTo>
                  <a:lnTo>
                    <a:pt x="38035" y="268515"/>
                  </a:lnTo>
                  <a:cubicBezTo>
                    <a:pt x="40986" y="268515"/>
                    <a:pt x="43281" y="266329"/>
                    <a:pt x="43500" y="263379"/>
                  </a:cubicBezTo>
                  <a:lnTo>
                    <a:pt x="43500" y="32786"/>
                  </a:lnTo>
                  <a:cubicBezTo>
                    <a:pt x="43500" y="26775"/>
                    <a:pt x="48417" y="21857"/>
                    <a:pt x="54428" y="21857"/>
                  </a:cubicBezTo>
                  <a:lnTo>
                    <a:pt x="338571" y="21857"/>
                  </a:lnTo>
                  <a:cubicBezTo>
                    <a:pt x="344691" y="21857"/>
                    <a:pt x="349500" y="26775"/>
                    <a:pt x="349500" y="32786"/>
                  </a:cubicBezTo>
                  <a:lnTo>
                    <a:pt x="349500" y="393429"/>
                  </a:lnTo>
                  <a:cubicBezTo>
                    <a:pt x="349500" y="399439"/>
                    <a:pt x="344691" y="404357"/>
                    <a:pt x="338571" y="404357"/>
                  </a:cubicBezTo>
                  <a:lnTo>
                    <a:pt x="253328" y="404357"/>
                  </a:lnTo>
                  <a:cubicBezTo>
                    <a:pt x="250377" y="404576"/>
                    <a:pt x="248192" y="406871"/>
                    <a:pt x="248192" y="409821"/>
                  </a:cubicBezTo>
                  <a:lnTo>
                    <a:pt x="248192" y="420750"/>
                  </a:lnTo>
                  <a:cubicBezTo>
                    <a:pt x="248192" y="423701"/>
                    <a:pt x="250377" y="425996"/>
                    <a:pt x="253328" y="426214"/>
                  </a:cubicBezTo>
                  <a:lnTo>
                    <a:pt x="338571" y="426214"/>
                  </a:lnTo>
                  <a:cubicBezTo>
                    <a:pt x="356712" y="426214"/>
                    <a:pt x="371357" y="411461"/>
                    <a:pt x="371357" y="393429"/>
                  </a:cubicBezTo>
                  <a:lnTo>
                    <a:pt x="371357" y="32786"/>
                  </a:lnTo>
                  <a:cubicBezTo>
                    <a:pt x="371357" y="14754"/>
                    <a:pt x="356712" y="0"/>
                    <a:pt x="338571" y="0"/>
                  </a:cubicBezTo>
                  <a:close/>
                  <a:moveTo>
                    <a:pt x="317588" y="66774"/>
                  </a:moveTo>
                  <a:lnTo>
                    <a:pt x="317588" y="66774"/>
                  </a:lnTo>
                  <a:cubicBezTo>
                    <a:pt x="317588" y="66774"/>
                    <a:pt x="317697" y="66774"/>
                    <a:pt x="317807" y="66664"/>
                  </a:cubicBezTo>
                  <a:lnTo>
                    <a:pt x="317588" y="66664"/>
                  </a:lnTo>
                  <a:close/>
                  <a:moveTo>
                    <a:pt x="322506" y="229500"/>
                  </a:moveTo>
                  <a:lnTo>
                    <a:pt x="223712" y="229500"/>
                  </a:lnTo>
                  <a:cubicBezTo>
                    <a:pt x="220761" y="229719"/>
                    <a:pt x="218575" y="232014"/>
                    <a:pt x="218575" y="234964"/>
                  </a:cubicBezTo>
                  <a:lnTo>
                    <a:pt x="218575" y="245893"/>
                  </a:lnTo>
                  <a:cubicBezTo>
                    <a:pt x="218575" y="248844"/>
                    <a:pt x="220761" y="251139"/>
                    <a:pt x="223712" y="251357"/>
                  </a:cubicBezTo>
                  <a:lnTo>
                    <a:pt x="322506" y="251357"/>
                  </a:lnTo>
                  <a:cubicBezTo>
                    <a:pt x="325457" y="251139"/>
                    <a:pt x="327642" y="248844"/>
                    <a:pt x="327642" y="245893"/>
                  </a:cubicBezTo>
                  <a:lnTo>
                    <a:pt x="327642" y="234964"/>
                  </a:lnTo>
                  <a:cubicBezTo>
                    <a:pt x="327642" y="232014"/>
                    <a:pt x="325457" y="229719"/>
                    <a:pt x="322506" y="229500"/>
                  </a:cubicBezTo>
                  <a:close/>
                  <a:moveTo>
                    <a:pt x="322506" y="316929"/>
                  </a:moveTo>
                  <a:lnTo>
                    <a:pt x="289283" y="316929"/>
                  </a:lnTo>
                  <a:cubicBezTo>
                    <a:pt x="286332" y="317147"/>
                    <a:pt x="284147" y="319442"/>
                    <a:pt x="284147" y="322393"/>
                  </a:cubicBezTo>
                  <a:lnTo>
                    <a:pt x="284147" y="333321"/>
                  </a:lnTo>
                  <a:cubicBezTo>
                    <a:pt x="284147" y="336272"/>
                    <a:pt x="286332" y="338567"/>
                    <a:pt x="289283" y="338786"/>
                  </a:cubicBezTo>
                  <a:lnTo>
                    <a:pt x="322506" y="338786"/>
                  </a:lnTo>
                  <a:cubicBezTo>
                    <a:pt x="325457" y="338567"/>
                    <a:pt x="327642" y="336272"/>
                    <a:pt x="327642" y="333321"/>
                  </a:cubicBezTo>
                  <a:lnTo>
                    <a:pt x="327642" y="322393"/>
                  </a:lnTo>
                  <a:cubicBezTo>
                    <a:pt x="327642" y="319442"/>
                    <a:pt x="325457" y="317147"/>
                    <a:pt x="322506" y="316929"/>
                  </a:cubicBezTo>
                  <a:close/>
                  <a:moveTo>
                    <a:pt x="93115" y="229500"/>
                  </a:moveTo>
                  <a:lnTo>
                    <a:pt x="70602" y="229500"/>
                  </a:lnTo>
                  <a:cubicBezTo>
                    <a:pt x="67761" y="229609"/>
                    <a:pt x="65357" y="232014"/>
                    <a:pt x="65357" y="234964"/>
                  </a:cubicBezTo>
                  <a:lnTo>
                    <a:pt x="65357" y="245893"/>
                  </a:lnTo>
                  <a:cubicBezTo>
                    <a:pt x="65357" y="248844"/>
                    <a:pt x="67761" y="251248"/>
                    <a:pt x="70602" y="251357"/>
                  </a:cubicBezTo>
                  <a:lnTo>
                    <a:pt x="93115" y="251357"/>
                  </a:lnTo>
                  <a:cubicBezTo>
                    <a:pt x="95957" y="251248"/>
                    <a:pt x="98361" y="248844"/>
                    <a:pt x="98361" y="245893"/>
                  </a:cubicBezTo>
                  <a:lnTo>
                    <a:pt x="98361" y="234964"/>
                  </a:lnTo>
                  <a:cubicBezTo>
                    <a:pt x="98361" y="232014"/>
                    <a:pt x="95957" y="229609"/>
                    <a:pt x="93115" y="229500"/>
                  </a:cubicBezTo>
                  <a:close/>
                  <a:moveTo>
                    <a:pt x="322506" y="273214"/>
                  </a:moveTo>
                  <a:lnTo>
                    <a:pt x="300212" y="273214"/>
                  </a:lnTo>
                  <a:cubicBezTo>
                    <a:pt x="297261" y="273433"/>
                    <a:pt x="295075" y="275728"/>
                    <a:pt x="295075" y="278679"/>
                  </a:cubicBezTo>
                  <a:lnTo>
                    <a:pt x="295075" y="289607"/>
                  </a:lnTo>
                  <a:cubicBezTo>
                    <a:pt x="295075" y="292558"/>
                    <a:pt x="297261" y="294853"/>
                    <a:pt x="300212" y="295071"/>
                  </a:cubicBezTo>
                  <a:lnTo>
                    <a:pt x="322506" y="295071"/>
                  </a:lnTo>
                  <a:cubicBezTo>
                    <a:pt x="325457" y="294853"/>
                    <a:pt x="327642" y="292558"/>
                    <a:pt x="327642" y="289607"/>
                  </a:cubicBezTo>
                  <a:lnTo>
                    <a:pt x="327642" y="278679"/>
                  </a:lnTo>
                  <a:cubicBezTo>
                    <a:pt x="327642" y="275728"/>
                    <a:pt x="325457" y="273433"/>
                    <a:pt x="322506" y="273214"/>
                  </a:cubicBezTo>
                  <a:close/>
                  <a:moveTo>
                    <a:pt x="327642" y="54643"/>
                  </a:moveTo>
                  <a:lnTo>
                    <a:pt x="327642" y="196714"/>
                  </a:lnTo>
                  <a:cubicBezTo>
                    <a:pt x="327642" y="202725"/>
                    <a:pt x="322834" y="207643"/>
                    <a:pt x="316714" y="207643"/>
                  </a:cubicBezTo>
                  <a:lnTo>
                    <a:pt x="223712" y="207643"/>
                  </a:lnTo>
                  <a:cubicBezTo>
                    <a:pt x="220761" y="207424"/>
                    <a:pt x="218575" y="205129"/>
                    <a:pt x="218575" y="202179"/>
                  </a:cubicBezTo>
                  <a:lnTo>
                    <a:pt x="218575" y="191250"/>
                  </a:lnTo>
                  <a:cubicBezTo>
                    <a:pt x="218575" y="188299"/>
                    <a:pt x="220761" y="186004"/>
                    <a:pt x="223712" y="185786"/>
                  </a:cubicBezTo>
                  <a:lnTo>
                    <a:pt x="276825" y="185786"/>
                  </a:lnTo>
                  <a:lnTo>
                    <a:pt x="196500" y="138356"/>
                  </a:lnTo>
                  <a:lnTo>
                    <a:pt x="187101" y="143929"/>
                  </a:lnTo>
                  <a:cubicBezTo>
                    <a:pt x="187101" y="143929"/>
                    <a:pt x="186992" y="144039"/>
                    <a:pt x="186882" y="144039"/>
                  </a:cubicBezTo>
                  <a:cubicBezTo>
                    <a:pt x="184369" y="145459"/>
                    <a:pt x="181200" y="144476"/>
                    <a:pt x="179670" y="142071"/>
                  </a:cubicBezTo>
                  <a:lnTo>
                    <a:pt x="174096" y="132564"/>
                  </a:lnTo>
                  <a:cubicBezTo>
                    <a:pt x="172785" y="130378"/>
                    <a:pt x="173222" y="127427"/>
                    <a:pt x="175189" y="125788"/>
                  </a:cubicBezTo>
                  <a:lnTo>
                    <a:pt x="87214" y="73768"/>
                  </a:lnTo>
                  <a:lnTo>
                    <a:pt x="87214" y="185786"/>
                  </a:lnTo>
                  <a:lnTo>
                    <a:pt x="93115" y="185786"/>
                  </a:lnTo>
                  <a:cubicBezTo>
                    <a:pt x="95957" y="185895"/>
                    <a:pt x="98361" y="188299"/>
                    <a:pt x="98361" y="191250"/>
                  </a:cubicBezTo>
                  <a:lnTo>
                    <a:pt x="98361" y="202179"/>
                  </a:lnTo>
                  <a:cubicBezTo>
                    <a:pt x="98361" y="205129"/>
                    <a:pt x="95957" y="207534"/>
                    <a:pt x="93115" y="207643"/>
                  </a:cubicBezTo>
                  <a:lnTo>
                    <a:pt x="76285" y="207643"/>
                  </a:lnTo>
                  <a:cubicBezTo>
                    <a:pt x="70275" y="207643"/>
                    <a:pt x="65357" y="202725"/>
                    <a:pt x="65357" y="196714"/>
                  </a:cubicBezTo>
                  <a:lnTo>
                    <a:pt x="65357" y="54643"/>
                  </a:lnTo>
                  <a:cubicBezTo>
                    <a:pt x="65357" y="48632"/>
                    <a:pt x="70275" y="43714"/>
                    <a:pt x="76285" y="43714"/>
                  </a:cubicBezTo>
                  <a:lnTo>
                    <a:pt x="316714" y="43714"/>
                  </a:lnTo>
                  <a:cubicBezTo>
                    <a:pt x="322834" y="43714"/>
                    <a:pt x="327642" y="48632"/>
                    <a:pt x="327642" y="54643"/>
                  </a:cubicBezTo>
                  <a:close/>
                  <a:moveTo>
                    <a:pt x="196500" y="113001"/>
                  </a:moveTo>
                  <a:lnTo>
                    <a:pt x="276825" y="65571"/>
                  </a:lnTo>
                  <a:lnTo>
                    <a:pt x="116284" y="65571"/>
                  </a:lnTo>
                  <a:lnTo>
                    <a:pt x="196500" y="113001"/>
                  </a:lnTo>
                  <a:close/>
                  <a:moveTo>
                    <a:pt x="305785" y="73768"/>
                  </a:moveTo>
                  <a:lnTo>
                    <a:pt x="217920" y="125679"/>
                  </a:lnTo>
                  <a:lnTo>
                    <a:pt x="305785" y="177589"/>
                  </a:lnTo>
                  <a:lnTo>
                    <a:pt x="305785" y="73768"/>
                  </a:lnTo>
                  <a:close/>
                  <a:moveTo>
                    <a:pt x="317807" y="66664"/>
                  </a:moveTo>
                  <a:lnTo>
                    <a:pt x="317588" y="66664"/>
                  </a:lnTo>
                  <a:lnTo>
                    <a:pt x="317588" y="66883"/>
                  </a:lnTo>
                  <a:cubicBezTo>
                    <a:pt x="317588" y="66883"/>
                    <a:pt x="317697" y="66774"/>
                    <a:pt x="317807" y="66664"/>
                  </a:cubicBezTo>
                  <a:close/>
                  <a:moveTo>
                    <a:pt x="317588" y="66774"/>
                  </a:moveTo>
                  <a:lnTo>
                    <a:pt x="317588" y="66774"/>
                  </a:lnTo>
                  <a:cubicBezTo>
                    <a:pt x="317588" y="66774"/>
                    <a:pt x="317697" y="66774"/>
                    <a:pt x="317807" y="66664"/>
                  </a:cubicBezTo>
                  <a:lnTo>
                    <a:pt x="317588" y="66664"/>
                  </a:lnTo>
                  <a:close/>
                </a:path>
              </a:pathLst>
            </a:custGeom>
            <a:solidFill>
              <a:srgbClr val="0F2E66"/>
            </a:solidFill>
            <a:ln>
              <a:noFill/>
            </a:ln>
          </p:spPr>
          <p:txBody>
            <a:bodyPr anchorCtr="0" anchor="ctr" bIns="25800" lIns="51600" spcFirstLastPara="1" rIns="51600" wrap="square" tIns="25800">
              <a:noAutofit/>
            </a:bodyPr>
            <a:lstStyle/>
            <a:p>
              <a:pPr indent="0" lvl="0" marL="0" marR="0" rtl="0" algn="l">
                <a:spcBef>
                  <a:spcPts val="0"/>
                </a:spcBef>
                <a:spcAft>
                  <a:spcPts val="0"/>
                </a:spcAft>
                <a:buNone/>
              </a:pPr>
              <a:r>
                <a:t/>
              </a:r>
              <a:endParaRPr sz="1016">
                <a:solidFill>
                  <a:srgbClr val="0F2E66"/>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27"/>
          <p:cNvSpPr txBox="1"/>
          <p:nvPr>
            <p:ph type="title"/>
          </p:nvPr>
        </p:nvSpPr>
        <p:spPr>
          <a:xfrm>
            <a:off x="457200" y="374900"/>
            <a:ext cx="76542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CVSS</a:t>
            </a:r>
            <a:r>
              <a:rPr b="1" lang="en">
                <a:solidFill>
                  <a:schemeClr val="dk1"/>
                </a:solidFill>
                <a:latin typeface="Archivo"/>
                <a:ea typeface="Archivo"/>
                <a:cs typeface="Archivo"/>
                <a:sym typeface="Archivo"/>
              </a:rPr>
              <a:t>. </a:t>
            </a:r>
            <a:r>
              <a:rPr lang="en">
                <a:solidFill>
                  <a:schemeClr val="accent1"/>
                </a:solidFill>
              </a:rPr>
              <a:t>Full Model: Base Metric Group</a:t>
            </a:r>
            <a:endParaRPr/>
          </a:p>
        </p:txBody>
      </p:sp>
      <p:grpSp>
        <p:nvGrpSpPr>
          <p:cNvPr id="1205" name="Google Shape;1205;p127"/>
          <p:cNvGrpSpPr/>
          <p:nvPr/>
        </p:nvGrpSpPr>
        <p:grpSpPr>
          <a:xfrm>
            <a:off x="239713" y="923703"/>
            <a:ext cx="4476575" cy="3296094"/>
            <a:chOff x="457200" y="1221006"/>
            <a:chExt cx="4476575" cy="3296094"/>
          </a:xfrm>
        </p:grpSpPr>
        <p:sp>
          <p:nvSpPr>
            <p:cNvPr id="1206" name="Google Shape;1206;p127"/>
            <p:cNvSpPr/>
            <p:nvPr/>
          </p:nvSpPr>
          <p:spPr>
            <a:xfrm rot="-5400000">
              <a:off x="460800" y="1444494"/>
              <a:ext cx="571500" cy="578700"/>
            </a:xfrm>
            <a:prstGeom prst="round2SameRect">
              <a:avLst>
                <a:gd fmla="val 16789" name="adj1"/>
                <a:gd fmla="val 0" name="adj2"/>
              </a:avLst>
            </a:prstGeom>
            <a:solidFill>
              <a:srgbClr val="FF82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07" name="Google Shape;1207;p127"/>
            <p:cNvSpPr/>
            <p:nvPr/>
          </p:nvSpPr>
          <p:spPr>
            <a:xfrm>
              <a:off x="528450" y="1482144"/>
              <a:ext cx="436200" cy="503400"/>
            </a:xfrm>
            <a:prstGeom prst="star6">
              <a:avLst>
                <a:gd fmla="val 43076" name="adj"/>
                <a:gd fmla="val 115470" name="hf"/>
              </a:avLst>
            </a:prstGeom>
            <a:solidFill>
              <a:srgbClr val="FF59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08" name="Google Shape;1208;p127"/>
            <p:cNvSpPr/>
            <p:nvPr/>
          </p:nvSpPr>
          <p:spPr>
            <a:xfrm rot="-5400000">
              <a:off x="460800" y="2063931"/>
              <a:ext cx="571500" cy="578700"/>
            </a:xfrm>
            <a:prstGeom prst="round2SameRect">
              <a:avLst>
                <a:gd fmla="val 16789" name="adj1"/>
                <a:gd fmla="val 0" name="adj2"/>
              </a:avLst>
            </a:prstGeom>
            <a:solidFill>
              <a:srgbClr val="FF82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09" name="Google Shape;1209;p127"/>
            <p:cNvSpPr/>
            <p:nvPr/>
          </p:nvSpPr>
          <p:spPr>
            <a:xfrm>
              <a:off x="507775" y="2114244"/>
              <a:ext cx="484200" cy="484200"/>
            </a:xfrm>
            <a:prstGeom prst="ellipse">
              <a:avLst/>
            </a:prstGeom>
            <a:solidFill>
              <a:srgbClr val="FF59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10" name="Google Shape;1210;p127"/>
            <p:cNvSpPr/>
            <p:nvPr/>
          </p:nvSpPr>
          <p:spPr>
            <a:xfrm rot="-5400000">
              <a:off x="460800" y="2689506"/>
              <a:ext cx="571500" cy="578700"/>
            </a:xfrm>
            <a:prstGeom prst="round2SameRect">
              <a:avLst>
                <a:gd fmla="val 16789" name="adj1"/>
                <a:gd fmla="val 0" name="adj2"/>
              </a:avLst>
            </a:prstGeom>
            <a:solidFill>
              <a:srgbClr val="FF82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11" name="Google Shape;1211;p127"/>
            <p:cNvSpPr/>
            <p:nvPr/>
          </p:nvSpPr>
          <p:spPr>
            <a:xfrm flipH="1" rot="5400000">
              <a:off x="1961375" y="542250"/>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12" name="Google Shape;1212;p127"/>
            <p:cNvSpPr txBox="1"/>
            <p:nvPr/>
          </p:nvSpPr>
          <p:spPr>
            <a:xfrm>
              <a:off x="548975" y="1221006"/>
              <a:ext cx="4384800" cy="13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00">
                  <a:solidFill>
                    <a:srgbClr val="434343"/>
                  </a:solidFill>
                  <a:latin typeface="Figtree"/>
                  <a:ea typeface="Figtree"/>
                  <a:cs typeface="Figtree"/>
                  <a:sym typeface="Figtree"/>
                </a:rPr>
                <a:t>Exploitability</a:t>
              </a:r>
              <a:r>
                <a:rPr b="1" lang="en" sz="900">
                  <a:solidFill>
                    <a:srgbClr val="434343"/>
                  </a:solidFill>
                  <a:latin typeface="Figtree"/>
                  <a:ea typeface="Figtree"/>
                  <a:cs typeface="Figtree"/>
                  <a:sym typeface="Figtree"/>
                </a:rPr>
                <a:t> Metrics</a:t>
              </a:r>
              <a:endParaRPr sz="900">
                <a:solidFill>
                  <a:srgbClr val="666666"/>
                </a:solidFill>
                <a:latin typeface="Figtree"/>
                <a:ea typeface="Figtree"/>
                <a:cs typeface="Figtree"/>
                <a:sym typeface="Figtree"/>
              </a:endParaRPr>
            </a:p>
          </p:txBody>
        </p:sp>
        <p:sp>
          <p:nvSpPr>
            <p:cNvPr id="1213" name="Google Shape;1213;p127"/>
            <p:cNvSpPr txBox="1"/>
            <p:nvPr/>
          </p:nvSpPr>
          <p:spPr>
            <a:xfrm>
              <a:off x="1160942" y="1448213"/>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Attack Vector</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800">
                  <a:solidFill>
                    <a:srgbClr val="666666"/>
                  </a:solidFill>
                  <a:latin typeface="Figtree Light"/>
                  <a:ea typeface="Figtree Light"/>
                  <a:cs typeface="Figtree Light"/>
                  <a:sym typeface="Figtree Light"/>
                </a:rPr>
                <a:t>This metric reflects the context by which vulnerability exploitation is possible.</a:t>
              </a:r>
              <a:endParaRPr sz="800">
                <a:solidFill>
                  <a:srgbClr val="666666"/>
                </a:solidFill>
                <a:latin typeface="Figtree Light"/>
                <a:ea typeface="Figtree Light"/>
                <a:cs typeface="Figtree Light"/>
                <a:sym typeface="Figtree Light"/>
              </a:endParaRPr>
            </a:p>
          </p:txBody>
        </p:sp>
        <p:sp>
          <p:nvSpPr>
            <p:cNvPr id="1214" name="Google Shape;1214;p127"/>
            <p:cNvSpPr/>
            <p:nvPr/>
          </p:nvSpPr>
          <p:spPr>
            <a:xfrm flipH="1" rot="5400000">
              <a:off x="1961375" y="1161688"/>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15" name="Google Shape;1215;p127"/>
            <p:cNvSpPr txBox="1"/>
            <p:nvPr/>
          </p:nvSpPr>
          <p:spPr>
            <a:xfrm>
              <a:off x="1160942" y="2067650"/>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Attack Complexity</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800">
                  <a:solidFill>
                    <a:srgbClr val="666666"/>
                  </a:solidFill>
                  <a:latin typeface="Figtree Light"/>
                  <a:ea typeface="Figtree Light"/>
                  <a:cs typeface="Figtree Light"/>
                  <a:sym typeface="Figtree Light"/>
                </a:rPr>
                <a:t>The conditions beyond the attacker’s control that must exist in order to exploit the vulnerability.</a:t>
              </a:r>
              <a:endParaRPr sz="800">
                <a:solidFill>
                  <a:srgbClr val="666666"/>
                </a:solidFill>
                <a:latin typeface="Figtree Light"/>
                <a:ea typeface="Figtree Light"/>
                <a:cs typeface="Figtree Light"/>
                <a:sym typeface="Figtree Light"/>
              </a:endParaRPr>
            </a:p>
          </p:txBody>
        </p:sp>
        <p:sp>
          <p:nvSpPr>
            <p:cNvPr id="1216" name="Google Shape;1216;p127"/>
            <p:cNvSpPr txBox="1"/>
            <p:nvPr/>
          </p:nvSpPr>
          <p:spPr>
            <a:xfrm>
              <a:off x="457200" y="2245581"/>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EM</a:t>
              </a:r>
              <a:endParaRPr>
                <a:solidFill>
                  <a:srgbClr val="FFFFFF"/>
                </a:solidFill>
                <a:latin typeface="Figtree Black"/>
                <a:ea typeface="Figtree Black"/>
                <a:cs typeface="Figtree Black"/>
                <a:sym typeface="Figtree Black"/>
              </a:endParaRPr>
            </a:p>
          </p:txBody>
        </p:sp>
        <p:sp>
          <p:nvSpPr>
            <p:cNvPr id="1217" name="Google Shape;1217;p127"/>
            <p:cNvSpPr/>
            <p:nvPr/>
          </p:nvSpPr>
          <p:spPr>
            <a:xfrm flipH="1" rot="5400000">
              <a:off x="1961375" y="1787263"/>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18" name="Google Shape;1218;p127"/>
            <p:cNvSpPr txBox="1"/>
            <p:nvPr/>
          </p:nvSpPr>
          <p:spPr>
            <a:xfrm>
              <a:off x="1160942" y="2693225"/>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Privileges Required</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800">
                  <a:solidFill>
                    <a:srgbClr val="666666"/>
                  </a:solidFill>
                  <a:latin typeface="Figtree Light"/>
                  <a:ea typeface="Figtree Light"/>
                  <a:cs typeface="Figtree Light"/>
                  <a:sym typeface="Figtree Light"/>
                </a:rPr>
                <a:t>The level of privileges an attacker must possess before successfully exploiting the vulnerability.</a:t>
              </a:r>
              <a:endParaRPr sz="800">
                <a:solidFill>
                  <a:srgbClr val="666666"/>
                </a:solidFill>
                <a:latin typeface="Figtree Light"/>
                <a:ea typeface="Figtree Light"/>
                <a:cs typeface="Figtree Light"/>
                <a:sym typeface="Figtree Light"/>
              </a:endParaRPr>
            </a:p>
          </p:txBody>
        </p:sp>
        <p:sp>
          <p:nvSpPr>
            <p:cNvPr id="1219" name="Google Shape;1219;p127"/>
            <p:cNvSpPr/>
            <p:nvPr/>
          </p:nvSpPr>
          <p:spPr>
            <a:xfrm>
              <a:off x="517274" y="2753931"/>
              <a:ext cx="465201" cy="465201"/>
            </a:xfrm>
            <a:custGeom>
              <a:rect b="b" l="l" r="r" t="t"/>
              <a:pathLst>
                <a:path extrusionOk="0" h="209550" w="209550">
                  <a:moveTo>
                    <a:pt x="78798" y="0"/>
                  </a:moveTo>
                  <a:lnTo>
                    <a:pt x="78798" y="41997"/>
                  </a:lnTo>
                  <a:lnTo>
                    <a:pt x="48924" y="12123"/>
                  </a:lnTo>
                  <a:lnTo>
                    <a:pt x="12123" y="48924"/>
                  </a:lnTo>
                  <a:lnTo>
                    <a:pt x="41997" y="78798"/>
                  </a:lnTo>
                  <a:lnTo>
                    <a:pt x="0" y="78798"/>
                  </a:lnTo>
                  <a:lnTo>
                    <a:pt x="0" y="130752"/>
                  </a:lnTo>
                  <a:lnTo>
                    <a:pt x="41997" y="130752"/>
                  </a:lnTo>
                  <a:lnTo>
                    <a:pt x="12123" y="160626"/>
                  </a:lnTo>
                  <a:lnTo>
                    <a:pt x="48924" y="197427"/>
                  </a:lnTo>
                  <a:lnTo>
                    <a:pt x="78798" y="167553"/>
                  </a:lnTo>
                  <a:lnTo>
                    <a:pt x="78798" y="209550"/>
                  </a:lnTo>
                  <a:lnTo>
                    <a:pt x="130752" y="209550"/>
                  </a:lnTo>
                  <a:lnTo>
                    <a:pt x="130752" y="167553"/>
                  </a:lnTo>
                  <a:lnTo>
                    <a:pt x="160193" y="197427"/>
                  </a:lnTo>
                  <a:lnTo>
                    <a:pt x="196994" y="160626"/>
                  </a:lnTo>
                  <a:lnTo>
                    <a:pt x="167553" y="130752"/>
                  </a:lnTo>
                  <a:lnTo>
                    <a:pt x="209550" y="130752"/>
                  </a:lnTo>
                  <a:lnTo>
                    <a:pt x="209550" y="78798"/>
                  </a:lnTo>
                  <a:lnTo>
                    <a:pt x="167553" y="78798"/>
                  </a:lnTo>
                  <a:lnTo>
                    <a:pt x="196994" y="48924"/>
                  </a:lnTo>
                  <a:lnTo>
                    <a:pt x="160193" y="12123"/>
                  </a:lnTo>
                  <a:lnTo>
                    <a:pt x="130752" y="41997"/>
                  </a:lnTo>
                  <a:lnTo>
                    <a:pt x="130752" y="0"/>
                  </a:lnTo>
                  <a:close/>
                </a:path>
              </a:pathLst>
            </a:custGeom>
            <a:solidFill>
              <a:srgbClr val="FF59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gtree"/>
                <a:ea typeface="Figtree"/>
                <a:cs typeface="Figtree"/>
                <a:sym typeface="Figtree"/>
              </a:endParaRPr>
            </a:p>
          </p:txBody>
        </p:sp>
        <p:sp>
          <p:nvSpPr>
            <p:cNvPr id="1220" name="Google Shape;1220;p127"/>
            <p:cNvSpPr txBox="1"/>
            <p:nvPr/>
          </p:nvSpPr>
          <p:spPr>
            <a:xfrm>
              <a:off x="457200" y="2871156"/>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EM</a:t>
              </a:r>
              <a:endParaRPr>
                <a:solidFill>
                  <a:srgbClr val="FFFFFF"/>
                </a:solidFill>
                <a:latin typeface="Figtree Black"/>
                <a:ea typeface="Figtree Black"/>
                <a:cs typeface="Figtree Black"/>
                <a:sym typeface="Figtree Black"/>
              </a:endParaRPr>
            </a:p>
          </p:txBody>
        </p:sp>
        <p:sp>
          <p:nvSpPr>
            <p:cNvPr id="1221" name="Google Shape;1221;p127"/>
            <p:cNvSpPr txBox="1"/>
            <p:nvPr/>
          </p:nvSpPr>
          <p:spPr>
            <a:xfrm>
              <a:off x="457200" y="1626144"/>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EM</a:t>
              </a:r>
              <a:endParaRPr>
                <a:solidFill>
                  <a:srgbClr val="FFFFFF"/>
                </a:solidFill>
                <a:latin typeface="Figtree Black"/>
                <a:ea typeface="Figtree Black"/>
                <a:cs typeface="Figtree Black"/>
                <a:sym typeface="Figtree Black"/>
              </a:endParaRPr>
            </a:p>
          </p:txBody>
        </p:sp>
        <p:sp>
          <p:nvSpPr>
            <p:cNvPr id="1222" name="Google Shape;1222;p127"/>
            <p:cNvSpPr/>
            <p:nvPr/>
          </p:nvSpPr>
          <p:spPr>
            <a:xfrm rot="-5400000">
              <a:off x="460800" y="3315194"/>
              <a:ext cx="571500" cy="578700"/>
            </a:xfrm>
            <a:prstGeom prst="round2SameRect">
              <a:avLst>
                <a:gd fmla="val 16789" name="adj1"/>
                <a:gd fmla="val 0" name="adj2"/>
              </a:avLst>
            </a:prstGeom>
            <a:solidFill>
              <a:srgbClr val="FF82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23" name="Google Shape;1223;p127"/>
            <p:cNvSpPr/>
            <p:nvPr/>
          </p:nvSpPr>
          <p:spPr>
            <a:xfrm>
              <a:off x="528450" y="3352844"/>
              <a:ext cx="436200" cy="503400"/>
            </a:xfrm>
            <a:prstGeom prst="star6">
              <a:avLst>
                <a:gd fmla="val 43076" name="adj"/>
                <a:gd fmla="val 115470" name="hf"/>
              </a:avLst>
            </a:prstGeom>
            <a:solidFill>
              <a:srgbClr val="FF59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24" name="Google Shape;1224;p127"/>
            <p:cNvSpPr/>
            <p:nvPr/>
          </p:nvSpPr>
          <p:spPr>
            <a:xfrm flipH="1" rot="5400000">
              <a:off x="1961375" y="2412950"/>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25" name="Google Shape;1225;p127"/>
            <p:cNvSpPr txBox="1"/>
            <p:nvPr/>
          </p:nvSpPr>
          <p:spPr>
            <a:xfrm>
              <a:off x="1160942" y="3318913"/>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User Interaction</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600">
                  <a:solidFill>
                    <a:srgbClr val="666666"/>
                  </a:solidFill>
                  <a:latin typeface="Figtree Light"/>
                  <a:ea typeface="Figtree Light"/>
                  <a:cs typeface="Figtree Light"/>
                  <a:sym typeface="Figtree Light"/>
                </a:rPr>
                <a:t>This metric determines whether the vulnerability can be exploited solely at the will of the attacker or whether a separate user (or user-initiated process) must participate in some manner.</a:t>
              </a:r>
              <a:endParaRPr sz="600">
                <a:solidFill>
                  <a:srgbClr val="666666"/>
                </a:solidFill>
                <a:latin typeface="Figtree Light"/>
                <a:ea typeface="Figtree Light"/>
                <a:cs typeface="Figtree Light"/>
                <a:sym typeface="Figtree Light"/>
              </a:endParaRPr>
            </a:p>
          </p:txBody>
        </p:sp>
        <p:sp>
          <p:nvSpPr>
            <p:cNvPr id="1226" name="Google Shape;1226;p127"/>
            <p:cNvSpPr txBox="1"/>
            <p:nvPr/>
          </p:nvSpPr>
          <p:spPr>
            <a:xfrm>
              <a:off x="457200" y="3496844"/>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EM</a:t>
              </a:r>
              <a:endParaRPr>
                <a:solidFill>
                  <a:srgbClr val="FFFFFF"/>
                </a:solidFill>
                <a:latin typeface="Figtree Black"/>
                <a:ea typeface="Figtree Black"/>
                <a:cs typeface="Figtree Black"/>
                <a:sym typeface="Figtree Black"/>
              </a:endParaRPr>
            </a:p>
          </p:txBody>
        </p:sp>
        <p:sp>
          <p:nvSpPr>
            <p:cNvPr id="1227" name="Google Shape;1227;p127"/>
            <p:cNvSpPr/>
            <p:nvPr/>
          </p:nvSpPr>
          <p:spPr>
            <a:xfrm rot="-5400000">
              <a:off x="460800" y="3940981"/>
              <a:ext cx="571500" cy="578700"/>
            </a:xfrm>
            <a:prstGeom prst="round2SameRect">
              <a:avLst>
                <a:gd fmla="val 16789" name="adj1"/>
                <a:gd fmla="val 0" name="adj2"/>
              </a:avLst>
            </a:prstGeom>
            <a:solidFill>
              <a:srgbClr val="FF82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28" name="Google Shape;1228;p127"/>
            <p:cNvSpPr/>
            <p:nvPr/>
          </p:nvSpPr>
          <p:spPr>
            <a:xfrm>
              <a:off x="507775" y="3991294"/>
              <a:ext cx="484200" cy="484200"/>
            </a:xfrm>
            <a:prstGeom prst="ellipse">
              <a:avLst/>
            </a:prstGeom>
            <a:solidFill>
              <a:srgbClr val="FF59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29" name="Google Shape;1229;p127"/>
            <p:cNvSpPr/>
            <p:nvPr/>
          </p:nvSpPr>
          <p:spPr>
            <a:xfrm flipH="1" rot="5400000">
              <a:off x="1961375" y="3038738"/>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30" name="Google Shape;1230;p127"/>
            <p:cNvSpPr txBox="1"/>
            <p:nvPr/>
          </p:nvSpPr>
          <p:spPr>
            <a:xfrm>
              <a:off x="1160942" y="3944700"/>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Scope</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700">
                  <a:solidFill>
                    <a:srgbClr val="666666"/>
                  </a:solidFill>
                  <a:latin typeface="Figtree Light"/>
                  <a:ea typeface="Figtree Light"/>
                  <a:cs typeface="Figtree Light"/>
                  <a:sym typeface="Figtree Light"/>
                </a:rPr>
                <a:t>The Scope metric captures whether a vulnerability in one vulnerable component impacts resources in components beyond scope.</a:t>
              </a:r>
              <a:endParaRPr sz="700">
                <a:solidFill>
                  <a:srgbClr val="666666"/>
                </a:solidFill>
                <a:latin typeface="Figtree Light"/>
                <a:ea typeface="Figtree Light"/>
                <a:cs typeface="Figtree Light"/>
                <a:sym typeface="Figtree Light"/>
              </a:endParaRPr>
            </a:p>
          </p:txBody>
        </p:sp>
        <p:sp>
          <p:nvSpPr>
            <p:cNvPr id="1231" name="Google Shape;1231;p127"/>
            <p:cNvSpPr txBox="1"/>
            <p:nvPr/>
          </p:nvSpPr>
          <p:spPr>
            <a:xfrm>
              <a:off x="457200" y="4122631"/>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EM</a:t>
              </a:r>
              <a:endParaRPr>
                <a:solidFill>
                  <a:srgbClr val="FFFFFF"/>
                </a:solidFill>
                <a:latin typeface="Figtree Black"/>
                <a:ea typeface="Figtree Black"/>
                <a:cs typeface="Figtree Black"/>
                <a:sym typeface="Figtree Black"/>
              </a:endParaRPr>
            </a:p>
          </p:txBody>
        </p:sp>
      </p:grpSp>
      <p:grpSp>
        <p:nvGrpSpPr>
          <p:cNvPr id="1232" name="Google Shape;1232;p127"/>
          <p:cNvGrpSpPr/>
          <p:nvPr/>
        </p:nvGrpSpPr>
        <p:grpSpPr>
          <a:xfrm>
            <a:off x="4427713" y="923703"/>
            <a:ext cx="4476575" cy="2044619"/>
            <a:chOff x="4645200" y="1221006"/>
            <a:chExt cx="4476575" cy="2044619"/>
          </a:xfrm>
        </p:grpSpPr>
        <p:sp>
          <p:nvSpPr>
            <p:cNvPr id="1233" name="Google Shape;1233;p127"/>
            <p:cNvSpPr/>
            <p:nvPr/>
          </p:nvSpPr>
          <p:spPr>
            <a:xfrm rot="-5400000">
              <a:off x="4648800" y="1444494"/>
              <a:ext cx="571500" cy="578700"/>
            </a:xfrm>
            <a:prstGeom prst="round2SameRect">
              <a:avLst>
                <a:gd fmla="val 16789" name="adj1"/>
                <a:gd fmla="val 0" name="adj2"/>
              </a:avLst>
            </a:prstGeom>
            <a:solidFill>
              <a:srgbClr val="FF59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34" name="Google Shape;1234;p127"/>
            <p:cNvSpPr/>
            <p:nvPr/>
          </p:nvSpPr>
          <p:spPr>
            <a:xfrm>
              <a:off x="4716450" y="1482144"/>
              <a:ext cx="436200" cy="503400"/>
            </a:xfrm>
            <a:prstGeom prst="star6">
              <a:avLst>
                <a:gd fmla="val 43076" name="adj"/>
                <a:gd fmla="val 115470" name="hf"/>
              </a:avLst>
            </a:prstGeom>
            <a:solidFill>
              <a:srgbClr val="FF82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35" name="Google Shape;1235;p127"/>
            <p:cNvSpPr/>
            <p:nvPr/>
          </p:nvSpPr>
          <p:spPr>
            <a:xfrm rot="-5400000">
              <a:off x="4648800" y="2063931"/>
              <a:ext cx="571500" cy="578700"/>
            </a:xfrm>
            <a:prstGeom prst="round2SameRect">
              <a:avLst>
                <a:gd fmla="val 16789" name="adj1"/>
                <a:gd fmla="val 0" name="adj2"/>
              </a:avLst>
            </a:prstGeom>
            <a:solidFill>
              <a:srgbClr val="FF59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36" name="Google Shape;1236;p127"/>
            <p:cNvSpPr/>
            <p:nvPr/>
          </p:nvSpPr>
          <p:spPr>
            <a:xfrm>
              <a:off x="4695775" y="2114244"/>
              <a:ext cx="484200" cy="484200"/>
            </a:xfrm>
            <a:prstGeom prst="ellipse">
              <a:avLst/>
            </a:prstGeom>
            <a:solidFill>
              <a:srgbClr val="FF82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37" name="Google Shape;1237;p127"/>
            <p:cNvSpPr/>
            <p:nvPr/>
          </p:nvSpPr>
          <p:spPr>
            <a:xfrm rot="-5400000">
              <a:off x="4648800" y="2689506"/>
              <a:ext cx="571500" cy="578700"/>
            </a:xfrm>
            <a:prstGeom prst="round2SameRect">
              <a:avLst>
                <a:gd fmla="val 16789" name="adj1"/>
                <a:gd fmla="val 0" name="adj2"/>
              </a:avLst>
            </a:prstGeom>
            <a:solidFill>
              <a:srgbClr val="FF59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38" name="Google Shape;1238;p127"/>
            <p:cNvSpPr/>
            <p:nvPr/>
          </p:nvSpPr>
          <p:spPr>
            <a:xfrm flipH="1" rot="5400000">
              <a:off x="6149375" y="542250"/>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39" name="Google Shape;1239;p127"/>
            <p:cNvSpPr txBox="1"/>
            <p:nvPr/>
          </p:nvSpPr>
          <p:spPr>
            <a:xfrm>
              <a:off x="4736975" y="1221006"/>
              <a:ext cx="4384800" cy="13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00">
                  <a:solidFill>
                    <a:srgbClr val="434343"/>
                  </a:solidFill>
                  <a:latin typeface="Figtree"/>
                  <a:ea typeface="Figtree"/>
                  <a:cs typeface="Figtree"/>
                  <a:sym typeface="Figtree"/>
                </a:rPr>
                <a:t>Impact</a:t>
              </a:r>
              <a:r>
                <a:rPr b="1" lang="en" sz="900">
                  <a:solidFill>
                    <a:srgbClr val="434343"/>
                  </a:solidFill>
                  <a:latin typeface="Figtree"/>
                  <a:ea typeface="Figtree"/>
                  <a:cs typeface="Figtree"/>
                  <a:sym typeface="Figtree"/>
                </a:rPr>
                <a:t> Metrics</a:t>
              </a:r>
              <a:endParaRPr sz="900">
                <a:solidFill>
                  <a:srgbClr val="666666"/>
                </a:solidFill>
                <a:latin typeface="Figtree"/>
                <a:ea typeface="Figtree"/>
                <a:cs typeface="Figtree"/>
                <a:sym typeface="Figtree"/>
              </a:endParaRPr>
            </a:p>
          </p:txBody>
        </p:sp>
        <p:sp>
          <p:nvSpPr>
            <p:cNvPr id="1240" name="Google Shape;1240;p127"/>
            <p:cNvSpPr txBox="1"/>
            <p:nvPr/>
          </p:nvSpPr>
          <p:spPr>
            <a:xfrm>
              <a:off x="5348942" y="1448213"/>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Confidentiality</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700">
                  <a:solidFill>
                    <a:srgbClr val="666666"/>
                  </a:solidFill>
                  <a:latin typeface="Figtree Light"/>
                  <a:ea typeface="Figtree Light"/>
                  <a:cs typeface="Figtree Light"/>
                  <a:sym typeface="Figtree Light"/>
                </a:rPr>
                <a:t>Confidentiality refers to limiting information access and disclosure to only authorized users, as well as preventing access by, or disclosure to, unauthorized ones.</a:t>
              </a:r>
              <a:endParaRPr sz="700">
                <a:solidFill>
                  <a:srgbClr val="666666"/>
                </a:solidFill>
                <a:latin typeface="Figtree Light"/>
                <a:ea typeface="Figtree Light"/>
                <a:cs typeface="Figtree Light"/>
                <a:sym typeface="Figtree Light"/>
              </a:endParaRPr>
            </a:p>
          </p:txBody>
        </p:sp>
        <p:sp>
          <p:nvSpPr>
            <p:cNvPr id="1241" name="Google Shape;1241;p127"/>
            <p:cNvSpPr/>
            <p:nvPr/>
          </p:nvSpPr>
          <p:spPr>
            <a:xfrm flipH="1" rot="5400000">
              <a:off x="6149375" y="1161688"/>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42" name="Google Shape;1242;p127"/>
            <p:cNvSpPr txBox="1"/>
            <p:nvPr/>
          </p:nvSpPr>
          <p:spPr>
            <a:xfrm>
              <a:off x="5348942" y="2067650"/>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Integrity</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800">
                  <a:solidFill>
                    <a:srgbClr val="666666"/>
                  </a:solidFill>
                  <a:latin typeface="Figtree Light"/>
                  <a:ea typeface="Figtree Light"/>
                  <a:cs typeface="Figtree Light"/>
                  <a:sym typeface="Figtree Light"/>
                </a:rPr>
                <a:t>Integrity refers to the trustworthiness and veracity of information.</a:t>
              </a:r>
              <a:endParaRPr sz="800">
                <a:solidFill>
                  <a:srgbClr val="666666"/>
                </a:solidFill>
                <a:latin typeface="Figtree Light"/>
                <a:ea typeface="Figtree Light"/>
                <a:cs typeface="Figtree Light"/>
                <a:sym typeface="Figtree Light"/>
              </a:endParaRPr>
            </a:p>
          </p:txBody>
        </p:sp>
        <p:sp>
          <p:nvSpPr>
            <p:cNvPr id="1243" name="Google Shape;1243;p127"/>
            <p:cNvSpPr txBox="1"/>
            <p:nvPr/>
          </p:nvSpPr>
          <p:spPr>
            <a:xfrm>
              <a:off x="4645200" y="2245581"/>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IM</a:t>
              </a:r>
              <a:endParaRPr>
                <a:solidFill>
                  <a:srgbClr val="FFFFFF"/>
                </a:solidFill>
                <a:latin typeface="Figtree Black"/>
                <a:ea typeface="Figtree Black"/>
                <a:cs typeface="Figtree Black"/>
                <a:sym typeface="Figtree Black"/>
              </a:endParaRPr>
            </a:p>
          </p:txBody>
        </p:sp>
        <p:sp>
          <p:nvSpPr>
            <p:cNvPr id="1244" name="Google Shape;1244;p127"/>
            <p:cNvSpPr/>
            <p:nvPr/>
          </p:nvSpPr>
          <p:spPr>
            <a:xfrm flipH="1" rot="5400000">
              <a:off x="6149375" y="1787263"/>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45" name="Google Shape;1245;p127"/>
            <p:cNvSpPr txBox="1"/>
            <p:nvPr/>
          </p:nvSpPr>
          <p:spPr>
            <a:xfrm>
              <a:off x="5348942" y="2693225"/>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Availability</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700">
                  <a:solidFill>
                    <a:srgbClr val="666666"/>
                  </a:solidFill>
                  <a:latin typeface="Figtree Light"/>
                  <a:ea typeface="Figtree Light"/>
                  <a:cs typeface="Figtree Light"/>
                  <a:sym typeface="Figtree Light"/>
                </a:rPr>
                <a:t>Refers to the loss of availability of the impacted component itself, such as a networked service (e.g., web, database, email).</a:t>
              </a:r>
              <a:endParaRPr sz="700">
                <a:solidFill>
                  <a:srgbClr val="666666"/>
                </a:solidFill>
                <a:latin typeface="Figtree Light"/>
                <a:ea typeface="Figtree Light"/>
                <a:cs typeface="Figtree Light"/>
                <a:sym typeface="Figtree Light"/>
              </a:endParaRPr>
            </a:p>
          </p:txBody>
        </p:sp>
        <p:sp>
          <p:nvSpPr>
            <p:cNvPr id="1246" name="Google Shape;1246;p127"/>
            <p:cNvSpPr/>
            <p:nvPr/>
          </p:nvSpPr>
          <p:spPr>
            <a:xfrm>
              <a:off x="4705274" y="2753931"/>
              <a:ext cx="465201" cy="465201"/>
            </a:xfrm>
            <a:custGeom>
              <a:rect b="b" l="l" r="r" t="t"/>
              <a:pathLst>
                <a:path extrusionOk="0" h="209550" w="209550">
                  <a:moveTo>
                    <a:pt x="78798" y="0"/>
                  </a:moveTo>
                  <a:lnTo>
                    <a:pt x="78798" y="41997"/>
                  </a:lnTo>
                  <a:lnTo>
                    <a:pt x="48924" y="12123"/>
                  </a:lnTo>
                  <a:lnTo>
                    <a:pt x="12123" y="48924"/>
                  </a:lnTo>
                  <a:lnTo>
                    <a:pt x="41997" y="78798"/>
                  </a:lnTo>
                  <a:lnTo>
                    <a:pt x="0" y="78798"/>
                  </a:lnTo>
                  <a:lnTo>
                    <a:pt x="0" y="130752"/>
                  </a:lnTo>
                  <a:lnTo>
                    <a:pt x="41997" y="130752"/>
                  </a:lnTo>
                  <a:lnTo>
                    <a:pt x="12123" y="160626"/>
                  </a:lnTo>
                  <a:lnTo>
                    <a:pt x="48924" y="197427"/>
                  </a:lnTo>
                  <a:lnTo>
                    <a:pt x="78798" y="167553"/>
                  </a:lnTo>
                  <a:lnTo>
                    <a:pt x="78798" y="209550"/>
                  </a:lnTo>
                  <a:lnTo>
                    <a:pt x="130752" y="209550"/>
                  </a:lnTo>
                  <a:lnTo>
                    <a:pt x="130752" y="167553"/>
                  </a:lnTo>
                  <a:lnTo>
                    <a:pt x="160193" y="197427"/>
                  </a:lnTo>
                  <a:lnTo>
                    <a:pt x="196994" y="160626"/>
                  </a:lnTo>
                  <a:lnTo>
                    <a:pt x="167553" y="130752"/>
                  </a:lnTo>
                  <a:lnTo>
                    <a:pt x="209550" y="130752"/>
                  </a:lnTo>
                  <a:lnTo>
                    <a:pt x="209550" y="78798"/>
                  </a:lnTo>
                  <a:lnTo>
                    <a:pt x="167553" y="78798"/>
                  </a:lnTo>
                  <a:lnTo>
                    <a:pt x="196994" y="48924"/>
                  </a:lnTo>
                  <a:lnTo>
                    <a:pt x="160193" y="12123"/>
                  </a:lnTo>
                  <a:lnTo>
                    <a:pt x="130752" y="41997"/>
                  </a:lnTo>
                  <a:lnTo>
                    <a:pt x="130752" y="0"/>
                  </a:lnTo>
                  <a:close/>
                </a:path>
              </a:pathLst>
            </a:custGeom>
            <a:solidFill>
              <a:srgbClr val="FF82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gtree"/>
                <a:ea typeface="Figtree"/>
                <a:cs typeface="Figtree"/>
                <a:sym typeface="Figtree"/>
              </a:endParaRPr>
            </a:p>
          </p:txBody>
        </p:sp>
        <p:sp>
          <p:nvSpPr>
            <p:cNvPr id="1247" name="Google Shape;1247;p127"/>
            <p:cNvSpPr txBox="1"/>
            <p:nvPr/>
          </p:nvSpPr>
          <p:spPr>
            <a:xfrm>
              <a:off x="4645200" y="2871156"/>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IM</a:t>
              </a:r>
              <a:endParaRPr>
                <a:solidFill>
                  <a:srgbClr val="FFFFFF"/>
                </a:solidFill>
                <a:latin typeface="Figtree Black"/>
                <a:ea typeface="Figtree Black"/>
                <a:cs typeface="Figtree Black"/>
                <a:sym typeface="Figtree Black"/>
              </a:endParaRPr>
            </a:p>
          </p:txBody>
        </p:sp>
        <p:sp>
          <p:nvSpPr>
            <p:cNvPr id="1248" name="Google Shape;1248;p127"/>
            <p:cNvSpPr txBox="1"/>
            <p:nvPr/>
          </p:nvSpPr>
          <p:spPr>
            <a:xfrm>
              <a:off x="4645200" y="1626144"/>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IM</a:t>
              </a:r>
              <a:endParaRPr>
                <a:solidFill>
                  <a:srgbClr val="FFFFFF"/>
                </a:solidFill>
                <a:latin typeface="Figtree Black"/>
                <a:ea typeface="Figtree Black"/>
                <a:cs typeface="Figtree Black"/>
                <a:sym typeface="Figtree Black"/>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28"/>
          <p:cNvSpPr txBox="1"/>
          <p:nvPr>
            <p:ph type="title"/>
          </p:nvPr>
        </p:nvSpPr>
        <p:spPr>
          <a:xfrm>
            <a:off x="457200" y="374900"/>
            <a:ext cx="8604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CVSS</a:t>
            </a:r>
            <a:r>
              <a:rPr b="1" lang="en">
                <a:solidFill>
                  <a:schemeClr val="dk1"/>
                </a:solidFill>
                <a:latin typeface="Archivo"/>
                <a:ea typeface="Archivo"/>
                <a:cs typeface="Archivo"/>
                <a:sym typeface="Archivo"/>
              </a:rPr>
              <a:t>. </a:t>
            </a:r>
            <a:r>
              <a:rPr lang="en">
                <a:solidFill>
                  <a:schemeClr val="accent1"/>
                </a:solidFill>
              </a:rPr>
              <a:t>Full Model: Temporal &amp; Env Metric Group</a:t>
            </a:r>
            <a:endParaRPr/>
          </a:p>
        </p:txBody>
      </p:sp>
      <p:grpSp>
        <p:nvGrpSpPr>
          <p:cNvPr id="1255" name="Google Shape;1255;p128"/>
          <p:cNvGrpSpPr/>
          <p:nvPr/>
        </p:nvGrpSpPr>
        <p:grpSpPr>
          <a:xfrm>
            <a:off x="239713" y="1237147"/>
            <a:ext cx="4476575" cy="2044619"/>
            <a:chOff x="239713" y="1221006"/>
            <a:chExt cx="4476575" cy="2044619"/>
          </a:xfrm>
        </p:grpSpPr>
        <p:sp>
          <p:nvSpPr>
            <p:cNvPr id="1256" name="Google Shape;1256;p128"/>
            <p:cNvSpPr/>
            <p:nvPr/>
          </p:nvSpPr>
          <p:spPr>
            <a:xfrm rot="-5400000">
              <a:off x="243313" y="1444494"/>
              <a:ext cx="571500" cy="578700"/>
            </a:xfrm>
            <a:prstGeom prst="round2SameRect">
              <a:avLst>
                <a:gd fmla="val 16789" name="adj1"/>
                <a:gd fmla="val 0" name="adj2"/>
              </a:avLst>
            </a:prstGeom>
            <a:solidFill>
              <a:srgbClr val="FF8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57" name="Google Shape;1257;p128"/>
            <p:cNvSpPr/>
            <p:nvPr/>
          </p:nvSpPr>
          <p:spPr>
            <a:xfrm>
              <a:off x="310963" y="1482144"/>
              <a:ext cx="436200" cy="503400"/>
            </a:xfrm>
            <a:prstGeom prst="star6">
              <a:avLst>
                <a:gd fmla="val 43076" name="adj"/>
                <a:gd fmla="val 115470" name="hf"/>
              </a:avLst>
            </a:prstGeom>
            <a:solidFill>
              <a:srgbClr val="FF5F3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58" name="Google Shape;1258;p128"/>
            <p:cNvSpPr/>
            <p:nvPr/>
          </p:nvSpPr>
          <p:spPr>
            <a:xfrm rot="-5400000">
              <a:off x="243313" y="2063931"/>
              <a:ext cx="571500" cy="578700"/>
            </a:xfrm>
            <a:prstGeom prst="round2SameRect">
              <a:avLst>
                <a:gd fmla="val 16789" name="adj1"/>
                <a:gd fmla="val 0" name="adj2"/>
              </a:avLst>
            </a:prstGeom>
            <a:solidFill>
              <a:srgbClr val="FF8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59" name="Google Shape;1259;p128"/>
            <p:cNvSpPr/>
            <p:nvPr/>
          </p:nvSpPr>
          <p:spPr>
            <a:xfrm>
              <a:off x="290288" y="2114244"/>
              <a:ext cx="484200" cy="484200"/>
            </a:xfrm>
            <a:prstGeom prst="ellipse">
              <a:avLst/>
            </a:prstGeom>
            <a:solidFill>
              <a:srgbClr val="FF5F3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60" name="Google Shape;1260;p128"/>
            <p:cNvSpPr/>
            <p:nvPr/>
          </p:nvSpPr>
          <p:spPr>
            <a:xfrm rot="-5400000">
              <a:off x="243313" y="2689506"/>
              <a:ext cx="571500" cy="578700"/>
            </a:xfrm>
            <a:prstGeom prst="round2SameRect">
              <a:avLst>
                <a:gd fmla="val 16789" name="adj1"/>
                <a:gd fmla="val 0" name="adj2"/>
              </a:avLst>
            </a:prstGeom>
            <a:solidFill>
              <a:srgbClr val="FF8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61" name="Google Shape;1261;p128"/>
            <p:cNvSpPr/>
            <p:nvPr/>
          </p:nvSpPr>
          <p:spPr>
            <a:xfrm flipH="1" rot="5400000">
              <a:off x="1743888" y="542250"/>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62" name="Google Shape;1262;p128"/>
            <p:cNvSpPr txBox="1"/>
            <p:nvPr/>
          </p:nvSpPr>
          <p:spPr>
            <a:xfrm>
              <a:off x="331488" y="1221006"/>
              <a:ext cx="4384800" cy="13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00">
                  <a:solidFill>
                    <a:srgbClr val="434343"/>
                  </a:solidFill>
                  <a:latin typeface="Figtree"/>
                  <a:ea typeface="Figtree"/>
                  <a:cs typeface="Figtree"/>
                  <a:sym typeface="Figtree"/>
                </a:rPr>
                <a:t>Temporal Metric Group</a:t>
              </a:r>
              <a:endParaRPr sz="900">
                <a:solidFill>
                  <a:srgbClr val="666666"/>
                </a:solidFill>
                <a:latin typeface="Figtree"/>
                <a:ea typeface="Figtree"/>
                <a:cs typeface="Figtree"/>
                <a:sym typeface="Figtree"/>
              </a:endParaRPr>
            </a:p>
          </p:txBody>
        </p:sp>
        <p:sp>
          <p:nvSpPr>
            <p:cNvPr id="1263" name="Google Shape;1263;p128"/>
            <p:cNvSpPr txBox="1"/>
            <p:nvPr/>
          </p:nvSpPr>
          <p:spPr>
            <a:xfrm>
              <a:off x="943454" y="1448213"/>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Exploit Maturity</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700">
                  <a:solidFill>
                    <a:srgbClr val="666666"/>
                  </a:solidFill>
                  <a:latin typeface="Figtree Light"/>
                  <a:ea typeface="Figtree Light"/>
                  <a:cs typeface="Figtree Light"/>
                  <a:sym typeface="Figtree Light"/>
                </a:rPr>
                <a:t>The likelihood of the vulnerability being attacked, and is typically based on the current state of exploit techniques.</a:t>
              </a:r>
              <a:endParaRPr sz="700">
                <a:solidFill>
                  <a:srgbClr val="666666"/>
                </a:solidFill>
                <a:latin typeface="Figtree Light"/>
                <a:ea typeface="Figtree Light"/>
                <a:cs typeface="Figtree Light"/>
                <a:sym typeface="Figtree Light"/>
              </a:endParaRPr>
            </a:p>
          </p:txBody>
        </p:sp>
        <p:sp>
          <p:nvSpPr>
            <p:cNvPr id="1264" name="Google Shape;1264;p128"/>
            <p:cNvSpPr/>
            <p:nvPr/>
          </p:nvSpPr>
          <p:spPr>
            <a:xfrm flipH="1" rot="5400000">
              <a:off x="1743888" y="1161688"/>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65" name="Google Shape;1265;p128"/>
            <p:cNvSpPr txBox="1"/>
            <p:nvPr/>
          </p:nvSpPr>
          <p:spPr>
            <a:xfrm>
              <a:off x="943454" y="2067650"/>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Remediation Level</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800">
                  <a:solidFill>
                    <a:srgbClr val="666666"/>
                  </a:solidFill>
                  <a:latin typeface="Figtree Light"/>
                  <a:ea typeface="Figtree Light"/>
                  <a:cs typeface="Figtree Light"/>
                  <a:sym typeface="Figtree Light"/>
                </a:rPr>
                <a:t>Not Defined, Unavailable, Workaround, Temporary Fix, Official Fix</a:t>
              </a:r>
              <a:endParaRPr sz="800">
                <a:solidFill>
                  <a:srgbClr val="666666"/>
                </a:solidFill>
                <a:latin typeface="Figtree Light"/>
                <a:ea typeface="Figtree Light"/>
                <a:cs typeface="Figtree Light"/>
                <a:sym typeface="Figtree Light"/>
              </a:endParaRPr>
            </a:p>
          </p:txBody>
        </p:sp>
        <p:sp>
          <p:nvSpPr>
            <p:cNvPr id="1266" name="Google Shape;1266;p128"/>
            <p:cNvSpPr txBox="1"/>
            <p:nvPr/>
          </p:nvSpPr>
          <p:spPr>
            <a:xfrm>
              <a:off x="239713" y="2245581"/>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TM</a:t>
              </a:r>
              <a:endParaRPr>
                <a:solidFill>
                  <a:srgbClr val="FFFFFF"/>
                </a:solidFill>
                <a:latin typeface="Figtree Black"/>
                <a:ea typeface="Figtree Black"/>
                <a:cs typeface="Figtree Black"/>
                <a:sym typeface="Figtree Black"/>
              </a:endParaRPr>
            </a:p>
          </p:txBody>
        </p:sp>
        <p:sp>
          <p:nvSpPr>
            <p:cNvPr id="1267" name="Google Shape;1267;p128"/>
            <p:cNvSpPr/>
            <p:nvPr/>
          </p:nvSpPr>
          <p:spPr>
            <a:xfrm flipH="1" rot="5400000">
              <a:off x="1743888" y="1787263"/>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68" name="Google Shape;1268;p128"/>
            <p:cNvSpPr txBox="1"/>
            <p:nvPr/>
          </p:nvSpPr>
          <p:spPr>
            <a:xfrm>
              <a:off x="943454" y="2693225"/>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Report Confidence</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700">
                  <a:solidFill>
                    <a:srgbClr val="666666"/>
                  </a:solidFill>
                  <a:latin typeface="Figtree Light"/>
                  <a:ea typeface="Figtree Light"/>
                  <a:cs typeface="Figtree Light"/>
                  <a:sym typeface="Figtree Light"/>
                </a:rPr>
                <a:t>Measures the degree of confidence in the existence of the vulnerability and the credibility of the known technical details.</a:t>
              </a:r>
              <a:endParaRPr sz="700">
                <a:solidFill>
                  <a:srgbClr val="666666"/>
                </a:solidFill>
                <a:latin typeface="Figtree Light"/>
                <a:ea typeface="Figtree Light"/>
                <a:cs typeface="Figtree Light"/>
                <a:sym typeface="Figtree Light"/>
              </a:endParaRPr>
            </a:p>
          </p:txBody>
        </p:sp>
        <p:sp>
          <p:nvSpPr>
            <p:cNvPr id="1269" name="Google Shape;1269;p128"/>
            <p:cNvSpPr/>
            <p:nvPr/>
          </p:nvSpPr>
          <p:spPr>
            <a:xfrm>
              <a:off x="299787" y="2753931"/>
              <a:ext cx="465201" cy="465201"/>
            </a:xfrm>
            <a:custGeom>
              <a:rect b="b" l="l" r="r" t="t"/>
              <a:pathLst>
                <a:path extrusionOk="0" h="209550" w="209550">
                  <a:moveTo>
                    <a:pt x="78798" y="0"/>
                  </a:moveTo>
                  <a:lnTo>
                    <a:pt x="78798" y="41997"/>
                  </a:lnTo>
                  <a:lnTo>
                    <a:pt x="48924" y="12123"/>
                  </a:lnTo>
                  <a:lnTo>
                    <a:pt x="12123" y="48924"/>
                  </a:lnTo>
                  <a:lnTo>
                    <a:pt x="41997" y="78798"/>
                  </a:lnTo>
                  <a:lnTo>
                    <a:pt x="0" y="78798"/>
                  </a:lnTo>
                  <a:lnTo>
                    <a:pt x="0" y="130752"/>
                  </a:lnTo>
                  <a:lnTo>
                    <a:pt x="41997" y="130752"/>
                  </a:lnTo>
                  <a:lnTo>
                    <a:pt x="12123" y="160626"/>
                  </a:lnTo>
                  <a:lnTo>
                    <a:pt x="48924" y="197427"/>
                  </a:lnTo>
                  <a:lnTo>
                    <a:pt x="78798" y="167553"/>
                  </a:lnTo>
                  <a:lnTo>
                    <a:pt x="78798" y="209550"/>
                  </a:lnTo>
                  <a:lnTo>
                    <a:pt x="130752" y="209550"/>
                  </a:lnTo>
                  <a:lnTo>
                    <a:pt x="130752" y="167553"/>
                  </a:lnTo>
                  <a:lnTo>
                    <a:pt x="160193" y="197427"/>
                  </a:lnTo>
                  <a:lnTo>
                    <a:pt x="196994" y="160626"/>
                  </a:lnTo>
                  <a:lnTo>
                    <a:pt x="167553" y="130752"/>
                  </a:lnTo>
                  <a:lnTo>
                    <a:pt x="209550" y="130752"/>
                  </a:lnTo>
                  <a:lnTo>
                    <a:pt x="209550" y="78798"/>
                  </a:lnTo>
                  <a:lnTo>
                    <a:pt x="167553" y="78798"/>
                  </a:lnTo>
                  <a:lnTo>
                    <a:pt x="196994" y="48924"/>
                  </a:lnTo>
                  <a:lnTo>
                    <a:pt x="160193" y="12123"/>
                  </a:lnTo>
                  <a:lnTo>
                    <a:pt x="130752" y="41997"/>
                  </a:lnTo>
                  <a:lnTo>
                    <a:pt x="130752" y="0"/>
                  </a:lnTo>
                  <a:close/>
                </a:path>
              </a:pathLst>
            </a:custGeom>
            <a:solidFill>
              <a:srgbClr val="FF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gtree"/>
                <a:ea typeface="Figtree"/>
                <a:cs typeface="Figtree"/>
                <a:sym typeface="Figtree"/>
              </a:endParaRPr>
            </a:p>
          </p:txBody>
        </p:sp>
        <p:sp>
          <p:nvSpPr>
            <p:cNvPr id="1270" name="Google Shape;1270;p128"/>
            <p:cNvSpPr txBox="1"/>
            <p:nvPr/>
          </p:nvSpPr>
          <p:spPr>
            <a:xfrm>
              <a:off x="239713" y="2871156"/>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TM</a:t>
              </a:r>
              <a:endParaRPr>
                <a:solidFill>
                  <a:srgbClr val="FFFFFF"/>
                </a:solidFill>
                <a:latin typeface="Figtree Black"/>
                <a:ea typeface="Figtree Black"/>
                <a:cs typeface="Figtree Black"/>
                <a:sym typeface="Figtree Black"/>
              </a:endParaRPr>
            </a:p>
          </p:txBody>
        </p:sp>
        <p:sp>
          <p:nvSpPr>
            <p:cNvPr id="1271" name="Google Shape;1271;p128"/>
            <p:cNvSpPr txBox="1"/>
            <p:nvPr/>
          </p:nvSpPr>
          <p:spPr>
            <a:xfrm>
              <a:off x="239713" y="1626144"/>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TM</a:t>
              </a:r>
              <a:endParaRPr>
                <a:solidFill>
                  <a:srgbClr val="FFFFFF"/>
                </a:solidFill>
                <a:latin typeface="Figtree Black"/>
                <a:ea typeface="Figtree Black"/>
                <a:cs typeface="Figtree Black"/>
                <a:sym typeface="Figtree Black"/>
              </a:endParaRPr>
            </a:p>
          </p:txBody>
        </p:sp>
      </p:grpSp>
      <p:grpSp>
        <p:nvGrpSpPr>
          <p:cNvPr id="1272" name="Google Shape;1272;p128"/>
          <p:cNvGrpSpPr/>
          <p:nvPr/>
        </p:nvGrpSpPr>
        <p:grpSpPr>
          <a:xfrm>
            <a:off x="4427713" y="1237147"/>
            <a:ext cx="4476575" cy="2669206"/>
            <a:chOff x="4427713" y="1221006"/>
            <a:chExt cx="4476575" cy="2669206"/>
          </a:xfrm>
        </p:grpSpPr>
        <p:sp>
          <p:nvSpPr>
            <p:cNvPr id="1273" name="Google Shape;1273;p128"/>
            <p:cNvSpPr/>
            <p:nvPr/>
          </p:nvSpPr>
          <p:spPr>
            <a:xfrm rot="-5400000">
              <a:off x="4431313" y="1444494"/>
              <a:ext cx="571500" cy="578700"/>
            </a:xfrm>
            <a:prstGeom prst="round2SameRect">
              <a:avLst>
                <a:gd fmla="val 16789" name="adj1"/>
                <a:gd fmla="val 0" name="adj2"/>
              </a:avLst>
            </a:prstGeom>
            <a:solidFill>
              <a:srgbClr val="FFC2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74" name="Google Shape;1274;p128"/>
            <p:cNvSpPr/>
            <p:nvPr/>
          </p:nvSpPr>
          <p:spPr>
            <a:xfrm>
              <a:off x="4498963" y="1482144"/>
              <a:ext cx="436200" cy="503400"/>
            </a:xfrm>
            <a:prstGeom prst="star6">
              <a:avLst>
                <a:gd fmla="val 43076" name="adj"/>
                <a:gd fmla="val 115470" name="hf"/>
              </a:avLst>
            </a:prstGeom>
            <a:solidFill>
              <a:srgbClr val="AB65D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75" name="Google Shape;1275;p128"/>
            <p:cNvSpPr/>
            <p:nvPr/>
          </p:nvSpPr>
          <p:spPr>
            <a:xfrm rot="-5400000">
              <a:off x="4431313" y="2063931"/>
              <a:ext cx="571500" cy="578700"/>
            </a:xfrm>
            <a:prstGeom prst="round2SameRect">
              <a:avLst>
                <a:gd fmla="val 16789" name="adj1"/>
                <a:gd fmla="val 0" name="adj2"/>
              </a:avLst>
            </a:prstGeom>
            <a:solidFill>
              <a:srgbClr val="FFC2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76" name="Google Shape;1276;p128"/>
            <p:cNvSpPr/>
            <p:nvPr/>
          </p:nvSpPr>
          <p:spPr>
            <a:xfrm>
              <a:off x="4478288" y="2114244"/>
              <a:ext cx="484200" cy="484200"/>
            </a:xfrm>
            <a:prstGeom prst="ellipse">
              <a:avLst/>
            </a:prstGeom>
            <a:solidFill>
              <a:srgbClr val="AB65D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77" name="Google Shape;1277;p128"/>
            <p:cNvSpPr/>
            <p:nvPr/>
          </p:nvSpPr>
          <p:spPr>
            <a:xfrm rot="-5400000">
              <a:off x="4431313" y="2689506"/>
              <a:ext cx="571500" cy="578700"/>
            </a:xfrm>
            <a:prstGeom prst="round2SameRect">
              <a:avLst>
                <a:gd fmla="val 16789" name="adj1"/>
                <a:gd fmla="val 0" name="adj2"/>
              </a:avLst>
            </a:prstGeom>
            <a:solidFill>
              <a:srgbClr val="FFC2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78" name="Google Shape;1278;p128"/>
            <p:cNvSpPr/>
            <p:nvPr/>
          </p:nvSpPr>
          <p:spPr>
            <a:xfrm flipH="1" rot="5400000">
              <a:off x="5931888" y="542250"/>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79" name="Google Shape;1279;p128"/>
            <p:cNvSpPr txBox="1"/>
            <p:nvPr/>
          </p:nvSpPr>
          <p:spPr>
            <a:xfrm>
              <a:off x="4519488" y="1221006"/>
              <a:ext cx="4384800" cy="13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00">
                  <a:solidFill>
                    <a:srgbClr val="434343"/>
                  </a:solidFill>
                  <a:latin typeface="Figtree"/>
                  <a:ea typeface="Figtree"/>
                  <a:cs typeface="Figtree"/>
                  <a:sym typeface="Figtree"/>
                </a:rPr>
                <a:t>Environmental</a:t>
              </a:r>
              <a:r>
                <a:rPr b="1" lang="en" sz="900">
                  <a:solidFill>
                    <a:srgbClr val="434343"/>
                  </a:solidFill>
                  <a:latin typeface="Figtree"/>
                  <a:ea typeface="Figtree"/>
                  <a:cs typeface="Figtree"/>
                  <a:sym typeface="Figtree"/>
                </a:rPr>
                <a:t> Metrics</a:t>
              </a:r>
              <a:endParaRPr sz="900">
                <a:solidFill>
                  <a:srgbClr val="666666"/>
                </a:solidFill>
                <a:latin typeface="Figtree"/>
                <a:ea typeface="Figtree"/>
                <a:cs typeface="Figtree"/>
                <a:sym typeface="Figtree"/>
              </a:endParaRPr>
            </a:p>
          </p:txBody>
        </p:sp>
        <p:sp>
          <p:nvSpPr>
            <p:cNvPr id="1280" name="Google Shape;1280;p128"/>
            <p:cNvSpPr txBox="1"/>
            <p:nvPr/>
          </p:nvSpPr>
          <p:spPr>
            <a:xfrm>
              <a:off x="5131454" y="1448213"/>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Confidentiality Requirement</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700">
                  <a:solidFill>
                    <a:srgbClr val="666666"/>
                  </a:solidFill>
                  <a:latin typeface="Figtree Light"/>
                  <a:ea typeface="Figtree Light"/>
                  <a:cs typeface="Figtree Light"/>
                  <a:sym typeface="Figtree Light"/>
                </a:rPr>
                <a:t>Confidentiality </a:t>
              </a:r>
              <a:r>
                <a:rPr lang="en" sz="700">
                  <a:solidFill>
                    <a:srgbClr val="666666"/>
                  </a:solidFill>
                  <a:latin typeface="Figtree Light"/>
                  <a:ea typeface="Figtree Light"/>
                  <a:cs typeface="Figtree Light"/>
                  <a:sym typeface="Figtree Light"/>
                </a:rPr>
                <a:t>depending on the importance of the affected IT asset in context</a:t>
              </a:r>
              <a:r>
                <a:rPr lang="en" sz="700">
                  <a:solidFill>
                    <a:srgbClr val="666666"/>
                  </a:solidFill>
                  <a:latin typeface="Figtree Light"/>
                  <a:ea typeface="Figtree Light"/>
                  <a:cs typeface="Figtree Light"/>
                  <a:sym typeface="Figtree Light"/>
                </a:rPr>
                <a:t>.</a:t>
              </a:r>
              <a:endParaRPr sz="700">
                <a:solidFill>
                  <a:srgbClr val="666666"/>
                </a:solidFill>
                <a:latin typeface="Figtree Light"/>
                <a:ea typeface="Figtree Light"/>
                <a:cs typeface="Figtree Light"/>
                <a:sym typeface="Figtree Light"/>
              </a:endParaRPr>
            </a:p>
          </p:txBody>
        </p:sp>
        <p:sp>
          <p:nvSpPr>
            <p:cNvPr id="1281" name="Google Shape;1281;p128"/>
            <p:cNvSpPr/>
            <p:nvPr/>
          </p:nvSpPr>
          <p:spPr>
            <a:xfrm flipH="1" rot="5400000">
              <a:off x="5931888" y="1161688"/>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82" name="Google Shape;1282;p128"/>
            <p:cNvSpPr txBox="1"/>
            <p:nvPr/>
          </p:nvSpPr>
          <p:spPr>
            <a:xfrm>
              <a:off x="5131454" y="2067650"/>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Integrity Requirement</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800">
                  <a:solidFill>
                    <a:srgbClr val="666666"/>
                  </a:solidFill>
                  <a:latin typeface="Figtree Light"/>
                  <a:ea typeface="Figtree Light"/>
                  <a:cs typeface="Figtree Light"/>
                  <a:sym typeface="Figtree Light"/>
                </a:rPr>
                <a:t>Integrity depending on the importance of the affected IT asset in context.</a:t>
              </a:r>
              <a:endParaRPr sz="800">
                <a:solidFill>
                  <a:srgbClr val="666666"/>
                </a:solidFill>
                <a:latin typeface="Figtree Light"/>
                <a:ea typeface="Figtree Light"/>
                <a:cs typeface="Figtree Light"/>
                <a:sym typeface="Figtree Light"/>
              </a:endParaRPr>
            </a:p>
          </p:txBody>
        </p:sp>
        <p:sp>
          <p:nvSpPr>
            <p:cNvPr id="1283" name="Google Shape;1283;p128"/>
            <p:cNvSpPr txBox="1"/>
            <p:nvPr/>
          </p:nvSpPr>
          <p:spPr>
            <a:xfrm>
              <a:off x="4427713" y="2245581"/>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EvM</a:t>
              </a:r>
              <a:endParaRPr>
                <a:solidFill>
                  <a:srgbClr val="FFFFFF"/>
                </a:solidFill>
                <a:latin typeface="Figtree Black"/>
                <a:ea typeface="Figtree Black"/>
                <a:cs typeface="Figtree Black"/>
                <a:sym typeface="Figtree Black"/>
              </a:endParaRPr>
            </a:p>
          </p:txBody>
        </p:sp>
        <p:sp>
          <p:nvSpPr>
            <p:cNvPr id="1284" name="Google Shape;1284;p128"/>
            <p:cNvSpPr/>
            <p:nvPr/>
          </p:nvSpPr>
          <p:spPr>
            <a:xfrm flipH="1" rot="5400000">
              <a:off x="5931888" y="1787263"/>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85" name="Google Shape;1285;p128"/>
            <p:cNvSpPr txBox="1"/>
            <p:nvPr/>
          </p:nvSpPr>
          <p:spPr>
            <a:xfrm>
              <a:off x="5131454" y="2693225"/>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Availability Requirement</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700">
                  <a:solidFill>
                    <a:srgbClr val="666666"/>
                  </a:solidFill>
                  <a:latin typeface="Figtree Light"/>
                  <a:ea typeface="Figtree Light"/>
                  <a:cs typeface="Figtree Light"/>
                  <a:sym typeface="Figtree Light"/>
                </a:rPr>
                <a:t>Refers to the loss of availability of the impacted component itself depending on the importance of the affected IT asset in context.</a:t>
              </a:r>
              <a:endParaRPr sz="700">
                <a:solidFill>
                  <a:srgbClr val="666666"/>
                </a:solidFill>
                <a:latin typeface="Figtree Light"/>
                <a:ea typeface="Figtree Light"/>
                <a:cs typeface="Figtree Light"/>
                <a:sym typeface="Figtree Light"/>
              </a:endParaRPr>
            </a:p>
          </p:txBody>
        </p:sp>
        <p:sp>
          <p:nvSpPr>
            <p:cNvPr id="1286" name="Google Shape;1286;p128"/>
            <p:cNvSpPr/>
            <p:nvPr/>
          </p:nvSpPr>
          <p:spPr>
            <a:xfrm>
              <a:off x="4487787" y="2753931"/>
              <a:ext cx="465201" cy="465201"/>
            </a:xfrm>
            <a:custGeom>
              <a:rect b="b" l="l" r="r" t="t"/>
              <a:pathLst>
                <a:path extrusionOk="0" h="209550" w="209550">
                  <a:moveTo>
                    <a:pt x="78798" y="0"/>
                  </a:moveTo>
                  <a:lnTo>
                    <a:pt x="78798" y="41997"/>
                  </a:lnTo>
                  <a:lnTo>
                    <a:pt x="48924" y="12123"/>
                  </a:lnTo>
                  <a:lnTo>
                    <a:pt x="12123" y="48924"/>
                  </a:lnTo>
                  <a:lnTo>
                    <a:pt x="41997" y="78798"/>
                  </a:lnTo>
                  <a:lnTo>
                    <a:pt x="0" y="78798"/>
                  </a:lnTo>
                  <a:lnTo>
                    <a:pt x="0" y="130752"/>
                  </a:lnTo>
                  <a:lnTo>
                    <a:pt x="41997" y="130752"/>
                  </a:lnTo>
                  <a:lnTo>
                    <a:pt x="12123" y="160626"/>
                  </a:lnTo>
                  <a:lnTo>
                    <a:pt x="48924" y="197427"/>
                  </a:lnTo>
                  <a:lnTo>
                    <a:pt x="78798" y="167553"/>
                  </a:lnTo>
                  <a:lnTo>
                    <a:pt x="78798" y="209550"/>
                  </a:lnTo>
                  <a:lnTo>
                    <a:pt x="130752" y="209550"/>
                  </a:lnTo>
                  <a:lnTo>
                    <a:pt x="130752" y="167553"/>
                  </a:lnTo>
                  <a:lnTo>
                    <a:pt x="160193" y="197427"/>
                  </a:lnTo>
                  <a:lnTo>
                    <a:pt x="196994" y="160626"/>
                  </a:lnTo>
                  <a:lnTo>
                    <a:pt x="167553" y="130752"/>
                  </a:lnTo>
                  <a:lnTo>
                    <a:pt x="209550" y="130752"/>
                  </a:lnTo>
                  <a:lnTo>
                    <a:pt x="209550" y="78798"/>
                  </a:lnTo>
                  <a:lnTo>
                    <a:pt x="167553" y="78798"/>
                  </a:lnTo>
                  <a:lnTo>
                    <a:pt x="196994" y="48924"/>
                  </a:lnTo>
                  <a:lnTo>
                    <a:pt x="160193" y="12123"/>
                  </a:lnTo>
                  <a:lnTo>
                    <a:pt x="130752" y="41997"/>
                  </a:lnTo>
                  <a:lnTo>
                    <a:pt x="130752" y="0"/>
                  </a:lnTo>
                  <a:close/>
                </a:path>
              </a:pathLst>
            </a:custGeom>
            <a:solidFill>
              <a:srgbClr val="AB65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gtree"/>
                <a:ea typeface="Figtree"/>
                <a:cs typeface="Figtree"/>
                <a:sym typeface="Figtree"/>
              </a:endParaRPr>
            </a:p>
          </p:txBody>
        </p:sp>
        <p:sp>
          <p:nvSpPr>
            <p:cNvPr id="1287" name="Google Shape;1287;p128"/>
            <p:cNvSpPr txBox="1"/>
            <p:nvPr/>
          </p:nvSpPr>
          <p:spPr>
            <a:xfrm>
              <a:off x="4427713" y="2887694"/>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solidFill>
                    <a:srgbClr val="FFFFFF"/>
                  </a:solidFill>
                  <a:latin typeface="Figtree Black"/>
                  <a:ea typeface="Figtree Black"/>
                  <a:cs typeface="Figtree Black"/>
                  <a:sym typeface="Figtree Black"/>
                </a:rPr>
                <a:t>EvM</a:t>
              </a:r>
              <a:endParaRPr sz="1100">
                <a:solidFill>
                  <a:srgbClr val="FFFFFF"/>
                </a:solidFill>
                <a:latin typeface="Figtree Black"/>
                <a:ea typeface="Figtree Black"/>
                <a:cs typeface="Figtree Black"/>
                <a:sym typeface="Figtree Black"/>
              </a:endParaRPr>
            </a:p>
          </p:txBody>
        </p:sp>
        <p:sp>
          <p:nvSpPr>
            <p:cNvPr id="1288" name="Google Shape;1288;p128"/>
            <p:cNvSpPr txBox="1"/>
            <p:nvPr/>
          </p:nvSpPr>
          <p:spPr>
            <a:xfrm>
              <a:off x="4427713" y="1626144"/>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EvM</a:t>
              </a:r>
              <a:endParaRPr>
                <a:solidFill>
                  <a:srgbClr val="FFFFFF"/>
                </a:solidFill>
                <a:latin typeface="Figtree Black"/>
                <a:ea typeface="Figtree Black"/>
                <a:cs typeface="Figtree Black"/>
                <a:sym typeface="Figtree Black"/>
              </a:endParaRPr>
            </a:p>
          </p:txBody>
        </p:sp>
        <p:sp>
          <p:nvSpPr>
            <p:cNvPr id="1289" name="Google Shape;1289;p128"/>
            <p:cNvSpPr/>
            <p:nvPr/>
          </p:nvSpPr>
          <p:spPr>
            <a:xfrm rot="-5400000">
              <a:off x="4431313" y="3314094"/>
              <a:ext cx="571500" cy="578700"/>
            </a:xfrm>
            <a:prstGeom prst="round2SameRect">
              <a:avLst>
                <a:gd fmla="val 16789" name="adj1"/>
                <a:gd fmla="val 0" name="adj2"/>
              </a:avLst>
            </a:prstGeom>
            <a:solidFill>
              <a:srgbClr val="FFC2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90" name="Google Shape;1290;p128"/>
            <p:cNvSpPr/>
            <p:nvPr/>
          </p:nvSpPr>
          <p:spPr>
            <a:xfrm>
              <a:off x="4498963" y="3351744"/>
              <a:ext cx="436200" cy="503400"/>
            </a:xfrm>
            <a:prstGeom prst="star6">
              <a:avLst>
                <a:gd fmla="val 43076" name="adj"/>
                <a:gd fmla="val 115470" name="hf"/>
              </a:avLst>
            </a:prstGeom>
            <a:solidFill>
              <a:srgbClr val="AB65D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91" name="Google Shape;1291;p128"/>
            <p:cNvSpPr/>
            <p:nvPr/>
          </p:nvSpPr>
          <p:spPr>
            <a:xfrm flipH="1" rot="5400000">
              <a:off x="5931888" y="2411850"/>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292" name="Google Shape;1292;p128"/>
            <p:cNvSpPr txBox="1"/>
            <p:nvPr/>
          </p:nvSpPr>
          <p:spPr>
            <a:xfrm>
              <a:off x="5131454" y="3317813"/>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Modified Base Metric</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500">
                  <a:solidFill>
                    <a:srgbClr val="666666"/>
                  </a:solidFill>
                  <a:latin typeface="Figtree Light"/>
                  <a:ea typeface="Figtree Light"/>
                  <a:cs typeface="Figtree Light"/>
                  <a:sym typeface="Figtree Light"/>
                </a:rPr>
                <a:t>Override individual Base metrics based on specific characteristics of a user’s environment. Characteristics that affect Exploitability, Scope, or Impact can be reflected via an appropriately modified Environmental Score.</a:t>
              </a:r>
              <a:endParaRPr sz="500">
                <a:solidFill>
                  <a:srgbClr val="666666"/>
                </a:solidFill>
                <a:latin typeface="Figtree Light"/>
                <a:ea typeface="Figtree Light"/>
                <a:cs typeface="Figtree Light"/>
                <a:sym typeface="Figtree Light"/>
              </a:endParaRPr>
            </a:p>
          </p:txBody>
        </p:sp>
        <p:sp>
          <p:nvSpPr>
            <p:cNvPr id="1293" name="Google Shape;1293;p128"/>
            <p:cNvSpPr txBox="1"/>
            <p:nvPr/>
          </p:nvSpPr>
          <p:spPr>
            <a:xfrm>
              <a:off x="4427713" y="3495744"/>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EvM</a:t>
              </a:r>
              <a:endParaRPr>
                <a:solidFill>
                  <a:srgbClr val="FFFFFF"/>
                </a:solidFill>
                <a:latin typeface="Figtree Black"/>
                <a:ea typeface="Figtree Black"/>
                <a:cs typeface="Figtree Black"/>
                <a:sym typeface="Figtree Black"/>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66" title="Screenshot 2025-10-06 at 18.06.02.png"/>
          <p:cNvPicPr preferRelativeResize="0"/>
          <p:nvPr>
            <p:ph idx="2" type="pic"/>
          </p:nvPr>
        </p:nvPicPr>
        <p:blipFill rotWithShape="1">
          <a:blip r:embed="rId3">
            <a:alphaModFix/>
          </a:blip>
          <a:srcRect b="0" l="14882" r="14882" t="0"/>
          <a:stretch/>
        </p:blipFill>
        <p:spPr>
          <a:xfrm>
            <a:off x="5309242" y="0"/>
            <a:ext cx="3834758" cy="5145326"/>
          </a:xfrm>
          <a:prstGeom prst="rect">
            <a:avLst/>
          </a:prstGeom>
          <a:solidFill>
            <a:srgbClr val="7D8B99"/>
          </a:solidFill>
          <a:ln>
            <a:noFill/>
          </a:ln>
        </p:spPr>
      </p:pic>
      <p:sp>
        <p:nvSpPr>
          <p:cNvPr id="464" name="Google Shape;464;p66"/>
          <p:cNvSpPr/>
          <p:nvPr/>
        </p:nvSpPr>
        <p:spPr>
          <a:xfrm flipH="1">
            <a:off x="5294376" y="0"/>
            <a:ext cx="3849624" cy="5143500"/>
          </a:xfrm>
          <a:custGeom>
            <a:rect b="b" l="l" r="r" t="t"/>
            <a:pathLst>
              <a:path extrusionOk="0" h="5143500" w="3849624">
                <a:moveTo>
                  <a:pt x="0" y="0"/>
                </a:moveTo>
                <a:lnTo>
                  <a:pt x="1" y="0"/>
                </a:lnTo>
                <a:lnTo>
                  <a:pt x="402336" y="0"/>
                </a:lnTo>
                <a:lnTo>
                  <a:pt x="457201" y="0"/>
                </a:lnTo>
                <a:lnTo>
                  <a:pt x="3849624" y="0"/>
                </a:lnTo>
                <a:lnTo>
                  <a:pt x="3849624" y="363005"/>
                </a:lnTo>
                <a:lnTo>
                  <a:pt x="3849624" y="457200"/>
                </a:lnTo>
                <a:lnTo>
                  <a:pt x="457201" y="457200"/>
                </a:lnTo>
                <a:lnTo>
                  <a:pt x="457201" y="4778374"/>
                </a:lnTo>
                <a:lnTo>
                  <a:pt x="464320" y="4778374"/>
                </a:lnTo>
                <a:lnTo>
                  <a:pt x="486962" y="4772019"/>
                </a:lnTo>
                <a:cubicBezTo>
                  <a:pt x="1166881" y="4600413"/>
                  <a:pt x="2207799" y="4473810"/>
                  <a:pt x="3423918" y="4423892"/>
                </a:cubicBezTo>
                <a:lnTo>
                  <a:pt x="3849624" y="4410588"/>
                </a:lnTo>
                <a:lnTo>
                  <a:pt x="3849624" y="5143500"/>
                </a:lnTo>
                <a:lnTo>
                  <a:pt x="457201" y="5143500"/>
                </a:lnTo>
                <a:lnTo>
                  <a:pt x="1" y="5143500"/>
                </a:lnTo>
                <a:lnTo>
                  <a:pt x="0" y="5143500"/>
                </a:lnTo>
                <a:lnTo>
                  <a:pt x="0" y="4778375"/>
                </a:lnTo>
                <a:lnTo>
                  <a:pt x="1" y="4778375"/>
                </a:lnTo>
                <a:lnTo>
                  <a:pt x="1" y="365125"/>
                </a:lnTo>
                <a:lnTo>
                  <a:pt x="0" y="36512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chivo"/>
              <a:ea typeface="Archivo"/>
              <a:cs typeface="Archivo"/>
              <a:sym typeface="Archivo"/>
            </a:endParaRPr>
          </a:p>
        </p:txBody>
      </p:sp>
      <p:sp>
        <p:nvSpPr>
          <p:cNvPr id="465" name="Google Shape;465;p66"/>
          <p:cNvSpPr txBox="1"/>
          <p:nvPr/>
        </p:nvSpPr>
        <p:spPr>
          <a:xfrm>
            <a:off x="437551" y="2004234"/>
            <a:ext cx="4206300" cy="1446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100">
                <a:solidFill>
                  <a:schemeClr val="dk1"/>
                </a:solidFill>
                <a:latin typeface="Archivo"/>
                <a:ea typeface="Archivo"/>
                <a:cs typeface="Archivo"/>
                <a:sym typeface="Archivo"/>
              </a:rPr>
              <a:t>W Corp is a fictional technology company that serves as the backdrop for this cybersecurity training platform. It's portrayed as a modern software company with: </a:t>
            </a:r>
            <a:endParaRPr sz="1100">
              <a:solidFill>
                <a:schemeClr val="dk1"/>
              </a:solidFill>
              <a:latin typeface="Archivo"/>
              <a:ea typeface="Archivo"/>
              <a:cs typeface="Archivo"/>
              <a:sym typeface="Archivo"/>
            </a:endParaRPr>
          </a:p>
          <a:p>
            <a:pPr indent="-298450" lvl="0" marL="457200" rtl="0" algn="l">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Business Focus: "Leading Technology Solutions" provider </a:t>
            </a:r>
            <a:endParaRPr sz="1100">
              <a:solidFill>
                <a:schemeClr val="dk1"/>
              </a:solidFill>
              <a:latin typeface="Archivo"/>
              <a:ea typeface="Archivo"/>
              <a:cs typeface="Archivo"/>
              <a:sym typeface="Archivo"/>
            </a:endParaRPr>
          </a:p>
          <a:p>
            <a:pPr indent="-298450" lvl="0" marL="457200" rtl="0" algn="l">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Web Presence: Corporate website with user portal and admin dashboard </a:t>
            </a:r>
            <a:endParaRPr sz="1100">
              <a:solidFill>
                <a:schemeClr val="dk1"/>
              </a:solidFill>
              <a:latin typeface="Archivo"/>
              <a:ea typeface="Archivo"/>
              <a:cs typeface="Archivo"/>
              <a:sym typeface="Archivo"/>
            </a:endParaRPr>
          </a:p>
          <a:p>
            <a:pPr indent="-298450" lvl="0" marL="457200" rtl="0" algn="l">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Services: Employee portal, document management, file sharing User Base: Admin staff and regular employees</a:t>
            </a:r>
            <a:endParaRPr sz="1100">
              <a:solidFill>
                <a:schemeClr val="dk1"/>
              </a:solidFill>
              <a:latin typeface="Archivo"/>
              <a:ea typeface="Archivo"/>
              <a:cs typeface="Archivo"/>
              <a:sym typeface="Archivo"/>
            </a:endParaRPr>
          </a:p>
        </p:txBody>
      </p:sp>
      <p:sp>
        <p:nvSpPr>
          <p:cNvPr id="466" name="Google Shape;466;p66"/>
          <p:cNvSpPr txBox="1"/>
          <p:nvPr/>
        </p:nvSpPr>
        <p:spPr>
          <a:xfrm>
            <a:off x="437551" y="1673672"/>
            <a:ext cx="4206300" cy="267900"/>
          </a:xfrm>
          <a:prstGeom prst="rect">
            <a:avLst/>
          </a:prstGeom>
          <a:no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None/>
            </a:pPr>
            <a:r>
              <a:rPr b="1" lang="en" sz="1200">
                <a:solidFill>
                  <a:schemeClr val="accent1"/>
                </a:solidFill>
                <a:latin typeface="Archivo"/>
                <a:ea typeface="Archivo"/>
                <a:cs typeface="Archivo"/>
                <a:sym typeface="Archivo"/>
              </a:rPr>
              <a:t>Who are WCorp?</a:t>
            </a:r>
            <a:endParaRPr/>
          </a:p>
        </p:txBody>
      </p:sp>
      <p:sp>
        <p:nvSpPr>
          <p:cNvPr id="467" name="Google Shape;467;p66"/>
          <p:cNvSpPr txBox="1"/>
          <p:nvPr/>
        </p:nvSpPr>
        <p:spPr>
          <a:xfrm>
            <a:off x="437551" y="1180223"/>
            <a:ext cx="42063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100">
                <a:solidFill>
                  <a:schemeClr val="dk1"/>
                </a:solidFill>
                <a:latin typeface="Archivo"/>
                <a:ea typeface="Archivo"/>
                <a:cs typeface="Archivo"/>
                <a:sym typeface="Archivo"/>
              </a:rPr>
              <a:t>We have been asked to Threat Model WCorps newest web application!</a:t>
            </a:r>
            <a:endParaRPr sz="1100">
              <a:solidFill>
                <a:schemeClr val="dk1"/>
              </a:solidFill>
              <a:latin typeface="Archivo"/>
              <a:ea typeface="Archivo"/>
              <a:cs typeface="Archivo"/>
              <a:sym typeface="Archivo"/>
            </a:endParaRPr>
          </a:p>
        </p:txBody>
      </p:sp>
      <p:sp>
        <p:nvSpPr>
          <p:cNvPr id="468" name="Google Shape;468;p66"/>
          <p:cNvSpPr txBox="1"/>
          <p:nvPr/>
        </p:nvSpPr>
        <p:spPr>
          <a:xfrm>
            <a:off x="437551" y="828786"/>
            <a:ext cx="4206300" cy="267900"/>
          </a:xfrm>
          <a:prstGeom prst="rect">
            <a:avLst/>
          </a:prstGeom>
          <a:no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None/>
            </a:pPr>
            <a:r>
              <a:rPr b="1" lang="en" sz="1200">
                <a:solidFill>
                  <a:schemeClr val="accent1"/>
                </a:solidFill>
                <a:latin typeface="Archivo"/>
                <a:ea typeface="Archivo"/>
                <a:cs typeface="Archivo"/>
                <a:sym typeface="Archivo"/>
              </a:rPr>
              <a:t>WCorp has a new app!</a:t>
            </a:r>
            <a:endParaRPr/>
          </a:p>
        </p:txBody>
      </p:sp>
      <p:sp>
        <p:nvSpPr>
          <p:cNvPr id="469" name="Google Shape;469;p66"/>
          <p:cNvSpPr txBox="1"/>
          <p:nvPr>
            <p:ph type="title"/>
          </p:nvPr>
        </p:nvSpPr>
        <p:spPr>
          <a:xfrm>
            <a:off x="457200" y="374904"/>
            <a:ext cx="41880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Welcome to WCorp</a:t>
            </a:r>
            <a:endParaRPr/>
          </a:p>
        </p:txBody>
      </p:sp>
      <p:sp>
        <p:nvSpPr>
          <p:cNvPr id="470" name="Google Shape;470;p66"/>
          <p:cNvSpPr txBox="1"/>
          <p:nvPr/>
        </p:nvSpPr>
        <p:spPr>
          <a:xfrm>
            <a:off x="437551" y="3844346"/>
            <a:ext cx="4206300" cy="1277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100">
                <a:solidFill>
                  <a:schemeClr val="dk1"/>
                </a:solidFill>
                <a:latin typeface="Archivo"/>
                <a:ea typeface="Archivo"/>
                <a:cs typeface="Archivo"/>
                <a:sym typeface="Archivo"/>
              </a:rPr>
              <a:t>W Corp represents a typical mid-sized tech company that has:</a:t>
            </a:r>
            <a:endParaRPr sz="1100">
              <a:solidFill>
                <a:schemeClr val="dk1"/>
              </a:solidFill>
              <a:latin typeface="Archivo"/>
              <a:ea typeface="Archivo"/>
              <a:cs typeface="Archivo"/>
              <a:sym typeface="Archivo"/>
            </a:endParaRPr>
          </a:p>
          <a:p>
            <a:pPr indent="-298450" lvl="0" marL="457200" rtl="0" algn="l">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Rushed their web application to market without proper security review </a:t>
            </a:r>
            <a:endParaRPr sz="1100">
              <a:solidFill>
                <a:schemeClr val="dk1"/>
              </a:solidFill>
              <a:latin typeface="Archivo"/>
              <a:ea typeface="Archivo"/>
              <a:cs typeface="Archivo"/>
              <a:sym typeface="Archivo"/>
            </a:endParaRPr>
          </a:p>
          <a:p>
            <a:pPr indent="-298450" lvl="0" marL="457200" rtl="0" algn="l">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Hired developers who made common security mistakes </a:t>
            </a:r>
            <a:endParaRPr sz="1100">
              <a:solidFill>
                <a:schemeClr val="dk1"/>
              </a:solidFill>
              <a:latin typeface="Archivo"/>
              <a:ea typeface="Archivo"/>
              <a:cs typeface="Archivo"/>
              <a:sym typeface="Archivo"/>
            </a:endParaRPr>
          </a:p>
          <a:p>
            <a:pPr indent="-298450" lvl="0" marL="457200" rtl="0" algn="l">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Not implemented proper code review or security testing </a:t>
            </a:r>
            <a:endParaRPr sz="1100">
              <a:solidFill>
                <a:schemeClr val="dk1"/>
              </a:solidFill>
              <a:latin typeface="Archivo"/>
              <a:ea typeface="Archivo"/>
              <a:cs typeface="Archivo"/>
              <a:sym typeface="Archivo"/>
            </a:endParaRPr>
          </a:p>
          <a:p>
            <a:pPr indent="-298450" lvl="0" marL="457200" rtl="0" algn="l">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Left numerous OWASP Top 10 vulnerabilities in production</a:t>
            </a:r>
            <a:endParaRPr sz="1100">
              <a:solidFill>
                <a:schemeClr val="dk1"/>
              </a:solidFill>
              <a:latin typeface="Archivo"/>
              <a:ea typeface="Archivo"/>
              <a:cs typeface="Archivo"/>
              <a:sym typeface="Archivo"/>
            </a:endParaRPr>
          </a:p>
        </p:txBody>
      </p:sp>
      <p:sp>
        <p:nvSpPr>
          <p:cNvPr id="471" name="Google Shape;471;p66"/>
          <p:cNvSpPr txBox="1"/>
          <p:nvPr/>
        </p:nvSpPr>
        <p:spPr>
          <a:xfrm>
            <a:off x="437551" y="3492909"/>
            <a:ext cx="4206300" cy="267900"/>
          </a:xfrm>
          <a:prstGeom prst="rect">
            <a:avLst/>
          </a:prstGeom>
          <a:no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None/>
            </a:pPr>
            <a:r>
              <a:rPr b="1" lang="en" sz="1200">
                <a:solidFill>
                  <a:schemeClr val="accent1"/>
                </a:solidFill>
                <a:latin typeface="Archivo"/>
                <a:ea typeface="Archivo"/>
                <a:cs typeface="Archivo"/>
                <a:sym typeface="Archivo"/>
              </a:rPr>
              <a:t>WCorp History</a:t>
            </a:r>
            <a:endParaRPr/>
          </a:p>
        </p:txBody>
      </p:sp>
      <p:grpSp>
        <p:nvGrpSpPr>
          <p:cNvPr id="472" name="Google Shape;472;p66"/>
          <p:cNvGrpSpPr/>
          <p:nvPr/>
        </p:nvGrpSpPr>
        <p:grpSpPr>
          <a:xfrm>
            <a:off x="7985480" y="7"/>
            <a:ext cx="1158523" cy="1096711"/>
            <a:chOff x="1311825" y="1741100"/>
            <a:chExt cx="2052300" cy="1942800"/>
          </a:xfrm>
        </p:grpSpPr>
        <p:sp>
          <p:nvSpPr>
            <p:cNvPr id="473" name="Google Shape;473;p66"/>
            <p:cNvSpPr/>
            <p:nvPr/>
          </p:nvSpPr>
          <p:spPr>
            <a:xfrm>
              <a:off x="1311825" y="1741100"/>
              <a:ext cx="2052300" cy="1942800"/>
            </a:xfrm>
            <a:prstGeom prst="ellipse">
              <a:avLst/>
            </a:prstGeom>
            <a:gradFill>
              <a:gsLst>
                <a:gs pos="0">
                  <a:srgbClr val="FDE18C"/>
                </a:gs>
                <a:gs pos="10000">
                  <a:srgbClr val="FDE695"/>
                </a:gs>
                <a:gs pos="32000">
                  <a:srgbClr val="EEEEB7"/>
                </a:gs>
                <a:gs pos="57000">
                  <a:srgbClr val="CAE5CE"/>
                </a:gs>
                <a:gs pos="80000">
                  <a:srgbClr val="6FC9D3"/>
                </a:gs>
                <a:gs pos="100000">
                  <a:srgbClr val="3A92C1"/>
                </a:gs>
              </a:gsLst>
              <a:lin ang="16200038" scaled="0"/>
            </a:gradFill>
            <a:ln cap="flat" cmpd="sng" w="21500">
              <a:solidFill>
                <a:srgbClr val="0F2E66"/>
              </a:solidFill>
              <a:prstDash val="solid"/>
              <a:round/>
              <a:headEnd len="sm" w="sm" type="none"/>
              <a:tailEnd len="sm" w="sm" type="none"/>
            </a:ln>
          </p:spPr>
          <p:txBody>
            <a:bodyPr anchorCtr="0" anchor="ctr" bIns="25800" lIns="51600" spcFirstLastPara="1" rIns="51600" wrap="square" tIns="25800">
              <a:noAutofit/>
            </a:bodyPr>
            <a:lstStyle/>
            <a:p>
              <a:pPr indent="0" lvl="0" marL="0" marR="0" rtl="0" algn="ctr">
                <a:lnSpc>
                  <a:spcPct val="100000"/>
                </a:lnSpc>
                <a:spcBef>
                  <a:spcPts val="0"/>
                </a:spcBef>
                <a:spcAft>
                  <a:spcPts val="0"/>
                </a:spcAft>
                <a:buClr>
                  <a:srgbClr val="000000"/>
                </a:buClr>
                <a:buSzPts val="790"/>
                <a:buFont typeface="Arial"/>
                <a:buNone/>
              </a:pPr>
              <a:r>
                <a:t/>
              </a:r>
              <a:endParaRPr sz="790" u="none" cap="none" strike="noStrike">
                <a:solidFill>
                  <a:srgbClr val="FFFFFF"/>
                </a:solidFill>
                <a:latin typeface="Archivo"/>
                <a:ea typeface="Archivo"/>
                <a:cs typeface="Archivo"/>
                <a:sym typeface="Archivo"/>
              </a:endParaRPr>
            </a:p>
          </p:txBody>
        </p:sp>
        <p:sp>
          <p:nvSpPr>
            <p:cNvPr id="474" name="Google Shape;474;p66"/>
            <p:cNvSpPr txBox="1"/>
            <p:nvPr/>
          </p:nvSpPr>
          <p:spPr>
            <a:xfrm>
              <a:off x="1599405" y="2889347"/>
              <a:ext cx="1451100" cy="369300"/>
            </a:xfrm>
            <a:prstGeom prst="rect">
              <a:avLst/>
            </a:prstGeom>
            <a:noFill/>
            <a:ln>
              <a:noFill/>
            </a:ln>
          </p:spPr>
          <p:txBody>
            <a:bodyPr anchorCtr="0" anchor="ctr" bIns="25800" lIns="51600" spcFirstLastPara="1" rIns="51600" wrap="square" tIns="25800">
              <a:spAutoFit/>
            </a:bodyPr>
            <a:lstStyle/>
            <a:p>
              <a:pPr indent="0" lvl="0" marL="0" marR="0" rtl="0" algn="ctr">
                <a:lnSpc>
                  <a:spcPct val="100000"/>
                </a:lnSpc>
                <a:spcBef>
                  <a:spcPts val="0"/>
                </a:spcBef>
                <a:spcAft>
                  <a:spcPts val="0"/>
                </a:spcAft>
                <a:buClr>
                  <a:srgbClr val="0F2E66"/>
                </a:buClr>
                <a:buSzPts val="1355"/>
                <a:buFont typeface="Archivo"/>
                <a:buNone/>
              </a:pPr>
              <a:r>
                <a:rPr b="1" lang="en" sz="1016">
                  <a:solidFill>
                    <a:srgbClr val="0F2E66"/>
                  </a:solidFill>
                  <a:latin typeface="Archivo"/>
                  <a:ea typeface="Archivo"/>
                  <a:cs typeface="Archivo"/>
                  <a:sym typeface="Archivo"/>
                </a:rPr>
                <a:t>Demo</a:t>
              </a:r>
              <a:endParaRPr sz="451"/>
            </a:p>
          </p:txBody>
        </p:sp>
        <p:sp>
          <p:nvSpPr>
            <p:cNvPr id="475" name="Google Shape;475;p66"/>
            <p:cNvSpPr/>
            <p:nvPr/>
          </p:nvSpPr>
          <p:spPr>
            <a:xfrm>
              <a:off x="1923475" y="1991445"/>
              <a:ext cx="675868" cy="898027"/>
            </a:xfrm>
            <a:custGeom>
              <a:rect b="b" l="l" r="r" t="t"/>
              <a:pathLst>
                <a:path extrusionOk="0" h="480871" w="371356">
                  <a:moveTo>
                    <a:pt x="269612" y="306874"/>
                  </a:moveTo>
                  <a:cubicBezTo>
                    <a:pt x="259011" y="325562"/>
                    <a:pt x="248847" y="351681"/>
                    <a:pt x="238902" y="377036"/>
                  </a:cubicBezTo>
                  <a:cubicBezTo>
                    <a:pt x="229395" y="401625"/>
                    <a:pt x="219450" y="426979"/>
                    <a:pt x="208849" y="446104"/>
                  </a:cubicBezTo>
                  <a:cubicBezTo>
                    <a:pt x="198795" y="462169"/>
                    <a:pt x="182511" y="472770"/>
                    <a:pt x="160326" y="478344"/>
                  </a:cubicBezTo>
                  <a:cubicBezTo>
                    <a:pt x="157375" y="478999"/>
                    <a:pt x="154425" y="477251"/>
                    <a:pt x="153660" y="474300"/>
                  </a:cubicBezTo>
                  <a:lnTo>
                    <a:pt x="151037" y="463699"/>
                  </a:lnTo>
                  <a:cubicBezTo>
                    <a:pt x="150381" y="460749"/>
                    <a:pt x="152130" y="457798"/>
                    <a:pt x="155080" y="457142"/>
                  </a:cubicBezTo>
                  <a:cubicBezTo>
                    <a:pt x="171801" y="452989"/>
                    <a:pt x="183276" y="445667"/>
                    <a:pt x="190052" y="434957"/>
                  </a:cubicBezTo>
                  <a:cubicBezTo>
                    <a:pt x="199669" y="417690"/>
                    <a:pt x="209286" y="392991"/>
                    <a:pt x="218575" y="369058"/>
                  </a:cubicBezTo>
                  <a:cubicBezTo>
                    <a:pt x="228739" y="343048"/>
                    <a:pt x="239230" y="316054"/>
                    <a:pt x="250815" y="295727"/>
                  </a:cubicBezTo>
                  <a:cubicBezTo>
                    <a:pt x="251252" y="295071"/>
                    <a:pt x="251361" y="294744"/>
                    <a:pt x="251252" y="294197"/>
                  </a:cubicBezTo>
                  <a:cubicBezTo>
                    <a:pt x="251142" y="293869"/>
                    <a:pt x="250815" y="293323"/>
                    <a:pt x="250050" y="292995"/>
                  </a:cubicBezTo>
                  <a:cubicBezTo>
                    <a:pt x="232782" y="286438"/>
                    <a:pt x="215843" y="299552"/>
                    <a:pt x="195079" y="335289"/>
                  </a:cubicBezTo>
                  <a:cubicBezTo>
                    <a:pt x="192565" y="339660"/>
                    <a:pt x="187647" y="341736"/>
                    <a:pt x="182730" y="340425"/>
                  </a:cubicBezTo>
                  <a:cubicBezTo>
                    <a:pt x="178030" y="339114"/>
                    <a:pt x="174642" y="334851"/>
                    <a:pt x="174642" y="329824"/>
                  </a:cubicBezTo>
                  <a:lnTo>
                    <a:pt x="174642" y="185676"/>
                  </a:lnTo>
                  <a:cubicBezTo>
                    <a:pt x="174642" y="169502"/>
                    <a:pt x="161965" y="168300"/>
                    <a:pt x="158031" y="168300"/>
                  </a:cubicBezTo>
                  <a:cubicBezTo>
                    <a:pt x="155080" y="168300"/>
                    <a:pt x="150709" y="169174"/>
                    <a:pt x="147430" y="171906"/>
                  </a:cubicBezTo>
                  <a:cubicBezTo>
                    <a:pt x="143715" y="174857"/>
                    <a:pt x="141966" y="179338"/>
                    <a:pt x="141966" y="185676"/>
                  </a:cubicBezTo>
                  <a:lnTo>
                    <a:pt x="141966" y="288951"/>
                  </a:lnTo>
                  <a:cubicBezTo>
                    <a:pt x="141857" y="294744"/>
                    <a:pt x="137267" y="299552"/>
                    <a:pt x="131365" y="299771"/>
                  </a:cubicBezTo>
                  <a:cubicBezTo>
                    <a:pt x="130819" y="299880"/>
                    <a:pt x="69400" y="302394"/>
                    <a:pt x="42735" y="310809"/>
                  </a:cubicBezTo>
                  <a:cubicBezTo>
                    <a:pt x="35522" y="313104"/>
                    <a:pt x="30276" y="317584"/>
                    <a:pt x="26888" y="324251"/>
                  </a:cubicBezTo>
                  <a:cubicBezTo>
                    <a:pt x="20331" y="337146"/>
                    <a:pt x="16943" y="365670"/>
                    <a:pt x="37926" y="428291"/>
                  </a:cubicBezTo>
                  <a:lnTo>
                    <a:pt x="39347" y="432771"/>
                  </a:lnTo>
                  <a:cubicBezTo>
                    <a:pt x="44374" y="448290"/>
                    <a:pt x="47325" y="457798"/>
                    <a:pt x="67433" y="459000"/>
                  </a:cubicBezTo>
                  <a:cubicBezTo>
                    <a:pt x="70493" y="459219"/>
                    <a:pt x="72788" y="461841"/>
                    <a:pt x="72570" y="464792"/>
                  </a:cubicBezTo>
                  <a:lnTo>
                    <a:pt x="71914" y="475721"/>
                  </a:lnTo>
                  <a:cubicBezTo>
                    <a:pt x="71695" y="478781"/>
                    <a:pt x="69182" y="481076"/>
                    <a:pt x="66122" y="480857"/>
                  </a:cubicBezTo>
                  <a:cubicBezTo>
                    <a:pt x="31041" y="478671"/>
                    <a:pt x="23828" y="455940"/>
                    <a:pt x="18582" y="439438"/>
                  </a:cubicBezTo>
                  <a:lnTo>
                    <a:pt x="17162" y="435176"/>
                  </a:lnTo>
                  <a:cubicBezTo>
                    <a:pt x="-1854" y="378347"/>
                    <a:pt x="-5023" y="338786"/>
                    <a:pt x="7435" y="314306"/>
                  </a:cubicBezTo>
                  <a:cubicBezTo>
                    <a:pt x="13446" y="302284"/>
                    <a:pt x="23172" y="294088"/>
                    <a:pt x="36177" y="290044"/>
                  </a:cubicBezTo>
                  <a:cubicBezTo>
                    <a:pt x="58690" y="282831"/>
                    <a:pt x="100547" y="279662"/>
                    <a:pt x="120000" y="278460"/>
                  </a:cubicBezTo>
                  <a:lnTo>
                    <a:pt x="120000" y="185676"/>
                  </a:lnTo>
                  <a:cubicBezTo>
                    <a:pt x="120000" y="169284"/>
                    <a:pt x="127431" y="159885"/>
                    <a:pt x="133660" y="154858"/>
                  </a:cubicBezTo>
                  <a:cubicBezTo>
                    <a:pt x="140327" y="149503"/>
                    <a:pt x="149179" y="146443"/>
                    <a:pt x="158031" y="146443"/>
                  </a:cubicBezTo>
                  <a:cubicBezTo>
                    <a:pt x="176610" y="146443"/>
                    <a:pt x="196500" y="158683"/>
                    <a:pt x="196500" y="185676"/>
                  </a:cubicBezTo>
                  <a:lnTo>
                    <a:pt x="196500" y="294416"/>
                  </a:lnTo>
                  <a:cubicBezTo>
                    <a:pt x="211144" y="277367"/>
                    <a:pt x="231908" y="262832"/>
                    <a:pt x="257700" y="272559"/>
                  </a:cubicBezTo>
                  <a:cubicBezTo>
                    <a:pt x="264475" y="275072"/>
                    <a:pt x="269612" y="280427"/>
                    <a:pt x="271907" y="287203"/>
                  </a:cubicBezTo>
                  <a:cubicBezTo>
                    <a:pt x="274092" y="293760"/>
                    <a:pt x="273327" y="300973"/>
                    <a:pt x="269612" y="306874"/>
                  </a:cubicBezTo>
                  <a:close/>
                  <a:moveTo>
                    <a:pt x="338571" y="0"/>
                  </a:moveTo>
                  <a:lnTo>
                    <a:pt x="54428" y="0"/>
                  </a:lnTo>
                  <a:cubicBezTo>
                    <a:pt x="36396" y="0"/>
                    <a:pt x="21642" y="14754"/>
                    <a:pt x="21642" y="32786"/>
                  </a:cubicBezTo>
                  <a:lnTo>
                    <a:pt x="21642" y="263379"/>
                  </a:lnTo>
                  <a:cubicBezTo>
                    <a:pt x="21861" y="266329"/>
                    <a:pt x="24265" y="268515"/>
                    <a:pt x="27107" y="268515"/>
                  </a:cubicBezTo>
                  <a:lnTo>
                    <a:pt x="38035" y="268515"/>
                  </a:lnTo>
                  <a:cubicBezTo>
                    <a:pt x="40986" y="268515"/>
                    <a:pt x="43281" y="266329"/>
                    <a:pt x="43500" y="263379"/>
                  </a:cubicBezTo>
                  <a:lnTo>
                    <a:pt x="43500" y="32786"/>
                  </a:lnTo>
                  <a:cubicBezTo>
                    <a:pt x="43500" y="26775"/>
                    <a:pt x="48417" y="21857"/>
                    <a:pt x="54428" y="21857"/>
                  </a:cubicBezTo>
                  <a:lnTo>
                    <a:pt x="338571" y="21857"/>
                  </a:lnTo>
                  <a:cubicBezTo>
                    <a:pt x="344691" y="21857"/>
                    <a:pt x="349500" y="26775"/>
                    <a:pt x="349500" y="32786"/>
                  </a:cubicBezTo>
                  <a:lnTo>
                    <a:pt x="349500" y="393429"/>
                  </a:lnTo>
                  <a:cubicBezTo>
                    <a:pt x="349500" y="399439"/>
                    <a:pt x="344691" y="404357"/>
                    <a:pt x="338571" y="404357"/>
                  </a:cubicBezTo>
                  <a:lnTo>
                    <a:pt x="253328" y="404357"/>
                  </a:lnTo>
                  <a:cubicBezTo>
                    <a:pt x="250377" y="404576"/>
                    <a:pt x="248192" y="406871"/>
                    <a:pt x="248192" y="409821"/>
                  </a:cubicBezTo>
                  <a:lnTo>
                    <a:pt x="248192" y="420750"/>
                  </a:lnTo>
                  <a:cubicBezTo>
                    <a:pt x="248192" y="423701"/>
                    <a:pt x="250377" y="425996"/>
                    <a:pt x="253328" y="426214"/>
                  </a:cubicBezTo>
                  <a:lnTo>
                    <a:pt x="338571" y="426214"/>
                  </a:lnTo>
                  <a:cubicBezTo>
                    <a:pt x="356712" y="426214"/>
                    <a:pt x="371357" y="411461"/>
                    <a:pt x="371357" y="393429"/>
                  </a:cubicBezTo>
                  <a:lnTo>
                    <a:pt x="371357" y="32786"/>
                  </a:lnTo>
                  <a:cubicBezTo>
                    <a:pt x="371357" y="14754"/>
                    <a:pt x="356712" y="0"/>
                    <a:pt x="338571" y="0"/>
                  </a:cubicBezTo>
                  <a:close/>
                  <a:moveTo>
                    <a:pt x="317588" y="66774"/>
                  </a:moveTo>
                  <a:lnTo>
                    <a:pt x="317588" y="66774"/>
                  </a:lnTo>
                  <a:cubicBezTo>
                    <a:pt x="317588" y="66774"/>
                    <a:pt x="317697" y="66774"/>
                    <a:pt x="317807" y="66664"/>
                  </a:cubicBezTo>
                  <a:lnTo>
                    <a:pt x="317588" y="66664"/>
                  </a:lnTo>
                  <a:close/>
                  <a:moveTo>
                    <a:pt x="322506" y="229500"/>
                  </a:moveTo>
                  <a:lnTo>
                    <a:pt x="223712" y="229500"/>
                  </a:lnTo>
                  <a:cubicBezTo>
                    <a:pt x="220761" y="229719"/>
                    <a:pt x="218575" y="232014"/>
                    <a:pt x="218575" y="234964"/>
                  </a:cubicBezTo>
                  <a:lnTo>
                    <a:pt x="218575" y="245893"/>
                  </a:lnTo>
                  <a:cubicBezTo>
                    <a:pt x="218575" y="248844"/>
                    <a:pt x="220761" y="251139"/>
                    <a:pt x="223712" y="251357"/>
                  </a:cubicBezTo>
                  <a:lnTo>
                    <a:pt x="322506" y="251357"/>
                  </a:lnTo>
                  <a:cubicBezTo>
                    <a:pt x="325457" y="251139"/>
                    <a:pt x="327642" y="248844"/>
                    <a:pt x="327642" y="245893"/>
                  </a:cubicBezTo>
                  <a:lnTo>
                    <a:pt x="327642" y="234964"/>
                  </a:lnTo>
                  <a:cubicBezTo>
                    <a:pt x="327642" y="232014"/>
                    <a:pt x="325457" y="229719"/>
                    <a:pt x="322506" y="229500"/>
                  </a:cubicBezTo>
                  <a:close/>
                  <a:moveTo>
                    <a:pt x="322506" y="316929"/>
                  </a:moveTo>
                  <a:lnTo>
                    <a:pt x="289283" y="316929"/>
                  </a:lnTo>
                  <a:cubicBezTo>
                    <a:pt x="286332" y="317147"/>
                    <a:pt x="284147" y="319442"/>
                    <a:pt x="284147" y="322393"/>
                  </a:cubicBezTo>
                  <a:lnTo>
                    <a:pt x="284147" y="333321"/>
                  </a:lnTo>
                  <a:cubicBezTo>
                    <a:pt x="284147" y="336272"/>
                    <a:pt x="286332" y="338567"/>
                    <a:pt x="289283" y="338786"/>
                  </a:cubicBezTo>
                  <a:lnTo>
                    <a:pt x="322506" y="338786"/>
                  </a:lnTo>
                  <a:cubicBezTo>
                    <a:pt x="325457" y="338567"/>
                    <a:pt x="327642" y="336272"/>
                    <a:pt x="327642" y="333321"/>
                  </a:cubicBezTo>
                  <a:lnTo>
                    <a:pt x="327642" y="322393"/>
                  </a:lnTo>
                  <a:cubicBezTo>
                    <a:pt x="327642" y="319442"/>
                    <a:pt x="325457" y="317147"/>
                    <a:pt x="322506" y="316929"/>
                  </a:cubicBezTo>
                  <a:close/>
                  <a:moveTo>
                    <a:pt x="93115" y="229500"/>
                  </a:moveTo>
                  <a:lnTo>
                    <a:pt x="70602" y="229500"/>
                  </a:lnTo>
                  <a:cubicBezTo>
                    <a:pt x="67761" y="229609"/>
                    <a:pt x="65357" y="232014"/>
                    <a:pt x="65357" y="234964"/>
                  </a:cubicBezTo>
                  <a:lnTo>
                    <a:pt x="65357" y="245893"/>
                  </a:lnTo>
                  <a:cubicBezTo>
                    <a:pt x="65357" y="248844"/>
                    <a:pt x="67761" y="251248"/>
                    <a:pt x="70602" y="251357"/>
                  </a:cubicBezTo>
                  <a:lnTo>
                    <a:pt x="93115" y="251357"/>
                  </a:lnTo>
                  <a:cubicBezTo>
                    <a:pt x="95957" y="251248"/>
                    <a:pt x="98361" y="248844"/>
                    <a:pt x="98361" y="245893"/>
                  </a:cubicBezTo>
                  <a:lnTo>
                    <a:pt x="98361" y="234964"/>
                  </a:lnTo>
                  <a:cubicBezTo>
                    <a:pt x="98361" y="232014"/>
                    <a:pt x="95957" y="229609"/>
                    <a:pt x="93115" y="229500"/>
                  </a:cubicBezTo>
                  <a:close/>
                  <a:moveTo>
                    <a:pt x="322506" y="273214"/>
                  </a:moveTo>
                  <a:lnTo>
                    <a:pt x="300212" y="273214"/>
                  </a:lnTo>
                  <a:cubicBezTo>
                    <a:pt x="297261" y="273433"/>
                    <a:pt x="295075" y="275728"/>
                    <a:pt x="295075" y="278679"/>
                  </a:cubicBezTo>
                  <a:lnTo>
                    <a:pt x="295075" y="289607"/>
                  </a:lnTo>
                  <a:cubicBezTo>
                    <a:pt x="295075" y="292558"/>
                    <a:pt x="297261" y="294853"/>
                    <a:pt x="300212" y="295071"/>
                  </a:cubicBezTo>
                  <a:lnTo>
                    <a:pt x="322506" y="295071"/>
                  </a:lnTo>
                  <a:cubicBezTo>
                    <a:pt x="325457" y="294853"/>
                    <a:pt x="327642" y="292558"/>
                    <a:pt x="327642" y="289607"/>
                  </a:cubicBezTo>
                  <a:lnTo>
                    <a:pt x="327642" y="278679"/>
                  </a:lnTo>
                  <a:cubicBezTo>
                    <a:pt x="327642" y="275728"/>
                    <a:pt x="325457" y="273433"/>
                    <a:pt x="322506" y="273214"/>
                  </a:cubicBezTo>
                  <a:close/>
                  <a:moveTo>
                    <a:pt x="327642" y="54643"/>
                  </a:moveTo>
                  <a:lnTo>
                    <a:pt x="327642" y="196714"/>
                  </a:lnTo>
                  <a:cubicBezTo>
                    <a:pt x="327642" y="202725"/>
                    <a:pt x="322834" y="207643"/>
                    <a:pt x="316714" y="207643"/>
                  </a:cubicBezTo>
                  <a:lnTo>
                    <a:pt x="223712" y="207643"/>
                  </a:lnTo>
                  <a:cubicBezTo>
                    <a:pt x="220761" y="207424"/>
                    <a:pt x="218575" y="205129"/>
                    <a:pt x="218575" y="202179"/>
                  </a:cubicBezTo>
                  <a:lnTo>
                    <a:pt x="218575" y="191250"/>
                  </a:lnTo>
                  <a:cubicBezTo>
                    <a:pt x="218575" y="188299"/>
                    <a:pt x="220761" y="186004"/>
                    <a:pt x="223712" y="185786"/>
                  </a:cubicBezTo>
                  <a:lnTo>
                    <a:pt x="276825" y="185786"/>
                  </a:lnTo>
                  <a:lnTo>
                    <a:pt x="196500" y="138356"/>
                  </a:lnTo>
                  <a:lnTo>
                    <a:pt x="187101" y="143929"/>
                  </a:lnTo>
                  <a:cubicBezTo>
                    <a:pt x="187101" y="143929"/>
                    <a:pt x="186992" y="144039"/>
                    <a:pt x="186882" y="144039"/>
                  </a:cubicBezTo>
                  <a:cubicBezTo>
                    <a:pt x="184369" y="145459"/>
                    <a:pt x="181200" y="144476"/>
                    <a:pt x="179670" y="142071"/>
                  </a:cubicBezTo>
                  <a:lnTo>
                    <a:pt x="174096" y="132564"/>
                  </a:lnTo>
                  <a:cubicBezTo>
                    <a:pt x="172785" y="130378"/>
                    <a:pt x="173222" y="127427"/>
                    <a:pt x="175189" y="125788"/>
                  </a:cubicBezTo>
                  <a:lnTo>
                    <a:pt x="87214" y="73768"/>
                  </a:lnTo>
                  <a:lnTo>
                    <a:pt x="87214" y="185786"/>
                  </a:lnTo>
                  <a:lnTo>
                    <a:pt x="93115" y="185786"/>
                  </a:lnTo>
                  <a:cubicBezTo>
                    <a:pt x="95957" y="185895"/>
                    <a:pt x="98361" y="188299"/>
                    <a:pt x="98361" y="191250"/>
                  </a:cubicBezTo>
                  <a:lnTo>
                    <a:pt x="98361" y="202179"/>
                  </a:lnTo>
                  <a:cubicBezTo>
                    <a:pt x="98361" y="205129"/>
                    <a:pt x="95957" y="207534"/>
                    <a:pt x="93115" y="207643"/>
                  </a:cubicBezTo>
                  <a:lnTo>
                    <a:pt x="76285" y="207643"/>
                  </a:lnTo>
                  <a:cubicBezTo>
                    <a:pt x="70275" y="207643"/>
                    <a:pt x="65357" y="202725"/>
                    <a:pt x="65357" y="196714"/>
                  </a:cubicBezTo>
                  <a:lnTo>
                    <a:pt x="65357" y="54643"/>
                  </a:lnTo>
                  <a:cubicBezTo>
                    <a:pt x="65357" y="48632"/>
                    <a:pt x="70275" y="43714"/>
                    <a:pt x="76285" y="43714"/>
                  </a:cubicBezTo>
                  <a:lnTo>
                    <a:pt x="316714" y="43714"/>
                  </a:lnTo>
                  <a:cubicBezTo>
                    <a:pt x="322834" y="43714"/>
                    <a:pt x="327642" y="48632"/>
                    <a:pt x="327642" y="54643"/>
                  </a:cubicBezTo>
                  <a:close/>
                  <a:moveTo>
                    <a:pt x="196500" y="113001"/>
                  </a:moveTo>
                  <a:lnTo>
                    <a:pt x="276825" y="65571"/>
                  </a:lnTo>
                  <a:lnTo>
                    <a:pt x="116284" y="65571"/>
                  </a:lnTo>
                  <a:lnTo>
                    <a:pt x="196500" y="113001"/>
                  </a:lnTo>
                  <a:close/>
                  <a:moveTo>
                    <a:pt x="305785" y="73768"/>
                  </a:moveTo>
                  <a:lnTo>
                    <a:pt x="217920" y="125679"/>
                  </a:lnTo>
                  <a:lnTo>
                    <a:pt x="305785" y="177589"/>
                  </a:lnTo>
                  <a:lnTo>
                    <a:pt x="305785" y="73768"/>
                  </a:lnTo>
                  <a:close/>
                  <a:moveTo>
                    <a:pt x="317807" y="66664"/>
                  </a:moveTo>
                  <a:lnTo>
                    <a:pt x="317588" y="66664"/>
                  </a:lnTo>
                  <a:lnTo>
                    <a:pt x="317588" y="66883"/>
                  </a:lnTo>
                  <a:cubicBezTo>
                    <a:pt x="317588" y="66883"/>
                    <a:pt x="317697" y="66774"/>
                    <a:pt x="317807" y="66664"/>
                  </a:cubicBezTo>
                  <a:close/>
                  <a:moveTo>
                    <a:pt x="317588" y="66774"/>
                  </a:moveTo>
                  <a:lnTo>
                    <a:pt x="317588" y="66774"/>
                  </a:lnTo>
                  <a:cubicBezTo>
                    <a:pt x="317588" y="66774"/>
                    <a:pt x="317697" y="66774"/>
                    <a:pt x="317807" y="66664"/>
                  </a:cubicBezTo>
                  <a:lnTo>
                    <a:pt x="317588" y="66664"/>
                  </a:lnTo>
                  <a:close/>
                </a:path>
              </a:pathLst>
            </a:custGeom>
            <a:solidFill>
              <a:srgbClr val="0F2E66"/>
            </a:solidFill>
            <a:ln>
              <a:noFill/>
            </a:ln>
          </p:spPr>
          <p:txBody>
            <a:bodyPr anchorCtr="0" anchor="ctr" bIns="25800" lIns="51600" spcFirstLastPara="1" rIns="51600" wrap="square" tIns="25800">
              <a:noAutofit/>
            </a:bodyPr>
            <a:lstStyle/>
            <a:p>
              <a:pPr indent="0" lvl="0" marL="0" marR="0" rtl="0" algn="l">
                <a:spcBef>
                  <a:spcPts val="0"/>
                </a:spcBef>
                <a:spcAft>
                  <a:spcPts val="0"/>
                </a:spcAft>
                <a:buNone/>
              </a:pPr>
              <a:r>
                <a:t/>
              </a:r>
              <a:endParaRPr sz="1016">
                <a:solidFill>
                  <a:srgbClr val="0F2E66"/>
                </a:solidFill>
                <a:latin typeface="Arial"/>
                <a:ea typeface="Arial"/>
                <a:cs typeface="Arial"/>
                <a:sym typeface="Arial"/>
              </a:endParaRPr>
            </a:p>
          </p:txBody>
        </p:sp>
      </p:grpSp>
      <p:grpSp>
        <p:nvGrpSpPr>
          <p:cNvPr id="476" name="Google Shape;476;p66"/>
          <p:cNvGrpSpPr/>
          <p:nvPr/>
        </p:nvGrpSpPr>
        <p:grpSpPr>
          <a:xfrm>
            <a:off x="3317747" y="-10"/>
            <a:ext cx="2508514" cy="654420"/>
            <a:chOff x="1311816" y="1684578"/>
            <a:chExt cx="5178600" cy="1159291"/>
          </a:xfrm>
        </p:grpSpPr>
        <p:sp>
          <p:nvSpPr>
            <p:cNvPr id="477" name="Google Shape;477;p66"/>
            <p:cNvSpPr/>
            <p:nvPr/>
          </p:nvSpPr>
          <p:spPr>
            <a:xfrm>
              <a:off x="1311816" y="1684578"/>
              <a:ext cx="5178600" cy="763200"/>
            </a:xfrm>
            <a:prstGeom prst="roundRect">
              <a:avLst>
                <a:gd fmla="val 16667" name="adj"/>
              </a:avLst>
            </a:prstGeom>
            <a:gradFill>
              <a:gsLst>
                <a:gs pos="0">
                  <a:srgbClr val="FDE18C"/>
                </a:gs>
                <a:gs pos="10000">
                  <a:srgbClr val="FDE695"/>
                </a:gs>
                <a:gs pos="32000">
                  <a:srgbClr val="EEEEB7"/>
                </a:gs>
                <a:gs pos="57000">
                  <a:srgbClr val="CAE5CE"/>
                </a:gs>
                <a:gs pos="80000">
                  <a:srgbClr val="6FC9D3"/>
                </a:gs>
                <a:gs pos="100000">
                  <a:srgbClr val="3A92C1"/>
                </a:gs>
              </a:gsLst>
              <a:lin ang="16200038" scaled="0"/>
            </a:gradFill>
            <a:ln cap="flat" cmpd="sng" w="21500">
              <a:solidFill>
                <a:srgbClr val="0F2E66"/>
              </a:solidFill>
              <a:prstDash val="solid"/>
              <a:round/>
              <a:headEnd len="sm" w="sm" type="none"/>
              <a:tailEnd len="sm" w="sm" type="none"/>
            </a:ln>
          </p:spPr>
          <p:txBody>
            <a:bodyPr anchorCtr="0" anchor="ctr" bIns="25800" lIns="51600" spcFirstLastPara="1" rIns="51600" wrap="square" tIns="25800">
              <a:noAutofit/>
            </a:bodyPr>
            <a:lstStyle/>
            <a:p>
              <a:pPr indent="0" lvl="0" marL="0" marR="0" rtl="0" algn="ctr">
                <a:lnSpc>
                  <a:spcPct val="100000"/>
                </a:lnSpc>
                <a:spcBef>
                  <a:spcPts val="0"/>
                </a:spcBef>
                <a:spcAft>
                  <a:spcPts val="0"/>
                </a:spcAft>
                <a:buClr>
                  <a:srgbClr val="000000"/>
                </a:buClr>
                <a:buSzPts val="790"/>
                <a:buFont typeface="Arial"/>
                <a:buNone/>
              </a:pPr>
              <a:r>
                <a:t/>
              </a:r>
              <a:endParaRPr sz="790" u="none" cap="none" strike="noStrike">
                <a:solidFill>
                  <a:srgbClr val="FFFFFF"/>
                </a:solidFill>
                <a:latin typeface="Archivo"/>
                <a:ea typeface="Archivo"/>
                <a:cs typeface="Archivo"/>
                <a:sym typeface="Archivo"/>
              </a:endParaRPr>
            </a:p>
          </p:txBody>
        </p:sp>
        <p:sp>
          <p:nvSpPr>
            <p:cNvPr id="478" name="Google Shape;478;p66"/>
            <p:cNvSpPr txBox="1"/>
            <p:nvPr/>
          </p:nvSpPr>
          <p:spPr>
            <a:xfrm>
              <a:off x="1599393" y="1920468"/>
              <a:ext cx="4266000" cy="923400"/>
            </a:xfrm>
            <a:prstGeom prst="rect">
              <a:avLst/>
            </a:prstGeom>
            <a:noFill/>
            <a:ln>
              <a:noFill/>
            </a:ln>
          </p:spPr>
          <p:txBody>
            <a:bodyPr anchorCtr="0" anchor="ctr" bIns="25800" lIns="51600" spcFirstLastPara="1" rIns="51600" wrap="square" tIns="25800">
              <a:spAutoFit/>
            </a:bodyPr>
            <a:lstStyle/>
            <a:p>
              <a:pPr indent="0" lvl="0" marL="0" marR="0" rtl="0" algn="ctr">
                <a:lnSpc>
                  <a:spcPct val="100000"/>
                </a:lnSpc>
                <a:spcBef>
                  <a:spcPts val="0"/>
                </a:spcBef>
                <a:spcAft>
                  <a:spcPts val="0"/>
                </a:spcAft>
                <a:buClr>
                  <a:srgbClr val="0F2E66"/>
                </a:buClr>
                <a:buSzPts val="1355"/>
                <a:buFont typeface="Archivo"/>
                <a:buNone/>
              </a:pPr>
              <a:r>
                <a:rPr b="1" lang="en" sz="1016">
                  <a:solidFill>
                    <a:srgbClr val="0F2E66"/>
                  </a:solidFill>
                  <a:latin typeface="Archivo"/>
                  <a:ea typeface="Archivo"/>
                  <a:cs typeface="Archivo"/>
                  <a:sym typeface="Archivo"/>
                </a:rPr>
                <a:t>http://174.138.71.77/wcorp</a:t>
              </a:r>
              <a:endParaRPr b="1" sz="1016">
                <a:solidFill>
                  <a:srgbClr val="0F2E66"/>
                </a:solidFill>
                <a:latin typeface="Archivo"/>
                <a:ea typeface="Archivo"/>
                <a:cs typeface="Archivo"/>
                <a:sym typeface="Archivo"/>
              </a:endParaRPr>
            </a:p>
            <a:p>
              <a:pPr indent="0" lvl="0" marL="0" marR="0" rtl="0" algn="ctr">
                <a:lnSpc>
                  <a:spcPct val="100000"/>
                </a:lnSpc>
                <a:spcBef>
                  <a:spcPts val="0"/>
                </a:spcBef>
                <a:spcAft>
                  <a:spcPts val="0"/>
                </a:spcAft>
                <a:buClr>
                  <a:srgbClr val="0F2E66"/>
                </a:buClr>
                <a:buSzPts val="1355"/>
                <a:buFont typeface="Archivo"/>
                <a:buNone/>
              </a:pPr>
              <a:r>
                <a:t/>
              </a:r>
              <a:endParaRPr b="1" sz="1016">
                <a:solidFill>
                  <a:srgbClr val="0F2E66"/>
                </a:solidFill>
                <a:latin typeface="Archivo"/>
                <a:ea typeface="Archivo"/>
                <a:cs typeface="Archivo"/>
                <a:sym typeface="Archivo"/>
              </a:endParaRPr>
            </a:p>
            <a:p>
              <a:pPr indent="0" lvl="0" marL="0" marR="0" rtl="0" algn="ctr">
                <a:lnSpc>
                  <a:spcPct val="100000"/>
                </a:lnSpc>
                <a:spcBef>
                  <a:spcPts val="0"/>
                </a:spcBef>
                <a:spcAft>
                  <a:spcPts val="0"/>
                </a:spcAft>
                <a:buClr>
                  <a:srgbClr val="0F2E66"/>
                </a:buClr>
                <a:buSzPts val="1355"/>
                <a:buFont typeface="Archivo"/>
                <a:buNone/>
              </a:pPr>
              <a:r>
                <a:t/>
              </a:r>
              <a:endParaRPr b="1" sz="1016">
                <a:solidFill>
                  <a:srgbClr val="0F2E66"/>
                </a:solidFill>
                <a:latin typeface="Archivo"/>
                <a:ea typeface="Archivo"/>
                <a:cs typeface="Archivo"/>
                <a:sym typeface="Archivo"/>
              </a:endParaRPr>
            </a:p>
          </p:txBody>
        </p:sp>
      </p:grpSp>
      <p:pic>
        <p:nvPicPr>
          <p:cNvPr id="479" name="Google Shape;479;p66" title="qrcode_chrome.png"/>
          <p:cNvPicPr preferRelativeResize="0"/>
          <p:nvPr/>
        </p:nvPicPr>
        <p:blipFill>
          <a:blip r:embed="rId4">
            <a:alphaModFix/>
          </a:blip>
          <a:stretch>
            <a:fillRect/>
          </a:stretch>
        </p:blipFill>
        <p:spPr>
          <a:xfrm>
            <a:off x="4160375" y="473200"/>
            <a:ext cx="1096725" cy="1096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8" name="Shape 1298"/>
        <p:cNvGrpSpPr/>
        <p:nvPr/>
      </p:nvGrpSpPr>
      <p:grpSpPr>
        <a:xfrm>
          <a:off x="0" y="0"/>
          <a:ext cx="0" cy="0"/>
          <a:chOff x="0" y="0"/>
          <a:chExt cx="0" cy="0"/>
        </a:xfrm>
      </p:grpSpPr>
      <p:grpSp>
        <p:nvGrpSpPr>
          <p:cNvPr id="1299" name="Google Shape;1299;p129"/>
          <p:cNvGrpSpPr/>
          <p:nvPr/>
        </p:nvGrpSpPr>
        <p:grpSpPr>
          <a:xfrm>
            <a:off x="27413" y="52306"/>
            <a:ext cx="4476575" cy="3296094"/>
            <a:chOff x="457200" y="1221006"/>
            <a:chExt cx="4476575" cy="3296094"/>
          </a:xfrm>
        </p:grpSpPr>
        <p:sp>
          <p:nvSpPr>
            <p:cNvPr id="1300" name="Google Shape;1300;p129"/>
            <p:cNvSpPr/>
            <p:nvPr/>
          </p:nvSpPr>
          <p:spPr>
            <a:xfrm rot="-5400000">
              <a:off x="460800" y="1444494"/>
              <a:ext cx="571500" cy="578700"/>
            </a:xfrm>
            <a:prstGeom prst="round2SameRect">
              <a:avLst>
                <a:gd fmla="val 16789" name="adj1"/>
                <a:gd fmla="val 0" name="adj2"/>
              </a:avLst>
            </a:prstGeom>
            <a:solidFill>
              <a:srgbClr val="FF82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01" name="Google Shape;1301;p129"/>
            <p:cNvSpPr/>
            <p:nvPr/>
          </p:nvSpPr>
          <p:spPr>
            <a:xfrm>
              <a:off x="528450" y="1482144"/>
              <a:ext cx="436200" cy="503400"/>
            </a:xfrm>
            <a:prstGeom prst="star6">
              <a:avLst>
                <a:gd fmla="val 43076" name="adj"/>
                <a:gd fmla="val 115470" name="hf"/>
              </a:avLst>
            </a:prstGeom>
            <a:solidFill>
              <a:srgbClr val="FF59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02" name="Google Shape;1302;p129"/>
            <p:cNvSpPr/>
            <p:nvPr/>
          </p:nvSpPr>
          <p:spPr>
            <a:xfrm rot="-5400000">
              <a:off x="460800" y="2063931"/>
              <a:ext cx="571500" cy="578700"/>
            </a:xfrm>
            <a:prstGeom prst="round2SameRect">
              <a:avLst>
                <a:gd fmla="val 16789" name="adj1"/>
                <a:gd fmla="val 0" name="adj2"/>
              </a:avLst>
            </a:prstGeom>
            <a:solidFill>
              <a:srgbClr val="FF82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03" name="Google Shape;1303;p129"/>
            <p:cNvSpPr/>
            <p:nvPr/>
          </p:nvSpPr>
          <p:spPr>
            <a:xfrm>
              <a:off x="507775" y="2114244"/>
              <a:ext cx="484200" cy="484200"/>
            </a:xfrm>
            <a:prstGeom prst="ellipse">
              <a:avLst/>
            </a:prstGeom>
            <a:solidFill>
              <a:srgbClr val="FF59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04" name="Google Shape;1304;p129"/>
            <p:cNvSpPr/>
            <p:nvPr/>
          </p:nvSpPr>
          <p:spPr>
            <a:xfrm rot="-5400000">
              <a:off x="460800" y="2689506"/>
              <a:ext cx="571500" cy="578700"/>
            </a:xfrm>
            <a:prstGeom prst="round2SameRect">
              <a:avLst>
                <a:gd fmla="val 16789" name="adj1"/>
                <a:gd fmla="val 0" name="adj2"/>
              </a:avLst>
            </a:prstGeom>
            <a:solidFill>
              <a:srgbClr val="FF82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05" name="Google Shape;1305;p129"/>
            <p:cNvSpPr/>
            <p:nvPr/>
          </p:nvSpPr>
          <p:spPr>
            <a:xfrm flipH="1" rot="5400000">
              <a:off x="1961375" y="542250"/>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06" name="Google Shape;1306;p129"/>
            <p:cNvSpPr txBox="1"/>
            <p:nvPr/>
          </p:nvSpPr>
          <p:spPr>
            <a:xfrm>
              <a:off x="548975" y="1221006"/>
              <a:ext cx="4384800" cy="13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00">
                  <a:solidFill>
                    <a:srgbClr val="434343"/>
                  </a:solidFill>
                  <a:latin typeface="Figtree"/>
                  <a:ea typeface="Figtree"/>
                  <a:cs typeface="Figtree"/>
                  <a:sym typeface="Figtree"/>
                </a:rPr>
                <a:t>Exploitability Metrics</a:t>
              </a:r>
              <a:endParaRPr sz="900">
                <a:solidFill>
                  <a:srgbClr val="666666"/>
                </a:solidFill>
                <a:latin typeface="Figtree"/>
                <a:ea typeface="Figtree"/>
                <a:cs typeface="Figtree"/>
                <a:sym typeface="Figtree"/>
              </a:endParaRPr>
            </a:p>
          </p:txBody>
        </p:sp>
        <p:sp>
          <p:nvSpPr>
            <p:cNvPr id="1307" name="Google Shape;1307;p129"/>
            <p:cNvSpPr txBox="1"/>
            <p:nvPr/>
          </p:nvSpPr>
          <p:spPr>
            <a:xfrm>
              <a:off x="1160942" y="1448213"/>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Attack Vector</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800">
                  <a:solidFill>
                    <a:srgbClr val="666666"/>
                  </a:solidFill>
                  <a:latin typeface="Figtree Light"/>
                  <a:ea typeface="Figtree Light"/>
                  <a:cs typeface="Figtree Light"/>
                  <a:sym typeface="Figtree Light"/>
                </a:rPr>
                <a:t>This metric reflects the context by which vulnerability exploitation is possible.</a:t>
              </a:r>
              <a:endParaRPr sz="800">
                <a:solidFill>
                  <a:srgbClr val="666666"/>
                </a:solidFill>
                <a:latin typeface="Figtree Light"/>
                <a:ea typeface="Figtree Light"/>
                <a:cs typeface="Figtree Light"/>
                <a:sym typeface="Figtree Light"/>
              </a:endParaRPr>
            </a:p>
          </p:txBody>
        </p:sp>
        <p:sp>
          <p:nvSpPr>
            <p:cNvPr id="1308" name="Google Shape;1308;p129"/>
            <p:cNvSpPr/>
            <p:nvPr/>
          </p:nvSpPr>
          <p:spPr>
            <a:xfrm flipH="1" rot="5400000">
              <a:off x="1961375" y="1161688"/>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09" name="Google Shape;1309;p129"/>
            <p:cNvSpPr txBox="1"/>
            <p:nvPr/>
          </p:nvSpPr>
          <p:spPr>
            <a:xfrm>
              <a:off x="1160942" y="2067650"/>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Attack Complexity</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800">
                  <a:solidFill>
                    <a:srgbClr val="666666"/>
                  </a:solidFill>
                  <a:latin typeface="Figtree Light"/>
                  <a:ea typeface="Figtree Light"/>
                  <a:cs typeface="Figtree Light"/>
                  <a:sym typeface="Figtree Light"/>
                </a:rPr>
                <a:t>The conditions beyond the attacker’s control that must exist in order to exploit the vulnerability.</a:t>
              </a:r>
              <a:endParaRPr sz="800">
                <a:solidFill>
                  <a:srgbClr val="666666"/>
                </a:solidFill>
                <a:latin typeface="Figtree Light"/>
                <a:ea typeface="Figtree Light"/>
                <a:cs typeface="Figtree Light"/>
                <a:sym typeface="Figtree Light"/>
              </a:endParaRPr>
            </a:p>
          </p:txBody>
        </p:sp>
        <p:sp>
          <p:nvSpPr>
            <p:cNvPr id="1310" name="Google Shape;1310;p129"/>
            <p:cNvSpPr txBox="1"/>
            <p:nvPr/>
          </p:nvSpPr>
          <p:spPr>
            <a:xfrm>
              <a:off x="457200" y="2245581"/>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EM</a:t>
              </a:r>
              <a:endParaRPr>
                <a:solidFill>
                  <a:srgbClr val="FFFFFF"/>
                </a:solidFill>
                <a:latin typeface="Figtree Black"/>
                <a:ea typeface="Figtree Black"/>
                <a:cs typeface="Figtree Black"/>
                <a:sym typeface="Figtree Black"/>
              </a:endParaRPr>
            </a:p>
          </p:txBody>
        </p:sp>
        <p:sp>
          <p:nvSpPr>
            <p:cNvPr id="1311" name="Google Shape;1311;p129"/>
            <p:cNvSpPr/>
            <p:nvPr/>
          </p:nvSpPr>
          <p:spPr>
            <a:xfrm flipH="1" rot="5400000">
              <a:off x="1961375" y="1787263"/>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12" name="Google Shape;1312;p129"/>
            <p:cNvSpPr txBox="1"/>
            <p:nvPr/>
          </p:nvSpPr>
          <p:spPr>
            <a:xfrm>
              <a:off x="1160942" y="2693225"/>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Privileges Required</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800">
                  <a:solidFill>
                    <a:srgbClr val="666666"/>
                  </a:solidFill>
                  <a:latin typeface="Figtree Light"/>
                  <a:ea typeface="Figtree Light"/>
                  <a:cs typeface="Figtree Light"/>
                  <a:sym typeface="Figtree Light"/>
                </a:rPr>
                <a:t>The level of privileges an attacker must possess before successfully exploiting the vulnerability.</a:t>
              </a:r>
              <a:endParaRPr sz="800">
                <a:solidFill>
                  <a:srgbClr val="666666"/>
                </a:solidFill>
                <a:latin typeface="Figtree Light"/>
                <a:ea typeface="Figtree Light"/>
                <a:cs typeface="Figtree Light"/>
                <a:sym typeface="Figtree Light"/>
              </a:endParaRPr>
            </a:p>
          </p:txBody>
        </p:sp>
        <p:sp>
          <p:nvSpPr>
            <p:cNvPr id="1313" name="Google Shape;1313;p129"/>
            <p:cNvSpPr/>
            <p:nvPr/>
          </p:nvSpPr>
          <p:spPr>
            <a:xfrm>
              <a:off x="517274" y="2753931"/>
              <a:ext cx="465201" cy="465201"/>
            </a:xfrm>
            <a:custGeom>
              <a:rect b="b" l="l" r="r" t="t"/>
              <a:pathLst>
                <a:path extrusionOk="0" h="209550" w="209550">
                  <a:moveTo>
                    <a:pt x="78798" y="0"/>
                  </a:moveTo>
                  <a:lnTo>
                    <a:pt x="78798" y="41997"/>
                  </a:lnTo>
                  <a:lnTo>
                    <a:pt x="48924" y="12123"/>
                  </a:lnTo>
                  <a:lnTo>
                    <a:pt x="12123" y="48924"/>
                  </a:lnTo>
                  <a:lnTo>
                    <a:pt x="41997" y="78798"/>
                  </a:lnTo>
                  <a:lnTo>
                    <a:pt x="0" y="78798"/>
                  </a:lnTo>
                  <a:lnTo>
                    <a:pt x="0" y="130752"/>
                  </a:lnTo>
                  <a:lnTo>
                    <a:pt x="41997" y="130752"/>
                  </a:lnTo>
                  <a:lnTo>
                    <a:pt x="12123" y="160626"/>
                  </a:lnTo>
                  <a:lnTo>
                    <a:pt x="48924" y="197427"/>
                  </a:lnTo>
                  <a:lnTo>
                    <a:pt x="78798" y="167553"/>
                  </a:lnTo>
                  <a:lnTo>
                    <a:pt x="78798" y="209550"/>
                  </a:lnTo>
                  <a:lnTo>
                    <a:pt x="130752" y="209550"/>
                  </a:lnTo>
                  <a:lnTo>
                    <a:pt x="130752" y="167553"/>
                  </a:lnTo>
                  <a:lnTo>
                    <a:pt x="160193" y="197427"/>
                  </a:lnTo>
                  <a:lnTo>
                    <a:pt x="196994" y="160626"/>
                  </a:lnTo>
                  <a:lnTo>
                    <a:pt x="167553" y="130752"/>
                  </a:lnTo>
                  <a:lnTo>
                    <a:pt x="209550" y="130752"/>
                  </a:lnTo>
                  <a:lnTo>
                    <a:pt x="209550" y="78798"/>
                  </a:lnTo>
                  <a:lnTo>
                    <a:pt x="167553" y="78798"/>
                  </a:lnTo>
                  <a:lnTo>
                    <a:pt x="196994" y="48924"/>
                  </a:lnTo>
                  <a:lnTo>
                    <a:pt x="160193" y="12123"/>
                  </a:lnTo>
                  <a:lnTo>
                    <a:pt x="130752" y="41997"/>
                  </a:lnTo>
                  <a:lnTo>
                    <a:pt x="130752" y="0"/>
                  </a:lnTo>
                  <a:close/>
                </a:path>
              </a:pathLst>
            </a:custGeom>
            <a:solidFill>
              <a:srgbClr val="FF59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gtree"/>
                <a:ea typeface="Figtree"/>
                <a:cs typeface="Figtree"/>
                <a:sym typeface="Figtree"/>
              </a:endParaRPr>
            </a:p>
          </p:txBody>
        </p:sp>
        <p:sp>
          <p:nvSpPr>
            <p:cNvPr id="1314" name="Google Shape;1314;p129"/>
            <p:cNvSpPr txBox="1"/>
            <p:nvPr/>
          </p:nvSpPr>
          <p:spPr>
            <a:xfrm>
              <a:off x="457200" y="2871156"/>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EM</a:t>
              </a:r>
              <a:endParaRPr>
                <a:solidFill>
                  <a:srgbClr val="FFFFFF"/>
                </a:solidFill>
                <a:latin typeface="Figtree Black"/>
                <a:ea typeface="Figtree Black"/>
                <a:cs typeface="Figtree Black"/>
                <a:sym typeface="Figtree Black"/>
              </a:endParaRPr>
            </a:p>
          </p:txBody>
        </p:sp>
        <p:sp>
          <p:nvSpPr>
            <p:cNvPr id="1315" name="Google Shape;1315;p129"/>
            <p:cNvSpPr txBox="1"/>
            <p:nvPr/>
          </p:nvSpPr>
          <p:spPr>
            <a:xfrm>
              <a:off x="457200" y="1626144"/>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EM</a:t>
              </a:r>
              <a:endParaRPr>
                <a:solidFill>
                  <a:srgbClr val="FFFFFF"/>
                </a:solidFill>
                <a:latin typeface="Figtree Black"/>
                <a:ea typeface="Figtree Black"/>
                <a:cs typeface="Figtree Black"/>
                <a:sym typeface="Figtree Black"/>
              </a:endParaRPr>
            </a:p>
          </p:txBody>
        </p:sp>
        <p:sp>
          <p:nvSpPr>
            <p:cNvPr id="1316" name="Google Shape;1316;p129"/>
            <p:cNvSpPr/>
            <p:nvPr/>
          </p:nvSpPr>
          <p:spPr>
            <a:xfrm rot="-5400000">
              <a:off x="460800" y="3315194"/>
              <a:ext cx="571500" cy="578700"/>
            </a:xfrm>
            <a:prstGeom prst="round2SameRect">
              <a:avLst>
                <a:gd fmla="val 16789" name="adj1"/>
                <a:gd fmla="val 0" name="adj2"/>
              </a:avLst>
            </a:prstGeom>
            <a:solidFill>
              <a:srgbClr val="FF82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17" name="Google Shape;1317;p129"/>
            <p:cNvSpPr/>
            <p:nvPr/>
          </p:nvSpPr>
          <p:spPr>
            <a:xfrm>
              <a:off x="528450" y="3352844"/>
              <a:ext cx="436200" cy="503400"/>
            </a:xfrm>
            <a:prstGeom prst="star6">
              <a:avLst>
                <a:gd fmla="val 43076" name="adj"/>
                <a:gd fmla="val 115470" name="hf"/>
              </a:avLst>
            </a:prstGeom>
            <a:solidFill>
              <a:srgbClr val="FF59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18" name="Google Shape;1318;p129"/>
            <p:cNvSpPr/>
            <p:nvPr/>
          </p:nvSpPr>
          <p:spPr>
            <a:xfrm flipH="1" rot="5400000">
              <a:off x="1961375" y="2412950"/>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19" name="Google Shape;1319;p129"/>
            <p:cNvSpPr txBox="1"/>
            <p:nvPr/>
          </p:nvSpPr>
          <p:spPr>
            <a:xfrm>
              <a:off x="1160942" y="3318913"/>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User Interaction</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600">
                  <a:solidFill>
                    <a:srgbClr val="666666"/>
                  </a:solidFill>
                  <a:latin typeface="Figtree Light"/>
                  <a:ea typeface="Figtree Light"/>
                  <a:cs typeface="Figtree Light"/>
                  <a:sym typeface="Figtree Light"/>
                </a:rPr>
                <a:t>This metric determines whether the vulnerability can be exploited solely at the will of the attacker or whether a separate user (or user-initiated process) must participate in some manner.</a:t>
              </a:r>
              <a:endParaRPr sz="600">
                <a:solidFill>
                  <a:srgbClr val="666666"/>
                </a:solidFill>
                <a:latin typeface="Figtree Light"/>
                <a:ea typeface="Figtree Light"/>
                <a:cs typeface="Figtree Light"/>
                <a:sym typeface="Figtree Light"/>
              </a:endParaRPr>
            </a:p>
          </p:txBody>
        </p:sp>
        <p:sp>
          <p:nvSpPr>
            <p:cNvPr id="1320" name="Google Shape;1320;p129"/>
            <p:cNvSpPr txBox="1"/>
            <p:nvPr/>
          </p:nvSpPr>
          <p:spPr>
            <a:xfrm>
              <a:off x="457200" y="3496844"/>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EM</a:t>
              </a:r>
              <a:endParaRPr>
                <a:solidFill>
                  <a:srgbClr val="FFFFFF"/>
                </a:solidFill>
                <a:latin typeface="Figtree Black"/>
                <a:ea typeface="Figtree Black"/>
                <a:cs typeface="Figtree Black"/>
                <a:sym typeface="Figtree Black"/>
              </a:endParaRPr>
            </a:p>
          </p:txBody>
        </p:sp>
        <p:sp>
          <p:nvSpPr>
            <p:cNvPr id="1321" name="Google Shape;1321;p129"/>
            <p:cNvSpPr/>
            <p:nvPr/>
          </p:nvSpPr>
          <p:spPr>
            <a:xfrm rot="-5400000">
              <a:off x="460800" y="3940981"/>
              <a:ext cx="571500" cy="578700"/>
            </a:xfrm>
            <a:prstGeom prst="round2SameRect">
              <a:avLst>
                <a:gd fmla="val 16789" name="adj1"/>
                <a:gd fmla="val 0" name="adj2"/>
              </a:avLst>
            </a:prstGeom>
            <a:solidFill>
              <a:srgbClr val="FF82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22" name="Google Shape;1322;p129"/>
            <p:cNvSpPr/>
            <p:nvPr/>
          </p:nvSpPr>
          <p:spPr>
            <a:xfrm>
              <a:off x="507775" y="3991294"/>
              <a:ext cx="484200" cy="484200"/>
            </a:xfrm>
            <a:prstGeom prst="ellipse">
              <a:avLst/>
            </a:prstGeom>
            <a:solidFill>
              <a:srgbClr val="FF59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23" name="Google Shape;1323;p129"/>
            <p:cNvSpPr/>
            <p:nvPr/>
          </p:nvSpPr>
          <p:spPr>
            <a:xfrm flipH="1" rot="5400000">
              <a:off x="1961375" y="3038738"/>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24" name="Google Shape;1324;p129"/>
            <p:cNvSpPr txBox="1"/>
            <p:nvPr/>
          </p:nvSpPr>
          <p:spPr>
            <a:xfrm>
              <a:off x="1160942" y="3944700"/>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Scope</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700">
                  <a:solidFill>
                    <a:srgbClr val="666666"/>
                  </a:solidFill>
                  <a:latin typeface="Figtree Light"/>
                  <a:ea typeface="Figtree Light"/>
                  <a:cs typeface="Figtree Light"/>
                  <a:sym typeface="Figtree Light"/>
                </a:rPr>
                <a:t>The Scope metric captures whether a vulnerability in one vulnerable component impacts resources in components beyond scope.</a:t>
              </a:r>
              <a:endParaRPr sz="700">
                <a:solidFill>
                  <a:srgbClr val="666666"/>
                </a:solidFill>
                <a:latin typeface="Figtree Light"/>
                <a:ea typeface="Figtree Light"/>
                <a:cs typeface="Figtree Light"/>
                <a:sym typeface="Figtree Light"/>
              </a:endParaRPr>
            </a:p>
          </p:txBody>
        </p:sp>
        <p:sp>
          <p:nvSpPr>
            <p:cNvPr id="1325" name="Google Shape;1325;p129"/>
            <p:cNvSpPr txBox="1"/>
            <p:nvPr/>
          </p:nvSpPr>
          <p:spPr>
            <a:xfrm>
              <a:off x="457200" y="4122631"/>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EM</a:t>
              </a:r>
              <a:endParaRPr>
                <a:solidFill>
                  <a:srgbClr val="FFFFFF"/>
                </a:solidFill>
                <a:latin typeface="Figtree Black"/>
                <a:ea typeface="Figtree Black"/>
                <a:cs typeface="Figtree Black"/>
                <a:sym typeface="Figtree Black"/>
              </a:endParaRPr>
            </a:p>
          </p:txBody>
        </p:sp>
      </p:grpSp>
      <p:grpSp>
        <p:nvGrpSpPr>
          <p:cNvPr id="1326" name="Google Shape;1326;p129"/>
          <p:cNvGrpSpPr/>
          <p:nvPr/>
        </p:nvGrpSpPr>
        <p:grpSpPr>
          <a:xfrm>
            <a:off x="3048138" y="52306"/>
            <a:ext cx="4476575" cy="2044619"/>
            <a:chOff x="4645200" y="1221006"/>
            <a:chExt cx="4476575" cy="2044619"/>
          </a:xfrm>
        </p:grpSpPr>
        <p:sp>
          <p:nvSpPr>
            <p:cNvPr id="1327" name="Google Shape;1327;p129"/>
            <p:cNvSpPr/>
            <p:nvPr/>
          </p:nvSpPr>
          <p:spPr>
            <a:xfrm rot="-5400000">
              <a:off x="4648800" y="1444494"/>
              <a:ext cx="571500" cy="578700"/>
            </a:xfrm>
            <a:prstGeom prst="round2SameRect">
              <a:avLst>
                <a:gd fmla="val 16789" name="adj1"/>
                <a:gd fmla="val 0" name="adj2"/>
              </a:avLst>
            </a:prstGeom>
            <a:solidFill>
              <a:srgbClr val="FF59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28" name="Google Shape;1328;p129"/>
            <p:cNvSpPr/>
            <p:nvPr/>
          </p:nvSpPr>
          <p:spPr>
            <a:xfrm>
              <a:off x="4716450" y="1482144"/>
              <a:ext cx="436200" cy="503400"/>
            </a:xfrm>
            <a:prstGeom prst="star6">
              <a:avLst>
                <a:gd fmla="val 43076" name="adj"/>
                <a:gd fmla="val 115470" name="hf"/>
              </a:avLst>
            </a:prstGeom>
            <a:solidFill>
              <a:srgbClr val="FF82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29" name="Google Shape;1329;p129"/>
            <p:cNvSpPr/>
            <p:nvPr/>
          </p:nvSpPr>
          <p:spPr>
            <a:xfrm rot="-5400000">
              <a:off x="4648800" y="2063931"/>
              <a:ext cx="571500" cy="578700"/>
            </a:xfrm>
            <a:prstGeom prst="round2SameRect">
              <a:avLst>
                <a:gd fmla="val 16789" name="adj1"/>
                <a:gd fmla="val 0" name="adj2"/>
              </a:avLst>
            </a:prstGeom>
            <a:solidFill>
              <a:srgbClr val="FF59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30" name="Google Shape;1330;p129"/>
            <p:cNvSpPr/>
            <p:nvPr/>
          </p:nvSpPr>
          <p:spPr>
            <a:xfrm>
              <a:off x="4695775" y="2114244"/>
              <a:ext cx="484200" cy="484200"/>
            </a:xfrm>
            <a:prstGeom prst="ellipse">
              <a:avLst/>
            </a:prstGeom>
            <a:solidFill>
              <a:srgbClr val="FF82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31" name="Google Shape;1331;p129"/>
            <p:cNvSpPr/>
            <p:nvPr/>
          </p:nvSpPr>
          <p:spPr>
            <a:xfrm rot="-5400000">
              <a:off x="4648800" y="2689506"/>
              <a:ext cx="571500" cy="578700"/>
            </a:xfrm>
            <a:prstGeom prst="round2SameRect">
              <a:avLst>
                <a:gd fmla="val 16789" name="adj1"/>
                <a:gd fmla="val 0" name="adj2"/>
              </a:avLst>
            </a:prstGeom>
            <a:solidFill>
              <a:srgbClr val="FF59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32" name="Google Shape;1332;p129"/>
            <p:cNvSpPr/>
            <p:nvPr/>
          </p:nvSpPr>
          <p:spPr>
            <a:xfrm flipH="1" rot="5400000">
              <a:off x="6149375" y="542250"/>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33" name="Google Shape;1333;p129"/>
            <p:cNvSpPr txBox="1"/>
            <p:nvPr/>
          </p:nvSpPr>
          <p:spPr>
            <a:xfrm>
              <a:off x="4736975" y="1221006"/>
              <a:ext cx="4384800" cy="13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00">
                  <a:solidFill>
                    <a:srgbClr val="434343"/>
                  </a:solidFill>
                  <a:latin typeface="Figtree"/>
                  <a:ea typeface="Figtree"/>
                  <a:cs typeface="Figtree"/>
                  <a:sym typeface="Figtree"/>
                </a:rPr>
                <a:t>Impact Metrics</a:t>
              </a:r>
              <a:endParaRPr sz="900">
                <a:solidFill>
                  <a:srgbClr val="666666"/>
                </a:solidFill>
                <a:latin typeface="Figtree"/>
                <a:ea typeface="Figtree"/>
                <a:cs typeface="Figtree"/>
                <a:sym typeface="Figtree"/>
              </a:endParaRPr>
            </a:p>
          </p:txBody>
        </p:sp>
        <p:sp>
          <p:nvSpPr>
            <p:cNvPr id="1334" name="Google Shape;1334;p129"/>
            <p:cNvSpPr txBox="1"/>
            <p:nvPr/>
          </p:nvSpPr>
          <p:spPr>
            <a:xfrm>
              <a:off x="5348942" y="1448213"/>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Confidentiality</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700">
                  <a:solidFill>
                    <a:srgbClr val="666666"/>
                  </a:solidFill>
                  <a:latin typeface="Figtree Light"/>
                  <a:ea typeface="Figtree Light"/>
                  <a:cs typeface="Figtree Light"/>
                  <a:sym typeface="Figtree Light"/>
                </a:rPr>
                <a:t>Confidentiality refers to limiting information access and disclosure to only authorized users, as well as preventing access by, or disclosure to, unauthorized ones.</a:t>
              </a:r>
              <a:endParaRPr sz="700">
                <a:solidFill>
                  <a:srgbClr val="666666"/>
                </a:solidFill>
                <a:latin typeface="Figtree Light"/>
                <a:ea typeface="Figtree Light"/>
                <a:cs typeface="Figtree Light"/>
                <a:sym typeface="Figtree Light"/>
              </a:endParaRPr>
            </a:p>
          </p:txBody>
        </p:sp>
        <p:sp>
          <p:nvSpPr>
            <p:cNvPr id="1335" name="Google Shape;1335;p129"/>
            <p:cNvSpPr/>
            <p:nvPr/>
          </p:nvSpPr>
          <p:spPr>
            <a:xfrm flipH="1" rot="5400000">
              <a:off x="6149375" y="1161688"/>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36" name="Google Shape;1336;p129"/>
            <p:cNvSpPr txBox="1"/>
            <p:nvPr/>
          </p:nvSpPr>
          <p:spPr>
            <a:xfrm>
              <a:off x="5348942" y="2067650"/>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Integrity</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800">
                  <a:solidFill>
                    <a:srgbClr val="666666"/>
                  </a:solidFill>
                  <a:latin typeface="Figtree Light"/>
                  <a:ea typeface="Figtree Light"/>
                  <a:cs typeface="Figtree Light"/>
                  <a:sym typeface="Figtree Light"/>
                </a:rPr>
                <a:t>Integrity refers to the trustworthiness and veracity of information.</a:t>
              </a:r>
              <a:endParaRPr sz="800">
                <a:solidFill>
                  <a:srgbClr val="666666"/>
                </a:solidFill>
                <a:latin typeface="Figtree Light"/>
                <a:ea typeface="Figtree Light"/>
                <a:cs typeface="Figtree Light"/>
                <a:sym typeface="Figtree Light"/>
              </a:endParaRPr>
            </a:p>
          </p:txBody>
        </p:sp>
        <p:sp>
          <p:nvSpPr>
            <p:cNvPr id="1337" name="Google Shape;1337;p129"/>
            <p:cNvSpPr txBox="1"/>
            <p:nvPr/>
          </p:nvSpPr>
          <p:spPr>
            <a:xfrm>
              <a:off x="4645200" y="2245581"/>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IM</a:t>
              </a:r>
              <a:endParaRPr>
                <a:solidFill>
                  <a:srgbClr val="FFFFFF"/>
                </a:solidFill>
                <a:latin typeface="Figtree Black"/>
                <a:ea typeface="Figtree Black"/>
                <a:cs typeface="Figtree Black"/>
                <a:sym typeface="Figtree Black"/>
              </a:endParaRPr>
            </a:p>
          </p:txBody>
        </p:sp>
        <p:sp>
          <p:nvSpPr>
            <p:cNvPr id="1338" name="Google Shape;1338;p129"/>
            <p:cNvSpPr/>
            <p:nvPr/>
          </p:nvSpPr>
          <p:spPr>
            <a:xfrm flipH="1" rot="5400000">
              <a:off x="6149375" y="1787263"/>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39" name="Google Shape;1339;p129"/>
            <p:cNvSpPr txBox="1"/>
            <p:nvPr/>
          </p:nvSpPr>
          <p:spPr>
            <a:xfrm>
              <a:off x="5348942" y="2693225"/>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Availability</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700">
                  <a:solidFill>
                    <a:srgbClr val="666666"/>
                  </a:solidFill>
                  <a:latin typeface="Figtree Light"/>
                  <a:ea typeface="Figtree Light"/>
                  <a:cs typeface="Figtree Light"/>
                  <a:sym typeface="Figtree Light"/>
                </a:rPr>
                <a:t>Refers to the loss of availability of the impacted component itself, such as a networked service (e.g., web, database, email).</a:t>
              </a:r>
              <a:endParaRPr sz="700">
                <a:solidFill>
                  <a:srgbClr val="666666"/>
                </a:solidFill>
                <a:latin typeface="Figtree Light"/>
                <a:ea typeface="Figtree Light"/>
                <a:cs typeface="Figtree Light"/>
                <a:sym typeface="Figtree Light"/>
              </a:endParaRPr>
            </a:p>
          </p:txBody>
        </p:sp>
        <p:sp>
          <p:nvSpPr>
            <p:cNvPr id="1340" name="Google Shape;1340;p129"/>
            <p:cNvSpPr/>
            <p:nvPr/>
          </p:nvSpPr>
          <p:spPr>
            <a:xfrm>
              <a:off x="4705274" y="2753931"/>
              <a:ext cx="465201" cy="465201"/>
            </a:xfrm>
            <a:custGeom>
              <a:rect b="b" l="l" r="r" t="t"/>
              <a:pathLst>
                <a:path extrusionOk="0" h="209550" w="209550">
                  <a:moveTo>
                    <a:pt x="78798" y="0"/>
                  </a:moveTo>
                  <a:lnTo>
                    <a:pt x="78798" y="41997"/>
                  </a:lnTo>
                  <a:lnTo>
                    <a:pt x="48924" y="12123"/>
                  </a:lnTo>
                  <a:lnTo>
                    <a:pt x="12123" y="48924"/>
                  </a:lnTo>
                  <a:lnTo>
                    <a:pt x="41997" y="78798"/>
                  </a:lnTo>
                  <a:lnTo>
                    <a:pt x="0" y="78798"/>
                  </a:lnTo>
                  <a:lnTo>
                    <a:pt x="0" y="130752"/>
                  </a:lnTo>
                  <a:lnTo>
                    <a:pt x="41997" y="130752"/>
                  </a:lnTo>
                  <a:lnTo>
                    <a:pt x="12123" y="160626"/>
                  </a:lnTo>
                  <a:lnTo>
                    <a:pt x="48924" y="197427"/>
                  </a:lnTo>
                  <a:lnTo>
                    <a:pt x="78798" y="167553"/>
                  </a:lnTo>
                  <a:lnTo>
                    <a:pt x="78798" y="209550"/>
                  </a:lnTo>
                  <a:lnTo>
                    <a:pt x="130752" y="209550"/>
                  </a:lnTo>
                  <a:lnTo>
                    <a:pt x="130752" y="167553"/>
                  </a:lnTo>
                  <a:lnTo>
                    <a:pt x="160193" y="197427"/>
                  </a:lnTo>
                  <a:lnTo>
                    <a:pt x="196994" y="160626"/>
                  </a:lnTo>
                  <a:lnTo>
                    <a:pt x="167553" y="130752"/>
                  </a:lnTo>
                  <a:lnTo>
                    <a:pt x="209550" y="130752"/>
                  </a:lnTo>
                  <a:lnTo>
                    <a:pt x="209550" y="78798"/>
                  </a:lnTo>
                  <a:lnTo>
                    <a:pt x="167553" y="78798"/>
                  </a:lnTo>
                  <a:lnTo>
                    <a:pt x="196994" y="48924"/>
                  </a:lnTo>
                  <a:lnTo>
                    <a:pt x="160193" y="12123"/>
                  </a:lnTo>
                  <a:lnTo>
                    <a:pt x="130752" y="41997"/>
                  </a:lnTo>
                  <a:lnTo>
                    <a:pt x="130752" y="0"/>
                  </a:lnTo>
                  <a:close/>
                </a:path>
              </a:pathLst>
            </a:custGeom>
            <a:solidFill>
              <a:srgbClr val="FF82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gtree"/>
                <a:ea typeface="Figtree"/>
                <a:cs typeface="Figtree"/>
                <a:sym typeface="Figtree"/>
              </a:endParaRPr>
            </a:p>
          </p:txBody>
        </p:sp>
        <p:sp>
          <p:nvSpPr>
            <p:cNvPr id="1341" name="Google Shape;1341;p129"/>
            <p:cNvSpPr txBox="1"/>
            <p:nvPr/>
          </p:nvSpPr>
          <p:spPr>
            <a:xfrm>
              <a:off x="4645200" y="2871156"/>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IM</a:t>
              </a:r>
              <a:endParaRPr>
                <a:solidFill>
                  <a:srgbClr val="FFFFFF"/>
                </a:solidFill>
                <a:latin typeface="Figtree Black"/>
                <a:ea typeface="Figtree Black"/>
                <a:cs typeface="Figtree Black"/>
                <a:sym typeface="Figtree Black"/>
              </a:endParaRPr>
            </a:p>
          </p:txBody>
        </p:sp>
        <p:sp>
          <p:nvSpPr>
            <p:cNvPr id="1342" name="Google Shape;1342;p129"/>
            <p:cNvSpPr txBox="1"/>
            <p:nvPr/>
          </p:nvSpPr>
          <p:spPr>
            <a:xfrm>
              <a:off x="4645200" y="1626144"/>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IM</a:t>
              </a:r>
              <a:endParaRPr>
                <a:solidFill>
                  <a:srgbClr val="FFFFFF"/>
                </a:solidFill>
                <a:latin typeface="Figtree Black"/>
                <a:ea typeface="Figtree Black"/>
                <a:cs typeface="Figtree Black"/>
                <a:sym typeface="Figtree Black"/>
              </a:endParaRPr>
            </a:p>
          </p:txBody>
        </p:sp>
      </p:grpSp>
      <p:grpSp>
        <p:nvGrpSpPr>
          <p:cNvPr id="1343" name="Google Shape;1343;p129"/>
          <p:cNvGrpSpPr/>
          <p:nvPr/>
        </p:nvGrpSpPr>
        <p:grpSpPr>
          <a:xfrm>
            <a:off x="3048138" y="2774281"/>
            <a:ext cx="4476575" cy="2044619"/>
            <a:chOff x="239713" y="1221006"/>
            <a:chExt cx="4476575" cy="2044619"/>
          </a:xfrm>
        </p:grpSpPr>
        <p:sp>
          <p:nvSpPr>
            <p:cNvPr id="1344" name="Google Shape;1344;p129"/>
            <p:cNvSpPr/>
            <p:nvPr/>
          </p:nvSpPr>
          <p:spPr>
            <a:xfrm rot="-5400000">
              <a:off x="243313" y="1444494"/>
              <a:ext cx="571500" cy="578700"/>
            </a:xfrm>
            <a:prstGeom prst="round2SameRect">
              <a:avLst>
                <a:gd fmla="val 16789" name="adj1"/>
                <a:gd fmla="val 0" name="adj2"/>
              </a:avLst>
            </a:prstGeom>
            <a:solidFill>
              <a:srgbClr val="FF8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45" name="Google Shape;1345;p129"/>
            <p:cNvSpPr/>
            <p:nvPr/>
          </p:nvSpPr>
          <p:spPr>
            <a:xfrm>
              <a:off x="310963" y="1482144"/>
              <a:ext cx="436200" cy="503400"/>
            </a:xfrm>
            <a:prstGeom prst="star6">
              <a:avLst>
                <a:gd fmla="val 43076" name="adj"/>
                <a:gd fmla="val 115470" name="hf"/>
              </a:avLst>
            </a:prstGeom>
            <a:solidFill>
              <a:srgbClr val="FF5F3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46" name="Google Shape;1346;p129"/>
            <p:cNvSpPr/>
            <p:nvPr/>
          </p:nvSpPr>
          <p:spPr>
            <a:xfrm rot="-5400000">
              <a:off x="243313" y="2063931"/>
              <a:ext cx="571500" cy="578700"/>
            </a:xfrm>
            <a:prstGeom prst="round2SameRect">
              <a:avLst>
                <a:gd fmla="val 16789" name="adj1"/>
                <a:gd fmla="val 0" name="adj2"/>
              </a:avLst>
            </a:prstGeom>
            <a:solidFill>
              <a:srgbClr val="FF8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47" name="Google Shape;1347;p129"/>
            <p:cNvSpPr/>
            <p:nvPr/>
          </p:nvSpPr>
          <p:spPr>
            <a:xfrm>
              <a:off x="290288" y="2114244"/>
              <a:ext cx="484200" cy="484200"/>
            </a:xfrm>
            <a:prstGeom prst="ellipse">
              <a:avLst/>
            </a:prstGeom>
            <a:solidFill>
              <a:srgbClr val="FF5F3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48" name="Google Shape;1348;p129"/>
            <p:cNvSpPr/>
            <p:nvPr/>
          </p:nvSpPr>
          <p:spPr>
            <a:xfrm rot="-5400000">
              <a:off x="243313" y="2689506"/>
              <a:ext cx="571500" cy="578700"/>
            </a:xfrm>
            <a:prstGeom prst="round2SameRect">
              <a:avLst>
                <a:gd fmla="val 16789" name="adj1"/>
                <a:gd fmla="val 0" name="adj2"/>
              </a:avLst>
            </a:prstGeom>
            <a:solidFill>
              <a:srgbClr val="FF89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49" name="Google Shape;1349;p129"/>
            <p:cNvSpPr/>
            <p:nvPr/>
          </p:nvSpPr>
          <p:spPr>
            <a:xfrm flipH="1" rot="5400000">
              <a:off x="1743888" y="542250"/>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50" name="Google Shape;1350;p129"/>
            <p:cNvSpPr txBox="1"/>
            <p:nvPr/>
          </p:nvSpPr>
          <p:spPr>
            <a:xfrm>
              <a:off x="331488" y="1221006"/>
              <a:ext cx="4384800" cy="13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00">
                  <a:solidFill>
                    <a:srgbClr val="434343"/>
                  </a:solidFill>
                  <a:latin typeface="Figtree"/>
                  <a:ea typeface="Figtree"/>
                  <a:cs typeface="Figtree"/>
                  <a:sym typeface="Figtree"/>
                </a:rPr>
                <a:t>Temporal Metric Group</a:t>
              </a:r>
              <a:endParaRPr sz="900">
                <a:solidFill>
                  <a:srgbClr val="666666"/>
                </a:solidFill>
                <a:latin typeface="Figtree"/>
                <a:ea typeface="Figtree"/>
                <a:cs typeface="Figtree"/>
                <a:sym typeface="Figtree"/>
              </a:endParaRPr>
            </a:p>
          </p:txBody>
        </p:sp>
        <p:sp>
          <p:nvSpPr>
            <p:cNvPr id="1351" name="Google Shape;1351;p129"/>
            <p:cNvSpPr txBox="1"/>
            <p:nvPr/>
          </p:nvSpPr>
          <p:spPr>
            <a:xfrm>
              <a:off x="943454" y="1448213"/>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Exploit Maturity</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700">
                  <a:solidFill>
                    <a:srgbClr val="666666"/>
                  </a:solidFill>
                  <a:latin typeface="Figtree Light"/>
                  <a:ea typeface="Figtree Light"/>
                  <a:cs typeface="Figtree Light"/>
                  <a:sym typeface="Figtree Light"/>
                </a:rPr>
                <a:t>The likelihood of the vulnerability being attacked, and is typically based on the current state of exploit techniques.</a:t>
              </a:r>
              <a:endParaRPr sz="700">
                <a:solidFill>
                  <a:srgbClr val="666666"/>
                </a:solidFill>
                <a:latin typeface="Figtree Light"/>
                <a:ea typeface="Figtree Light"/>
                <a:cs typeface="Figtree Light"/>
                <a:sym typeface="Figtree Light"/>
              </a:endParaRPr>
            </a:p>
          </p:txBody>
        </p:sp>
        <p:sp>
          <p:nvSpPr>
            <p:cNvPr id="1352" name="Google Shape;1352;p129"/>
            <p:cNvSpPr/>
            <p:nvPr/>
          </p:nvSpPr>
          <p:spPr>
            <a:xfrm flipH="1" rot="5400000">
              <a:off x="1743888" y="1161688"/>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53" name="Google Shape;1353;p129"/>
            <p:cNvSpPr txBox="1"/>
            <p:nvPr/>
          </p:nvSpPr>
          <p:spPr>
            <a:xfrm>
              <a:off x="943454" y="2067650"/>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Remediation Level</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800">
                  <a:solidFill>
                    <a:srgbClr val="666666"/>
                  </a:solidFill>
                  <a:latin typeface="Figtree Light"/>
                  <a:ea typeface="Figtree Light"/>
                  <a:cs typeface="Figtree Light"/>
                  <a:sym typeface="Figtree Light"/>
                </a:rPr>
                <a:t>Not Defined, Unavailable, Workaround, Temporary Fix, Official Fix</a:t>
              </a:r>
              <a:endParaRPr sz="800">
                <a:solidFill>
                  <a:srgbClr val="666666"/>
                </a:solidFill>
                <a:latin typeface="Figtree Light"/>
                <a:ea typeface="Figtree Light"/>
                <a:cs typeface="Figtree Light"/>
                <a:sym typeface="Figtree Light"/>
              </a:endParaRPr>
            </a:p>
          </p:txBody>
        </p:sp>
        <p:sp>
          <p:nvSpPr>
            <p:cNvPr id="1354" name="Google Shape;1354;p129"/>
            <p:cNvSpPr txBox="1"/>
            <p:nvPr/>
          </p:nvSpPr>
          <p:spPr>
            <a:xfrm>
              <a:off x="239713" y="2245581"/>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TM</a:t>
              </a:r>
              <a:endParaRPr>
                <a:solidFill>
                  <a:srgbClr val="FFFFFF"/>
                </a:solidFill>
                <a:latin typeface="Figtree Black"/>
                <a:ea typeface="Figtree Black"/>
                <a:cs typeface="Figtree Black"/>
                <a:sym typeface="Figtree Black"/>
              </a:endParaRPr>
            </a:p>
          </p:txBody>
        </p:sp>
        <p:sp>
          <p:nvSpPr>
            <p:cNvPr id="1355" name="Google Shape;1355;p129"/>
            <p:cNvSpPr/>
            <p:nvPr/>
          </p:nvSpPr>
          <p:spPr>
            <a:xfrm flipH="1" rot="5400000">
              <a:off x="1743888" y="1787263"/>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56" name="Google Shape;1356;p129"/>
            <p:cNvSpPr txBox="1"/>
            <p:nvPr/>
          </p:nvSpPr>
          <p:spPr>
            <a:xfrm>
              <a:off x="943454" y="2693225"/>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Report Confidence</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700">
                  <a:solidFill>
                    <a:srgbClr val="666666"/>
                  </a:solidFill>
                  <a:latin typeface="Figtree Light"/>
                  <a:ea typeface="Figtree Light"/>
                  <a:cs typeface="Figtree Light"/>
                  <a:sym typeface="Figtree Light"/>
                </a:rPr>
                <a:t>Measures the degree of confidence in the existence of the vulnerability and the credibility of the known technical details.</a:t>
              </a:r>
              <a:endParaRPr sz="700">
                <a:solidFill>
                  <a:srgbClr val="666666"/>
                </a:solidFill>
                <a:latin typeface="Figtree Light"/>
                <a:ea typeface="Figtree Light"/>
                <a:cs typeface="Figtree Light"/>
                <a:sym typeface="Figtree Light"/>
              </a:endParaRPr>
            </a:p>
          </p:txBody>
        </p:sp>
        <p:sp>
          <p:nvSpPr>
            <p:cNvPr id="1357" name="Google Shape;1357;p129"/>
            <p:cNvSpPr/>
            <p:nvPr/>
          </p:nvSpPr>
          <p:spPr>
            <a:xfrm>
              <a:off x="299787" y="2753931"/>
              <a:ext cx="465201" cy="465201"/>
            </a:xfrm>
            <a:custGeom>
              <a:rect b="b" l="l" r="r" t="t"/>
              <a:pathLst>
                <a:path extrusionOk="0" h="209550" w="209550">
                  <a:moveTo>
                    <a:pt x="78798" y="0"/>
                  </a:moveTo>
                  <a:lnTo>
                    <a:pt x="78798" y="41997"/>
                  </a:lnTo>
                  <a:lnTo>
                    <a:pt x="48924" y="12123"/>
                  </a:lnTo>
                  <a:lnTo>
                    <a:pt x="12123" y="48924"/>
                  </a:lnTo>
                  <a:lnTo>
                    <a:pt x="41997" y="78798"/>
                  </a:lnTo>
                  <a:lnTo>
                    <a:pt x="0" y="78798"/>
                  </a:lnTo>
                  <a:lnTo>
                    <a:pt x="0" y="130752"/>
                  </a:lnTo>
                  <a:lnTo>
                    <a:pt x="41997" y="130752"/>
                  </a:lnTo>
                  <a:lnTo>
                    <a:pt x="12123" y="160626"/>
                  </a:lnTo>
                  <a:lnTo>
                    <a:pt x="48924" y="197427"/>
                  </a:lnTo>
                  <a:lnTo>
                    <a:pt x="78798" y="167553"/>
                  </a:lnTo>
                  <a:lnTo>
                    <a:pt x="78798" y="209550"/>
                  </a:lnTo>
                  <a:lnTo>
                    <a:pt x="130752" y="209550"/>
                  </a:lnTo>
                  <a:lnTo>
                    <a:pt x="130752" y="167553"/>
                  </a:lnTo>
                  <a:lnTo>
                    <a:pt x="160193" y="197427"/>
                  </a:lnTo>
                  <a:lnTo>
                    <a:pt x="196994" y="160626"/>
                  </a:lnTo>
                  <a:lnTo>
                    <a:pt x="167553" y="130752"/>
                  </a:lnTo>
                  <a:lnTo>
                    <a:pt x="209550" y="130752"/>
                  </a:lnTo>
                  <a:lnTo>
                    <a:pt x="209550" y="78798"/>
                  </a:lnTo>
                  <a:lnTo>
                    <a:pt x="167553" y="78798"/>
                  </a:lnTo>
                  <a:lnTo>
                    <a:pt x="196994" y="48924"/>
                  </a:lnTo>
                  <a:lnTo>
                    <a:pt x="160193" y="12123"/>
                  </a:lnTo>
                  <a:lnTo>
                    <a:pt x="130752" y="41997"/>
                  </a:lnTo>
                  <a:lnTo>
                    <a:pt x="130752" y="0"/>
                  </a:lnTo>
                  <a:close/>
                </a:path>
              </a:pathLst>
            </a:custGeom>
            <a:solidFill>
              <a:srgbClr val="FF5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gtree"/>
                <a:ea typeface="Figtree"/>
                <a:cs typeface="Figtree"/>
                <a:sym typeface="Figtree"/>
              </a:endParaRPr>
            </a:p>
          </p:txBody>
        </p:sp>
        <p:sp>
          <p:nvSpPr>
            <p:cNvPr id="1358" name="Google Shape;1358;p129"/>
            <p:cNvSpPr txBox="1"/>
            <p:nvPr/>
          </p:nvSpPr>
          <p:spPr>
            <a:xfrm>
              <a:off x="239713" y="2871156"/>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TM</a:t>
              </a:r>
              <a:endParaRPr>
                <a:solidFill>
                  <a:srgbClr val="FFFFFF"/>
                </a:solidFill>
                <a:latin typeface="Figtree Black"/>
                <a:ea typeface="Figtree Black"/>
                <a:cs typeface="Figtree Black"/>
                <a:sym typeface="Figtree Black"/>
              </a:endParaRPr>
            </a:p>
          </p:txBody>
        </p:sp>
        <p:sp>
          <p:nvSpPr>
            <p:cNvPr id="1359" name="Google Shape;1359;p129"/>
            <p:cNvSpPr txBox="1"/>
            <p:nvPr/>
          </p:nvSpPr>
          <p:spPr>
            <a:xfrm>
              <a:off x="239713" y="1626144"/>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TM</a:t>
              </a:r>
              <a:endParaRPr>
                <a:solidFill>
                  <a:srgbClr val="FFFFFF"/>
                </a:solidFill>
                <a:latin typeface="Figtree Black"/>
                <a:ea typeface="Figtree Black"/>
                <a:cs typeface="Figtree Black"/>
                <a:sym typeface="Figtree Black"/>
              </a:endParaRPr>
            </a:p>
          </p:txBody>
        </p:sp>
      </p:grpSp>
      <p:grpSp>
        <p:nvGrpSpPr>
          <p:cNvPr id="1360" name="Google Shape;1360;p129"/>
          <p:cNvGrpSpPr/>
          <p:nvPr/>
        </p:nvGrpSpPr>
        <p:grpSpPr>
          <a:xfrm>
            <a:off x="6079738" y="52306"/>
            <a:ext cx="4476575" cy="2669206"/>
            <a:chOff x="4427713" y="1221006"/>
            <a:chExt cx="4476575" cy="2669206"/>
          </a:xfrm>
        </p:grpSpPr>
        <p:sp>
          <p:nvSpPr>
            <p:cNvPr id="1361" name="Google Shape;1361;p129"/>
            <p:cNvSpPr/>
            <p:nvPr/>
          </p:nvSpPr>
          <p:spPr>
            <a:xfrm rot="-5400000">
              <a:off x="4431313" y="1444494"/>
              <a:ext cx="571500" cy="578700"/>
            </a:xfrm>
            <a:prstGeom prst="round2SameRect">
              <a:avLst>
                <a:gd fmla="val 16789" name="adj1"/>
                <a:gd fmla="val 0" name="adj2"/>
              </a:avLst>
            </a:prstGeom>
            <a:solidFill>
              <a:srgbClr val="FFC2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62" name="Google Shape;1362;p129"/>
            <p:cNvSpPr/>
            <p:nvPr/>
          </p:nvSpPr>
          <p:spPr>
            <a:xfrm>
              <a:off x="4498963" y="1482144"/>
              <a:ext cx="436200" cy="503400"/>
            </a:xfrm>
            <a:prstGeom prst="star6">
              <a:avLst>
                <a:gd fmla="val 43076" name="adj"/>
                <a:gd fmla="val 115470" name="hf"/>
              </a:avLst>
            </a:prstGeom>
            <a:solidFill>
              <a:srgbClr val="AB65D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63" name="Google Shape;1363;p129"/>
            <p:cNvSpPr/>
            <p:nvPr/>
          </p:nvSpPr>
          <p:spPr>
            <a:xfrm rot="-5400000">
              <a:off x="4431313" y="2063931"/>
              <a:ext cx="571500" cy="578700"/>
            </a:xfrm>
            <a:prstGeom prst="round2SameRect">
              <a:avLst>
                <a:gd fmla="val 16789" name="adj1"/>
                <a:gd fmla="val 0" name="adj2"/>
              </a:avLst>
            </a:prstGeom>
            <a:solidFill>
              <a:srgbClr val="FFC2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64" name="Google Shape;1364;p129"/>
            <p:cNvSpPr/>
            <p:nvPr/>
          </p:nvSpPr>
          <p:spPr>
            <a:xfrm>
              <a:off x="4478288" y="2114244"/>
              <a:ext cx="484200" cy="484200"/>
            </a:xfrm>
            <a:prstGeom prst="ellipse">
              <a:avLst/>
            </a:prstGeom>
            <a:solidFill>
              <a:srgbClr val="AB65D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65" name="Google Shape;1365;p129"/>
            <p:cNvSpPr/>
            <p:nvPr/>
          </p:nvSpPr>
          <p:spPr>
            <a:xfrm rot="-5400000">
              <a:off x="4431313" y="2689506"/>
              <a:ext cx="571500" cy="578700"/>
            </a:xfrm>
            <a:prstGeom prst="round2SameRect">
              <a:avLst>
                <a:gd fmla="val 16789" name="adj1"/>
                <a:gd fmla="val 0" name="adj2"/>
              </a:avLst>
            </a:prstGeom>
            <a:solidFill>
              <a:srgbClr val="FFC2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66" name="Google Shape;1366;p129"/>
            <p:cNvSpPr/>
            <p:nvPr/>
          </p:nvSpPr>
          <p:spPr>
            <a:xfrm flipH="1" rot="5400000">
              <a:off x="5931888" y="542250"/>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67" name="Google Shape;1367;p129"/>
            <p:cNvSpPr txBox="1"/>
            <p:nvPr/>
          </p:nvSpPr>
          <p:spPr>
            <a:xfrm>
              <a:off x="4519488" y="1221006"/>
              <a:ext cx="4384800" cy="13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00">
                  <a:solidFill>
                    <a:srgbClr val="434343"/>
                  </a:solidFill>
                  <a:latin typeface="Figtree"/>
                  <a:ea typeface="Figtree"/>
                  <a:cs typeface="Figtree"/>
                  <a:sym typeface="Figtree"/>
                </a:rPr>
                <a:t>Environmental Metrics</a:t>
              </a:r>
              <a:endParaRPr sz="900">
                <a:solidFill>
                  <a:srgbClr val="666666"/>
                </a:solidFill>
                <a:latin typeface="Figtree"/>
                <a:ea typeface="Figtree"/>
                <a:cs typeface="Figtree"/>
                <a:sym typeface="Figtree"/>
              </a:endParaRPr>
            </a:p>
          </p:txBody>
        </p:sp>
        <p:sp>
          <p:nvSpPr>
            <p:cNvPr id="1368" name="Google Shape;1368;p129"/>
            <p:cNvSpPr txBox="1"/>
            <p:nvPr/>
          </p:nvSpPr>
          <p:spPr>
            <a:xfrm>
              <a:off x="5131454" y="1448213"/>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Confidentiality Requirement</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700">
                  <a:solidFill>
                    <a:srgbClr val="666666"/>
                  </a:solidFill>
                  <a:latin typeface="Figtree Light"/>
                  <a:ea typeface="Figtree Light"/>
                  <a:cs typeface="Figtree Light"/>
                  <a:sym typeface="Figtree Light"/>
                </a:rPr>
                <a:t>Confidentiality depending on the importance of the affected IT asset in context.</a:t>
              </a:r>
              <a:endParaRPr sz="700">
                <a:solidFill>
                  <a:srgbClr val="666666"/>
                </a:solidFill>
                <a:latin typeface="Figtree Light"/>
                <a:ea typeface="Figtree Light"/>
                <a:cs typeface="Figtree Light"/>
                <a:sym typeface="Figtree Light"/>
              </a:endParaRPr>
            </a:p>
          </p:txBody>
        </p:sp>
        <p:sp>
          <p:nvSpPr>
            <p:cNvPr id="1369" name="Google Shape;1369;p129"/>
            <p:cNvSpPr/>
            <p:nvPr/>
          </p:nvSpPr>
          <p:spPr>
            <a:xfrm flipH="1" rot="5400000">
              <a:off x="5931888" y="1161688"/>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70" name="Google Shape;1370;p129"/>
            <p:cNvSpPr txBox="1"/>
            <p:nvPr/>
          </p:nvSpPr>
          <p:spPr>
            <a:xfrm>
              <a:off x="5131454" y="2067650"/>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Integrity Requirement</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800">
                  <a:solidFill>
                    <a:srgbClr val="666666"/>
                  </a:solidFill>
                  <a:latin typeface="Figtree Light"/>
                  <a:ea typeface="Figtree Light"/>
                  <a:cs typeface="Figtree Light"/>
                  <a:sym typeface="Figtree Light"/>
                </a:rPr>
                <a:t>Integrity depending on the importance of the affected IT asset in context.</a:t>
              </a:r>
              <a:endParaRPr sz="800">
                <a:solidFill>
                  <a:srgbClr val="666666"/>
                </a:solidFill>
                <a:latin typeface="Figtree Light"/>
                <a:ea typeface="Figtree Light"/>
                <a:cs typeface="Figtree Light"/>
                <a:sym typeface="Figtree Light"/>
              </a:endParaRPr>
            </a:p>
          </p:txBody>
        </p:sp>
        <p:sp>
          <p:nvSpPr>
            <p:cNvPr id="1371" name="Google Shape;1371;p129"/>
            <p:cNvSpPr txBox="1"/>
            <p:nvPr/>
          </p:nvSpPr>
          <p:spPr>
            <a:xfrm>
              <a:off x="4427713" y="2245581"/>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EvM</a:t>
              </a:r>
              <a:endParaRPr>
                <a:solidFill>
                  <a:srgbClr val="FFFFFF"/>
                </a:solidFill>
                <a:latin typeface="Figtree Black"/>
                <a:ea typeface="Figtree Black"/>
                <a:cs typeface="Figtree Black"/>
                <a:sym typeface="Figtree Black"/>
              </a:endParaRPr>
            </a:p>
          </p:txBody>
        </p:sp>
        <p:sp>
          <p:nvSpPr>
            <p:cNvPr id="1372" name="Google Shape;1372;p129"/>
            <p:cNvSpPr/>
            <p:nvPr/>
          </p:nvSpPr>
          <p:spPr>
            <a:xfrm flipH="1" rot="5400000">
              <a:off x="5931888" y="1787263"/>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73" name="Google Shape;1373;p129"/>
            <p:cNvSpPr txBox="1"/>
            <p:nvPr/>
          </p:nvSpPr>
          <p:spPr>
            <a:xfrm>
              <a:off x="5131454" y="2693225"/>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Availability Requirement</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700">
                  <a:solidFill>
                    <a:srgbClr val="666666"/>
                  </a:solidFill>
                  <a:latin typeface="Figtree Light"/>
                  <a:ea typeface="Figtree Light"/>
                  <a:cs typeface="Figtree Light"/>
                  <a:sym typeface="Figtree Light"/>
                </a:rPr>
                <a:t>Refers to the loss of availability of the impacted component itself depending on the importance of the affected IT asset in context.</a:t>
              </a:r>
              <a:endParaRPr sz="700">
                <a:solidFill>
                  <a:srgbClr val="666666"/>
                </a:solidFill>
                <a:latin typeface="Figtree Light"/>
                <a:ea typeface="Figtree Light"/>
                <a:cs typeface="Figtree Light"/>
                <a:sym typeface="Figtree Light"/>
              </a:endParaRPr>
            </a:p>
          </p:txBody>
        </p:sp>
        <p:sp>
          <p:nvSpPr>
            <p:cNvPr id="1374" name="Google Shape;1374;p129"/>
            <p:cNvSpPr/>
            <p:nvPr/>
          </p:nvSpPr>
          <p:spPr>
            <a:xfrm>
              <a:off x="4487787" y="2753931"/>
              <a:ext cx="465201" cy="465201"/>
            </a:xfrm>
            <a:custGeom>
              <a:rect b="b" l="l" r="r" t="t"/>
              <a:pathLst>
                <a:path extrusionOk="0" h="209550" w="209550">
                  <a:moveTo>
                    <a:pt x="78798" y="0"/>
                  </a:moveTo>
                  <a:lnTo>
                    <a:pt x="78798" y="41997"/>
                  </a:lnTo>
                  <a:lnTo>
                    <a:pt x="48924" y="12123"/>
                  </a:lnTo>
                  <a:lnTo>
                    <a:pt x="12123" y="48924"/>
                  </a:lnTo>
                  <a:lnTo>
                    <a:pt x="41997" y="78798"/>
                  </a:lnTo>
                  <a:lnTo>
                    <a:pt x="0" y="78798"/>
                  </a:lnTo>
                  <a:lnTo>
                    <a:pt x="0" y="130752"/>
                  </a:lnTo>
                  <a:lnTo>
                    <a:pt x="41997" y="130752"/>
                  </a:lnTo>
                  <a:lnTo>
                    <a:pt x="12123" y="160626"/>
                  </a:lnTo>
                  <a:lnTo>
                    <a:pt x="48924" y="197427"/>
                  </a:lnTo>
                  <a:lnTo>
                    <a:pt x="78798" y="167553"/>
                  </a:lnTo>
                  <a:lnTo>
                    <a:pt x="78798" y="209550"/>
                  </a:lnTo>
                  <a:lnTo>
                    <a:pt x="130752" y="209550"/>
                  </a:lnTo>
                  <a:lnTo>
                    <a:pt x="130752" y="167553"/>
                  </a:lnTo>
                  <a:lnTo>
                    <a:pt x="160193" y="197427"/>
                  </a:lnTo>
                  <a:lnTo>
                    <a:pt x="196994" y="160626"/>
                  </a:lnTo>
                  <a:lnTo>
                    <a:pt x="167553" y="130752"/>
                  </a:lnTo>
                  <a:lnTo>
                    <a:pt x="209550" y="130752"/>
                  </a:lnTo>
                  <a:lnTo>
                    <a:pt x="209550" y="78798"/>
                  </a:lnTo>
                  <a:lnTo>
                    <a:pt x="167553" y="78798"/>
                  </a:lnTo>
                  <a:lnTo>
                    <a:pt x="196994" y="48924"/>
                  </a:lnTo>
                  <a:lnTo>
                    <a:pt x="160193" y="12123"/>
                  </a:lnTo>
                  <a:lnTo>
                    <a:pt x="130752" y="41997"/>
                  </a:lnTo>
                  <a:lnTo>
                    <a:pt x="130752" y="0"/>
                  </a:lnTo>
                  <a:close/>
                </a:path>
              </a:pathLst>
            </a:custGeom>
            <a:solidFill>
              <a:srgbClr val="AB65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gtree"/>
                <a:ea typeface="Figtree"/>
                <a:cs typeface="Figtree"/>
                <a:sym typeface="Figtree"/>
              </a:endParaRPr>
            </a:p>
          </p:txBody>
        </p:sp>
        <p:sp>
          <p:nvSpPr>
            <p:cNvPr id="1375" name="Google Shape;1375;p129"/>
            <p:cNvSpPr txBox="1"/>
            <p:nvPr/>
          </p:nvSpPr>
          <p:spPr>
            <a:xfrm>
              <a:off x="4427713" y="2887694"/>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solidFill>
                    <a:srgbClr val="FFFFFF"/>
                  </a:solidFill>
                  <a:latin typeface="Figtree Black"/>
                  <a:ea typeface="Figtree Black"/>
                  <a:cs typeface="Figtree Black"/>
                  <a:sym typeface="Figtree Black"/>
                </a:rPr>
                <a:t>EvM</a:t>
              </a:r>
              <a:endParaRPr sz="1100">
                <a:solidFill>
                  <a:srgbClr val="FFFFFF"/>
                </a:solidFill>
                <a:latin typeface="Figtree Black"/>
                <a:ea typeface="Figtree Black"/>
                <a:cs typeface="Figtree Black"/>
                <a:sym typeface="Figtree Black"/>
              </a:endParaRPr>
            </a:p>
          </p:txBody>
        </p:sp>
        <p:sp>
          <p:nvSpPr>
            <p:cNvPr id="1376" name="Google Shape;1376;p129"/>
            <p:cNvSpPr txBox="1"/>
            <p:nvPr/>
          </p:nvSpPr>
          <p:spPr>
            <a:xfrm>
              <a:off x="4427713" y="1626144"/>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EvM</a:t>
              </a:r>
              <a:endParaRPr>
                <a:solidFill>
                  <a:srgbClr val="FFFFFF"/>
                </a:solidFill>
                <a:latin typeface="Figtree Black"/>
                <a:ea typeface="Figtree Black"/>
                <a:cs typeface="Figtree Black"/>
                <a:sym typeface="Figtree Black"/>
              </a:endParaRPr>
            </a:p>
          </p:txBody>
        </p:sp>
        <p:sp>
          <p:nvSpPr>
            <p:cNvPr id="1377" name="Google Shape;1377;p129"/>
            <p:cNvSpPr/>
            <p:nvPr/>
          </p:nvSpPr>
          <p:spPr>
            <a:xfrm rot="-5400000">
              <a:off x="4431313" y="3314094"/>
              <a:ext cx="571500" cy="578700"/>
            </a:xfrm>
            <a:prstGeom prst="round2SameRect">
              <a:avLst>
                <a:gd fmla="val 16789" name="adj1"/>
                <a:gd fmla="val 0" name="adj2"/>
              </a:avLst>
            </a:prstGeom>
            <a:solidFill>
              <a:srgbClr val="FFC2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78" name="Google Shape;1378;p129"/>
            <p:cNvSpPr/>
            <p:nvPr/>
          </p:nvSpPr>
          <p:spPr>
            <a:xfrm>
              <a:off x="4498963" y="3351744"/>
              <a:ext cx="436200" cy="503400"/>
            </a:xfrm>
            <a:prstGeom prst="star6">
              <a:avLst>
                <a:gd fmla="val 43076" name="adj"/>
                <a:gd fmla="val 115470" name="hf"/>
              </a:avLst>
            </a:prstGeom>
            <a:solidFill>
              <a:srgbClr val="AB65D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79" name="Google Shape;1379;p129"/>
            <p:cNvSpPr/>
            <p:nvPr/>
          </p:nvSpPr>
          <p:spPr>
            <a:xfrm flipH="1" rot="5400000">
              <a:off x="5931888" y="2411850"/>
              <a:ext cx="571500" cy="2383200"/>
            </a:xfrm>
            <a:prstGeom prst="round2SameRect">
              <a:avLst>
                <a:gd fmla="val 16789"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380" name="Google Shape;1380;p129"/>
            <p:cNvSpPr txBox="1"/>
            <p:nvPr/>
          </p:nvSpPr>
          <p:spPr>
            <a:xfrm>
              <a:off x="5131454" y="3317813"/>
              <a:ext cx="2220900" cy="572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434343"/>
                  </a:solidFill>
                  <a:latin typeface="Figtree SemiBold"/>
                  <a:ea typeface="Figtree SemiBold"/>
                  <a:cs typeface="Figtree SemiBold"/>
                  <a:sym typeface="Figtree SemiBold"/>
                </a:rPr>
                <a:t>Modified Base Metric</a:t>
              </a:r>
              <a:endParaRPr sz="1000">
                <a:solidFill>
                  <a:srgbClr val="434343"/>
                </a:solidFill>
                <a:latin typeface="Figtree SemiBold"/>
                <a:ea typeface="Figtree SemiBold"/>
                <a:cs typeface="Figtree SemiBold"/>
                <a:sym typeface="Figtree SemiBold"/>
              </a:endParaRPr>
            </a:p>
            <a:p>
              <a:pPr indent="0" lvl="0" marL="0" rtl="0" algn="l">
                <a:lnSpc>
                  <a:spcPct val="115000"/>
                </a:lnSpc>
                <a:spcBef>
                  <a:spcPts val="0"/>
                </a:spcBef>
                <a:spcAft>
                  <a:spcPts val="0"/>
                </a:spcAft>
                <a:buNone/>
              </a:pPr>
              <a:r>
                <a:rPr lang="en" sz="500">
                  <a:solidFill>
                    <a:srgbClr val="666666"/>
                  </a:solidFill>
                  <a:latin typeface="Figtree Light"/>
                  <a:ea typeface="Figtree Light"/>
                  <a:cs typeface="Figtree Light"/>
                  <a:sym typeface="Figtree Light"/>
                </a:rPr>
                <a:t>Override individual Base metrics based on specific characteristics of a user’s environment. Characteristics that affect Exploitability, Scope, or Impact can be reflected via an appropriately modified Environmental Score.</a:t>
              </a:r>
              <a:endParaRPr sz="500">
                <a:solidFill>
                  <a:srgbClr val="666666"/>
                </a:solidFill>
                <a:latin typeface="Figtree Light"/>
                <a:ea typeface="Figtree Light"/>
                <a:cs typeface="Figtree Light"/>
                <a:sym typeface="Figtree Light"/>
              </a:endParaRPr>
            </a:p>
          </p:txBody>
        </p:sp>
        <p:sp>
          <p:nvSpPr>
            <p:cNvPr id="1381" name="Google Shape;1381;p129"/>
            <p:cNvSpPr txBox="1"/>
            <p:nvPr/>
          </p:nvSpPr>
          <p:spPr>
            <a:xfrm>
              <a:off x="4427713" y="3495744"/>
              <a:ext cx="578700" cy="215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Figtree Black"/>
                  <a:ea typeface="Figtree Black"/>
                  <a:cs typeface="Figtree Black"/>
                  <a:sym typeface="Figtree Black"/>
                </a:rPr>
                <a:t>EvM</a:t>
              </a:r>
              <a:endParaRPr>
                <a:solidFill>
                  <a:srgbClr val="FFFFFF"/>
                </a:solidFill>
                <a:latin typeface="Figtree Black"/>
                <a:ea typeface="Figtree Black"/>
                <a:cs typeface="Figtree Black"/>
                <a:sym typeface="Figtree Black"/>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30"/>
          <p:cNvSpPr/>
          <p:nvPr/>
        </p:nvSpPr>
        <p:spPr>
          <a:xfrm>
            <a:off x="0" y="0"/>
            <a:ext cx="91440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chivo"/>
              <a:ea typeface="Archivo"/>
              <a:cs typeface="Archivo"/>
              <a:sym typeface="Archivo"/>
            </a:endParaRPr>
          </a:p>
        </p:txBody>
      </p:sp>
      <p:sp>
        <p:nvSpPr>
          <p:cNvPr id="1388" name="Google Shape;1388;p130"/>
          <p:cNvSpPr txBox="1"/>
          <p:nvPr/>
        </p:nvSpPr>
        <p:spPr>
          <a:xfrm>
            <a:off x="549276" y="1485750"/>
            <a:ext cx="6669600" cy="1847100"/>
          </a:xfrm>
          <a:prstGeom prst="rect">
            <a:avLst/>
          </a:prstGeom>
          <a:noFill/>
          <a:ln>
            <a:noFill/>
          </a:ln>
        </p:spPr>
        <p:txBody>
          <a:bodyPr anchorCtr="0" anchor="ctr" bIns="91425" lIns="0" spcFirstLastPara="1" rIns="0" wrap="square" tIns="91425">
            <a:spAutoFit/>
          </a:bodyPr>
          <a:lstStyle/>
          <a:p>
            <a:pPr indent="0" lvl="0" marL="0" marR="0" rtl="0" algn="l">
              <a:lnSpc>
                <a:spcPct val="90000"/>
              </a:lnSpc>
              <a:spcBef>
                <a:spcPts val="0"/>
              </a:spcBef>
              <a:spcAft>
                <a:spcPts val="0"/>
              </a:spcAft>
              <a:buClr>
                <a:srgbClr val="0E2D66"/>
              </a:buClr>
              <a:buSzPts val="6000"/>
              <a:buFont typeface="Arial"/>
              <a:buNone/>
            </a:pPr>
            <a:r>
              <a:rPr b="1" lang="en" sz="6000">
                <a:solidFill>
                  <a:schemeClr val="lt1"/>
                </a:solidFill>
                <a:latin typeface="Archivo"/>
                <a:ea typeface="Archivo"/>
                <a:cs typeface="Archivo"/>
                <a:sym typeface="Archivo"/>
              </a:rPr>
              <a:t>What are we going to do about it?</a:t>
            </a:r>
            <a:endParaRPr b="1" sz="6000">
              <a:solidFill>
                <a:schemeClr val="lt1"/>
              </a:solidFill>
              <a:latin typeface="Archivo"/>
              <a:ea typeface="Archivo"/>
              <a:cs typeface="Archivo"/>
              <a:sym typeface="Archivo"/>
            </a:endParaRPr>
          </a:p>
        </p:txBody>
      </p:sp>
      <p:sp>
        <p:nvSpPr>
          <p:cNvPr id="1389" name="Google Shape;1389;p130"/>
          <p:cNvSpPr txBox="1"/>
          <p:nvPr/>
        </p:nvSpPr>
        <p:spPr>
          <a:xfrm>
            <a:off x="549277" y="675675"/>
            <a:ext cx="3086100" cy="378600"/>
          </a:xfrm>
          <a:prstGeom prst="rect">
            <a:avLst/>
          </a:prstGeom>
          <a:noFill/>
          <a:ln>
            <a:noFill/>
          </a:ln>
        </p:spPr>
        <p:txBody>
          <a:bodyPr anchorCtr="0" anchor="ctr" bIns="91425" lIns="45700" spcFirstLastPara="1" rIns="91425" wrap="square" tIns="91425">
            <a:spAutoFit/>
          </a:bodyPr>
          <a:lstStyle/>
          <a:p>
            <a:pPr indent="0" lvl="0" marL="0" marR="0" rtl="0" algn="l">
              <a:lnSpc>
                <a:spcPct val="90000"/>
              </a:lnSpc>
              <a:spcBef>
                <a:spcPts val="0"/>
              </a:spcBef>
              <a:spcAft>
                <a:spcPts val="0"/>
              </a:spcAft>
              <a:buClr>
                <a:srgbClr val="0E2D66"/>
              </a:buClr>
              <a:buSzPts val="1400"/>
              <a:buFont typeface="Arial"/>
              <a:buNone/>
            </a:pPr>
            <a:r>
              <a:rPr lang="en">
                <a:solidFill>
                  <a:schemeClr val="lt1"/>
                </a:solidFill>
                <a:latin typeface="Archivo"/>
                <a:ea typeface="Archivo"/>
                <a:cs typeface="Archivo"/>
                <a:sym typeface="Archivo"/>
              </a:rPr>
              <a:t>QUESTION 4</a:t>
            </a:r>
            <a:r>
              <a:rPr lang="en">
                <a:solidFill>
                  <a:schemeClr val="lt1"/>
                </a:solidFill>
                <a:latin typeface="Archivo"/>
                <a:ea typeface="Archivo"/>
                <a:cs typeface="Archivo"/>
                <a:sym typeface="Archivo"/>
              </a:rPr>
              <a:t>: Planning Mitigation</a:t>
            </a:r>
            <a:endParaRPr sz="1800">
              <a:solidFill>
                <a:schemeClr val="lt1"/>
              </a:solidFill>
              <a:latin typeface="Arial"/>
              <a:ea typeface="Arial"/>
              <a:cs typeface="Arial"/>
              <a:sym typeface="Arial"/>
            </a:endParaRPr>
          </a:p>
        </p:txBody>
      </p:sp>
      <p:sp>
        <p:nvSpPr>
          <p:cNvPr id="1390" name="Google Shape;1390;p130"/>
          <p:cNvSpPr/>
          <p:nvPr/>
        </p:nvSpPr>
        <p:spPr>
          <a:xfrm>
            <a:off x="1946500" y="3866125"/>
            <a:ext cx="1826100" cy="783900"/>
          </a:xfrm>
          <a:prstGeom prst="chevron">
            <a:avLst>
              <a:gd fmla="val 50000" name="adj"/>
            </a:avLst>
          </a:prstGeom>
          <a:solidFill>
            <a:srgbClr val="F1F3F7"/>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239550" spcFirstLastPara="1" rIns="0" wrap="square" tIns="62875">
            <a:noAutofit/>
          </a:bodyPr>
          <a:lstStyle/>
          <a:p>
            <a:pPr indent="0" lvl="0" marL="0" marR="0" rtl="0" algn="l">
              <a:lnSpc>
                <a:spcPct val="100000"/>
              </a:lnSpc>
              <a:spcBef>
                <a:spcPts val="0"/>
              </a:spcBef>
              <a:spcAft>
                <a:spcPts val="0"/>
              </a:spcAft>
              <a:buClr>
                <a:srgbClr val="0F2E66"/>
              </a:buClr>
              <a:buSzPts val="1310"/>
              <a:buFont typeface="Arial"/>
              <a:buNone/>
            </a:pPr>
            <a:r>
              <a:rPr b="1" lang="en" sz="1310">
                <a:solidFill>
                  <a:srgbClr val="0F2E66"/>
                </a:solidFill>
                <a:latin typeface="Archivo"/>
                <a:ea typeface="Archivo"/>
                <a:cs typeface="Archivo"/>
                <a:sym typeface="Archivo"/>
              </a:rPr>
              <a:t>What can go wrong?</a:t>
            </a:r>
            <a:endParaRPr sz="2445"/>
          </a:p>
        </p:txBody>
      </p:sp>
      <p:sp>
        <p:nvSpPr>
          <p:cNvPr id="1391" name="Google Shape;1391;p130"/>
          <p:cNvSpPr/>
          <p:nvPr/>
        </p:nvSpPr>
        <p:spPr>
          <a:xfrm>
            <a:off x="3469600" y="3866125"/>
            <a:ext cx="1878900" cy="783900"/>
          </a:xfrm>
          <a:prstGeom prst="chevron">
            <a:avLst>
              <a:gd fmla="val 50000" name="adj"/>
            </a:avLst>
          </a:prstGeom>
          <a:solidFill>
            <a:srgbClr val="F1F3F7"/>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159675" spcFirstLastPara="1" rIns="0" wrap="square" tIns="62875">
            <a:noAutofit/>
          </a:bodyPr>
          <a:lstStyle/>
          <a:p>
            <a:pPr indent="0" lvl="0" marL="0" marR="0" rtl="0" algn="l">
              <a:lnSpc>
                <a:spcPct val="100000"/>
              </a:lnSpc>
              <a:spcBef>
                <a:spcPts val="0"/>
              </a:spcBef>
              <a:spcAft>
                <a:spcPts val="0"/>
              </a:spcAft>
              <a:buClr>
                <a:srgbClr val="0F2E66"/>
              </a:buClr>
              <a:buSzPts val="1310"/>
              <a:buFont typeface="Arial"/>
              <a:buNone/>
            </a:pPr>
            <a:r>
              <a:rPr b="1" lang="en" sz="1310">
                <a:solidFill>
                  <a:srgbClr val="0F2E66"/>
                </a:solidFill>
                <a:latin typeface="Archivo"/>
                <a:ea typeface="Archivo"/>
                <a:cs typeface="Archivo"/>
                <a:sym typeface="Archivo"/>
              </a:rPr>
              <a:t>How bad is it anyway?</a:t>
            </a:r>
            <a:endParaRPr sz="2445"/>
          </a:p>
        </p:txBody>
      </p:sp>
      <p:sp>
        <p:nvSpPr>
          <p:cNvPr id="1392" name="Google Shape;1392;p130"/>
          <p:cNvSpPr/>
          <p:nvPr/>
        </p:nvSpPr>
        <p:spPr>
          <a:xfrm>
            <a:off x="568474" y="3866125"/>
            <a:ext cx="1648061" cy="783254"/>
          </a:xfrm>
          <a:custGeom>
            <a:rect b="b" l="l" r="r" t="t"/>
            <a:pathLst>
              <a:path extrusionOk="0" h="448856" w="1054759">
                <a:moveTo>
                  <a:pt x="0" y="0"/>
                </a:moveTo>
                <a:lnTo>
                  <a:pt x="830331" y="0"/>
                </a:lnTo>
                <a:lnTo>
                  <a:pt x="1054759" y="224428"/>
                </a:lnTo>
                <a:lnTo>
                  <a:pt x="830331" y="448856"/>
                </a:lnTo>
                <a:lnTo>
                  <a:pt x="0" y="448856"/>
                </a:lnTo>
                <a:lnTo>
                  <a:pt x="0" y="0"/>
                </a:lnTo>
                <a:close/>
              </a:path>
            </a:pathLst>
          </a:custGeom>
          <a:solidFill>
            <a:srgbClr val="F1F3F7"/>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479100" spcFirstLastPara="1" rIns="0" wrap="square" tIns="62875">
            <a:noAutofit/>
          </a:bodyPr>
          <a:lstStyle/>
          <a:p>
            <a:pPr indent="0" lvl="0" marL="0" marR="0" rtl="0" algn="l">
              <a:lnSpc>
                <a:spcPct val="100000"/>
              </a:lnSpc>
              <a:spcBef>
                <a:spcPts val="0"/>
              </a:spcBef>
              <a:spcAft>
                <a:spcPts val="0"/>
              </a:spcAft>
              <a:buClr>
                <a:srgbClr val="0F2E66"/>
              </a:buClr>
              <a:buSzPts val="1310"/>
              <a:buFont typeface="Arial"/>
              <a:buNone/>
            </a:pPr>
            <a:r>
              <a:rPr b="1" lang="en" sz="1310">
                <a:solidFill>
                  <a:srgbClr val="0F2E66"/>
                </a:solidFill>
                <a:latin typeface="Archivo"/>
                <a:ea typeface="Archivo"/>
                <a:cs typeface="Archivo"/>
                <a:sym typeface="Archivo"/>
              </a:rPr>
              <a:t>What are we building?</a:t>
            </a:r>
            <a:endParaRPr sz="2445"/>
          </a:p>
        </p:txBody>
      </p:sp>
      <p:sp>
        <p:nvSpPr>
          <p:cNvPr id="1393" name="Google Shape;1393;p130"/>
          <p:cNvSpPr/>
          <p:nvPr/>
        </p:nvSpPr>
        <p:spPr>
          <a:xfrm>
            <a:off x="6787719" y="3866131"/>
            <a:ext cx="1787817" cy="783254"/>
          </a:xfrm>
          <a:custGeom>
            <a:rect b="b" l="l" r="r" t="t"/>
            <a:pathLst>
              <a:path extrusionOk="0" h="448856" w="1054759">
                <a:moveTo>
                  <a:pt x="0" y="0"/>
                </a:moveTo>
                <a:lnTo>
                  <a:pt x="224428" y="0"/>
                </a:lnTo>
                <a:lnTo>
                  <a:pt x="830331" y="0"/>
                </a:lnTo>
                <a:lnTo>
                  <a:pt x="1054759" y="0"/>
                </a:lnTo>
                <a:lnTo>
                  <a:pt x="1054759" y="448856"/>
                </a:lnTo>
                <a:lnTo>
                  <a:pt x="830331" y="448856"/>
                </a:lnTo>
                <a:lnTo>
                  <a:pt x="224428" y="448856"/>
                </a:lnTo>
                <a:lnTo>
                  <a:pt x="0" y="448856"/>
                </a:lnTo>
                <a:lnTo>
                  <a:pt x="224428" y="224428"/>
                </a:lnTo>
                <a:close/>
              </a:path>
            </a:pathLst>
          </a:custGeom>
          <a:solidFill>
            <a:srgbClr val="F1F3F7"/>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239550" spcFirstLastPara="1" rIns="0" wrap="square" tIns="62875">
            <a:noAutofit/>
          </a:bodyPr>
          <a:lstStyle/>
          <a:p>
            <a:pPr indent="0" lvl="0" marL="228600" marR="0" rtl="0" algn="l">
              <a:lnSpc>
                <a:spcPct val="100000"/>
              </a:lnSpc>
              <a:spcBef>
                <a:spcPts val="0"/>
              </a:spcBef>
              <a:spcAft>
                <a:spcPts val="0"/>
              </a:spcAft>
              <a:buClr>
                <a:srgbClr val="0F2E66"/>
              </a:buClr>
              <a:buSzPts val="1310"/>
              <a:buFont typeface="Arial"/>
              <a:buNone/>
            </a:pPr>
            <a:r>
              <a:rPr b="1" lang="en" sz="1310">
                <a:solidFill>
                  <a:srgbClr val="0F2E66"/>
                </a:solidFill>
                <a:latin typeface="Archivo"/>
                <a:ea typeface="Archivo"/>
                <a:cs typeface="Archivo"/>
                <a:sym typeface="Archivo"/>
              </a:rPr>
              <a:t>Did we do a good job?</a:t>
            </a:r>
            <a:endParaRPr sz="2445"/>
          </a:p>
        </p:txBody>
      </p:sp>
      <p:sp>
        <p:nvSpPr>
          <p:cNvPr id="1394" name="Google Shape;1394;p130"/>
          <p:cNvSpPr/>
          <p:nvPr/>
        </p:nvSpPr>
        <p:spPr>
          <a:xfrm>
            <a:off x="5039336" y="3865651"/>
            <a:ext cx="2038800" cy="784800"/>
          </a:xfrm>
          <a:prstGeom prst="chevron">
            <a:avLst>
              <a:gd fmla="val 50000" name="adj"/>
            </a:avLst>
          </a:prstGeom>
          <a:solidFill>
            <a:schemeClr val="accent4"/>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159675" spcFirstLastPara="1" rIns="0" wrap="square" tIns="62875">
            <a:noAutofit/>
          </a:bodyPr>
          <a:lstStyle/>
          <a:p>
            <a:pPr indent="0" lvl="0" marL="0" marR="0" rtl="0" algn="l">
              <a:lnSpc>
                <a:spcPct val="100000"/>
              </a:lnSpc>
              <a:spcBef>
                <a:spcPts val="0"/>
              </a:spcBef>
              <a:spcAft>
                <a:spcPts val="0"/>
              </a:spcAft>
              <a:buClr>
                <a:srgbClr val="0F2E66"/>
              </a:buClr>
              <a:buSzPts val="1310"/>
              <a:buFont typeface="Arial"/>
              <a:buNone/>
            </a:pPr>
            <a:r>
              <a:rPr b="1" lang="en" sz="1310">
                <a:solidFill>
                  <a:schemeClr val="dk1"/>
                </a:solidFill>
                <a:latin typeface="Archivo"/>
                <a:ea typeface="Archivo"/>
                <a:cs typeface="Archivo"/>
                <a:sym typeface="Archivo"/>
              </a:rPr>
              <a:t>What are we going to do about it?</a:t>
            </a:r>
            <a:endParaRPr sz="2445">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31"/>
          <p:cNvSpPr txBox="1"/>
          <p:nvPr>
            <p:ph type="title"/>
          </p:nvPr>
        </p:nvSpPr>
        <p:spPr>
          <a:xfrm>
            <a:off x="457200" y="374904"/>
            <a:ext cx="41880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Prioritising Threats</a:t>
            </a:r>
            <a:endParaRPr/>
          </a:p>
        </p:txBody>
      </p:sp>
      <p:pic>
        <p:nvPicPr>
          <p:cNvPr id="1401" name="Google Shape;1401;p131" title="Screenshot 2025-09-29 at 16.30.42.png"/>
          <p:cNvPicPr preferRelativeResize="0"/>
          <p:nvPr/>
        </p:nvPicPr>
        <p:blipFill>
          <a:blip r:embed="rId3">
            <a:alphaModFix/>
          </a:blip>
          <a:stretch>
            <a:fillRect/>
          </a:stretch>
        </p:blipFill>
        <p:spPr>
          <a:xfrm>
            <a:off x="1588113" y="855200"/>
            <a:ext cx="5967781" cy="38113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132"/>
          <p:cNvSpPr txBox="1"/>
          <p:nvPr/>
        </p:nvSpPr>
        <p:spPr>
          <a:xfrm>
            <a:off x="4714876" y="1813090"/>
            <a:ext cx="3952800" cy="289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
                <a:solidFill>
                  <a:schemeClr val="dk1"/>
                </a:solidFill>
                <a:latin typeface="Archivo"/>
                <a:ea typeface="Archivo"/>
                <a:cs typeface="Archivo"/>
                <a:sym typeface="Archivo"/>
              </a:rPr>
              <a:t>Remove: </a:t>
            </a:r>
            <a:r>
              <a:rPr lang="en">
                <a:solidFill>
                  <a:schemeClr val="dk1"/>
                </a:solidFill>
                <a:latin typeface="Archivo"/>
                <a:ea typeface="Archivo"/>
                <a:cs typeface="Archivo"/>
                <a:sym typeface="Archivo"/>
              </a:rPr>
              <a:t>Remove the threatened module from your system for </a:t>
            </a:r>
            <a:r>
              <a:rPr lang="en">
                <a:solidFill>
                  <a:schemeClr val="dk1"/>
                </a:solidFill>
                <a:latin typeface="Archivo"/>
                <a:ea typeface="Archivo"/>
                <a:cs typeface="Archivo"/>
                <a:sym typeface="Archivo"/>
              </a:rPr>
              <a:t>example remove a dependency.</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b="1" lang="en">
                <a:solidFill>
                  <a:schemeClr val="dk1"/>
                </a:solidFill>
                <a:latin typeface="Archivo"/>
                <a:ea typeface="Archivo"/>
                <a:cs typeface="Archivo"/>
                <a:sym typeface="Archivo"/>
              </a:rPr>
              <a:t>Mitigate: </a:t>
            </a:r>
            <a:r>
              <a:rPr lang="en">
                <a:solidFill>
                  <a:schemeClr val="dk1"/>
                </a:solidFill>
                <a:latin typeface="Archivo"/>
                <a:ea typeface="Archivo"/>
                <a:cs typeface="Archivo"/>
                <a:sym typeface="Archivo"/>
              </a:rPr>
              <a:t>Resolve the threat in your system.</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b="1" lang="en">
                <a:solidFill>
                  <a:schemeClr val="dk1"/>
                </a:solidFill>
                <a:latin typeface="Archivo"/>
                <a:ea typeface="Archivo"/>
                <a:cs typeface="Archivo"/>
                <a:sym typeface="Archivo"/>
              </a:rPr>
              <a:t>Transfer: </a:t>
            </a:r>
            <a:r>
              <a:rPr lang="en">
                <a:solidFill>
                  <a:schemeClr val="dk1"/>
                </a:solidFill>
                <a:latin typeface="Archivo"/>
                <a:ea typeface="Archivo"/>
                <a:cs typeface="Archivo"/>
                <a:sym typeface="Archivo"/>
              </a:rPr>
              <a:t>Transfer ownership of the threat to another team.</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b="1" lang="en">
                <a:solidFill>
                  <a:schemeClr val="dk1"/>
                </a:solidFill>
                <a:latin typeface="Archivo"/>
                <a:ea typeface="Archivo"/>
                <a:cs typeface="Archivo"/>
                <a:sym typeface="Archivo"/>
              </a:rPr>
              <a:t>Accept: </a:t>
            </a:r>
            <a:r>
              <a:rPr lang="en">
                <a:solidFill>
                  <a:schemeClr val="dk1"/>
                </a:solidFill>
                <a:latin typeface="Archivo"/>
                <a:ea typeface="Archivo"/>
                <a:cs typeface="Archivo"/>
                <a:sym typeface="Archivo"/>
              </a:rPr>
              <a:t>The threat is deemed low enough risk to not be removed or mitigated.</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b="1" lang="en">
                <a:solidFill>
                  <a:schemeClr val="dk1"/>
                </a:solidFill>
                <a:latin typeface="Archivo"/>
                <a:ea typeface="Archivo"/>
                <a:cs typeface="Archivo"/>
                <a:sym typeface="Archivo"/>
              </a:rPr>
              <a:t>Exception: </a:t>
            </a:r>
            <a:r>
              <a:rPr lang="en">
                <a:solidFill>
                  <a:schemeClr val="dk1"/>
                </a:solidFill>
                <a:latin typeface="Archivo"/>
                <a:ea typeface="Archivo"/>
                <a:cs typeface="Archivo"/>
                <a:sym typeface="Archivo"/>
              </a:rPr>
              <a:t>An exception is made for this threat for example there is no current fix available.</a:t>
            </a:r>
            <a:endParaRPr>
              <a:solidFill>
                <a:schemeClr val="dk1"/>
              </a:solidFill>
              <a:latin typeface="Archivo"/>
              <a:ea typeface="Archivo"/>
              <a:cs typeface="Archivo"/>
              <a:sym typeface="Archivo"/>
            </a:endParaRPr>
          </a:p>
        </p:txBody>
      </p:sp>
      <p:sp>
        <p:nvSpPr>
          <p:cNvPr id="1408" name="Google Shape;1408;p132"/>
          <p:cNvSpPr txBox="1"/>
          <p:nvPr/>
        </p:nvSpPr>
        <p:spPr>
          <a:xfrm>
            <a:off x="4714876"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Potential Paths Forward</a:t>
            </a:r>
            <a:endParaRPr/>
          </a:p>
        </p:txBody>
      </p:sp>
      <p:sp>
        <p:nvSpPr>
          <p:cNvPr id="1409" name="Google Shape;1409;p132"/>
          <p:cNvSpPr txBox="1"/>
          <p:nvPr/>
        </p:nvSpPr>
        <p:spPr>
          <a:xfrm>
            <a:off x="476249" y="1813090"/>
            <a:ext cx="3952800" cy="246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Now we have</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Identified threats</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Described threats </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AutoNum type="arabicPeriod"/>
            </a:pPr>
            <a:r>
              <a:rPr lang="en">
                <a:solidFill>
                  <a:schemeClr val="dk1"/>
                </a:solidFill>
                <a:latin typeface="Archivo"/>
                <a:ea typeface="Archivo"/>
                <a:cs typeface="Archivo"/>
                <a:sym typeface="Archivo"/>
              </a:rPr>
              <a:t>Scored threats</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We can start to think about threat remediation.</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What are we actually going to do about these threats?</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You can define your own remediation strategies but here we suggest a model to get started.</a:t>
            </a:r>
            <a:endParaRPr>
              <a:solidFill>
                <a:schemeClr val="dk1"/>
              </a:solidFill>
              <a:latin typeface="Archivo"/>
              <a:ea typeface="Archivo"/>
              <a:cs typeface="Archivo"/>
              <a:sym typeface="Archivo"/>
            </a:endParaRPr>
          </a:p>
        </p:txBody>
      </p:sp>
      <p:sp>
        <p:nvSpPr>
          <p:cNvPr id="1410" name="Google Shape;1410;p132"/>
          <p:cNvSpPr txBox="1"/>
          <p:nvPr/>
        </p:nvSpPr>
        <p:spPr>
          <a:xfrm>
            <a:off x="476249"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Remediation</a:t>
            </a:r>
            <a:endParaRPr/>
          </a:p>
        </p:txBody>
      </p:sp>
      <p:sp>
        <p:nvSpPr>
          <p:cNvPr id="1411" name="Google Shape;1411;p132"/>
          <p:cNvSpPr txBox="1"/>
          <p:nvPr/>
        </p:nvSpPr>
        <p:spPr>
          <a:xfrm>
            <a:off x="462492" y="766207"/>
            <a:ext cx="821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 sz="1800">
                <a:solidFill>
                  <a:schemeClr val="dk1"/>
                </a:solidFill>
                <a:latin typeface="Archivo"/>
                <a:ea typeface="Archivo"/>
                <a:cs typeface="Archivo"/>
                <a:sym typeface="Archivo"/>
              </a:rPr>
              <a:t>What are you </a:t>
            </a:r>
            <a:r>
              <a:rPr i="1" lang="en" sz="1800">
                <a:solidFill>
                  <a:schemeClr val="dk1"/>
                </a:solidFill>
                <a:latin typeface="Archivo"/>
                <a:ea typeface="Archivo"/>
                <a:cs typeface="Archivo"/>
                <a:sym typeface="Archivo"/>
              </a:rPr>
              <a:t>going</a:t>
            </a:r>
            <a:r>
              <a:rPr i="1" lang="en" sz="1800">
                <a:solidFill>
                  <a:schemeClr val="dk1"/>
                </a:solidFill>
                <a:latin typeface="Archivo"/>
                <a:ea typeface="Archivo"/>
                <a:cs typeface="Archivo"/>
                <a:sym typeface="Archivo"/>
              </a:rPr>
              <a:t> to do about it?</a:t>
            </a:r>
            <a:endParaRPr i="1" sz="1800">
              <a:solidFill>
                <a:schemeClr val="dk1"/>
              </a:solidFill>
              <a:latin typeface="Archivo"/>
              <a:ea typeface="Archivo"/>
              <a:cs typeface="Archivo"/>
              <a:sym typeface="Archivo"/>
            </a:endParaRPr>
          </a:p>
        </p:txBody>
      </p:sp>
      <p:sp>
        <p:nvSpPr>
          <p:cNvPr id="1412" name="Google Shape;1412;p132"/>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Remediation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33"/>
          <p:cNvSpPr txBox="1"/>
          <p:nvPr/>
        </p:nvSpPr>
        <p:spPr>
          <a:xfrm>
            <a:off x="4714876" y="1813090"/>
            <a:ext cx="3952800" cy="3324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a:solidFill>
                  <a:schemeClr val="dk1"/>
                </a:solidFill>
                <a:latin typeface="Archivo"/>
                <a:ea typeface="Archivo"/>
                <a:cs typeface="Archivo"/>
                <a:sym typeface="Archivo"/>
              </a:rPr>
              <a:t>Threat:</a:t>
            </a:r>
            <a:r>
              <a:rPr lang="en">
                <a:solidFill>
                  <a:schemeClr val="dk1"/>
                </a:solidFill>
                <a:latin typeface="Archivo"/>
                <a:ea typeface="Archivo"/>
                <a:cs typeface="Archivo"/>
                <a:sym typeface="Archivo"/>
              </a:rPr>
              <a:t> </a:t>
            </a:r>
            <a:r>
              <a:rPr lang="en">
                <a:solidFill>
                  <a:schemeClr val="dk1"/>
                </a:solidFill>
                <a:latin typeface="Archivo"/>
                <a:ea typeface="Archivo"/>
                <a:cs typeface="Archivo"/>
                <a:sym typeface="Archivo"/>
              </a:rPr>
              <a:t>The login form on example.com/login uses user-provided input directly in its SQL query without proper sanitization or parameterization.</a:t>
            </a:r>
            <a:endParaRPr>
              <a:solidFill>
                <a:schemeClr val="dk1"/>
              </a:solidFill>
              <a:latin typeface="Archivo"/>
              <a:ea typeface="Archivo"/>
              <a:cs typeface="Archivo"/>
              <a:sym typeface="Archivo"/>
            </a:endParaRPr>
          </a:p>
          <a:p>
            <a:pPr indent="0" lvl="0" marL="0" rtl="0" algn="l">
              <a:spcBef>
                <a:spcPts val="0"/>
              </a:spcBef>
              <a:spcAft>
                <a:spcPts val="0"/>
              </a:spcAft>
              <a:buNone/>
            </a:pPr>
            <a:r>
              <a:rPr b="1" lang="en">
                <a:solidFill>
                  <a:schemeClr val="dk1"/>
                </a:solidFill>
                <a:latin typeface="Archivo"/>
                <a:ea typeface="Archivo"/>
                <a:cs typeface="Archivo"/>
                <a:sym typeface="Archivo"/>
              </a:rPr>
              <a:t>Remediation: </a:t>
            </a:r>
            <a:r>
              <a:rPr lang="en">
                <a:solidFill>
                  <a:schemeClr val="dk1"/>
                </a:solidFill>
                <a:latin typeface="Archivo"/>
                <a:ea typeface="Archivo"/>
                <a:cs typeface="Archivo"/>
                <a:sym typeface="Archivo"/>
              </a:rPr>
              <a:t>(</a:t>
            </a:r>
            <a:r>
              <a:rPr b="1" lang="en">
                <a:solidFill>
                  <a:schemeClr val="dk1"/>
                </a:solidFill>
                <a:latin typeface="Archivo"/>
                <a:ea typeface="Archivo"/>
                <a:cs typeface="Archivo"/>
                <a:sym typeface="Archivo"/>
              </a:rPr>
              <a:t>FIX</a:t>
            </a:r>
            <a:r>
              <a:rPr lang="en">
                <a:solidFill>
                  <a:schemeClr val="dk1"/>
                </a:solidFill>
                <a:latin typeface="Archivo"/>
                <a:ea typeface="Archivo"/>
                <a:cs typeface="Archivo"/>
                <a:sym typeface="Archivo"/>
              </a:rPr>
              <a:t>) Use prepared statements or parameterized queries to separate the SQL code from user-provided input.</a:t>
            </a:r>
            <a:endParaRPr>
              <a:solidFill>
                <a:schemeClr val="dk1"/>
              </a:solidFill>
              <a:latin typeface="Archivo"/>
              <a:ea typeface="Archivo"/>
              <a:cs typeface="Archivo"/>
              <a:sym typeface="Archivo"/>
            </a:endParaRPr>
          </a:p>
          <a:p>
            <a:pPr indent="0" lvl="0" marL="0" rtl="0" algn="l">
              <a:spcBef>
                <a:spcPts val="0"/>
              </a:spcBef>
              <a:spcAft>
                <a:spcPts val="0"/>
              </a:spcAft>
              <a:buNone/>
            </a:pPr>
            <a:r>
              <a:rPr b="1" lang="en">
                <a:solidFill>
                  <a:schemeClr val="dk1"/>
                </a:solidFill>
                <a:latin typeface="Archivo"/>
                <a:ea typeface="Archivo"/>
                <a:cs typeface="Archivo"/>
                <a:sym typeface="Archivo"/>
              </a:rPr>
              <a:t>Adversarial Test Case: </a:t>
            </a:r>
            <a:endParaRPr b="1">
              <a:solidFill>
                <a:schemeClr val="dk1"/>
              </a:solidFill>
              <a:latin typeface="Archivo"/>
              <a:ea typeface="Archivo"/>
              <a:cs typeface="Archivo"/>
              <a:sym typeface="Archivo"/>
            </a:endParaRPr>
          </a:p>
          <a:p>
            <a:pPr indent="457200" lvl="0" marL="0" rtl="0" algn="l">
              <a:spcBef>
                <a:spcPts val="0"/>
              </a:spcBef>
              <a:spcAft>
                <a:spcPts val="0"/>
              </a:spcAft>
              <a:buNone/>
            </a:pPr>
            <a:r>
              <a:rPr b="1" lang="en">
                <a:solidFill>
                  <a:schemeClr val="dk1"/>
                </a:solidFill>
                <a:latin typeface="Archivo"/>
                <a:ea typeface="Archivo"/>
                <a:cs typeface="Archivo"/>
                <a:sym typeface="Archivo"/>
              </a:rPr>
              <a:t>GIVEN</a:t>
            </a:r>
            <a:r>
              <a:rPr lang="en">
                <a:solidFill>
                  <a:schemeClr val="dk1"/>
                </a:solidFill>
                <a:latin typeface="Archivo"/>
                <a:ea typeface="Archivo"/>
                <a:cs typeface="Archivo"/>
                <a:sym typeface="Archivo"/>
              </a:rPr>
              <a:t>: The login form on </a:t>
            </a:r>
            <a:r>
              <a:rPr lang="en" u="sng">
                <a:solidFill>
                  <a:schemeClr val="hlink"/>
                </a:solidFill>
                <a:latin typeface="Archivo"/>
                <a:ea typeface="Archivo"/>
                <a:cs typeface="Archivo"/>
                <a:sym typeface="Archivo"/>
                <a:hlinkClick r:id="rId3"/>
              </a:rPr>
              <a:t>example.com/login</a:t>
            </a:r>
            <a:r>
              <a:rPr lang="en">
                <a:solidFill>
                  <a:schemeClr val="dk1"/>
                </a:solidFill>
                <a:latin typeface="Archivo"/>
                <a:ea typeface="Archivo"/>
                <a:cs typeface="Archivo"/>
                <a:sym typeface="Archivo"/>
              </a:rPr>
              <a:t> </a:t>
            </a:r>
            <a:endParaRPr>
              <a:solidFill>
                <a:schemeClr val="dk1"/>
              </a:solidFill>
              <a:latin typeface="Archivo"/>
              <a:ea typeface="Archivo"/>
              <a:cs typeface="Archivo"/>
              <a:sym typeface="Archivo"/>
            </a:endParaRPr>
          </a:p>
          <a:p>
            <a:pPr indent="457200" lvl="0" marL="0" rtl="0" algn="l">
              <a:spcBef>
                <a:spcPts val="0"/>
              </a:spcBef>
              <a:spcAft>
                <a:spcPts val="0"/>
              </a:spcAft>
              <a:buNone/>
            </a:pPr>
            <a:r>
              <a:rPr b="1" lang="en">
                <a:solidFill>
                  <a:schemeClr val="dk1"/>
                </a:solidFill>
                <a:latin typeface="Archivo"/>
                <a:ea typeface="Archivo"/>
                <a:cs typeface="Archivo"/>
                <a:sym typeface="Archivo"/>
              </a:rPr>
              <a:t>WHEN</a:t>
            </a:r>
            <a:r>
              <a:rPr lang="en">
                <a:solidFill>
                  <a:schemeClr val="dk1"/>
                </a:solidFill>
                <a:latin typeface="Archivo"/>
                <a:ea typeface="Archivo"/>
                <a:cs typeface="Archivo"/>
                <a:sym typeface="Archivo"/>
              </a:rPr>
              <a:t>: An attacker enters ‘ OR ‘1’=’1’ – into the username field </a:t>
            </a:r>
            <a:endParaRPr>
              <a:solidFill>
                <a:schemeClr val="dk1"/>
              </a:solidFill>
              <a:latin typeface="Archivo"/>
              <a:ea typeface="Archivo"/>
              <a:cs typeface="Archivo"/>
              <a:sym typeface="Archivo"/>
            </a:endParaRPr>
          </a:p>
          <a:p>
            <a:pPr indent="457200" lvl="0" marL="0" rtl="0" algn="l">
              <a:spcBef>
                <a:spcPts val="0"/>
              </a:spcBef>
              <a:spcAft>
                <a:spcPts val="0"/>
              </a:spcAft>
              <a:buNone/>
            </a:pPr>
            <a:r>
              <a:rPr b="1" lang="en">
                <a:solidFill>
                  <a:schemeClr val="dk1"/>
                </a:solidFill>
                <a:latin typeface="Archivo"/>
                <a:ea typeface="Archivo"/>
                <a:cs typeface="Archivo"/>
                <a:sym typeface="Archivo"/>
              </a:rPr>
              <a:t>THEN: </a:t>
            </a:r>
            <a:r>
              <a:rPr lang="en">
                <a:solidFill>
                  <a:schemeClr val="dk1"/>
                </a:solidFill>
                <a:latin typeface="Archivo"/>
                <a:ea typeface="Archivo"/>
                <a:cs typeface="Archivo"/>
                <a:sym typeface="Archivo"/>
              </a:rPr>
              <a:t>The login fails because the input is treated as a literal string and not as executable SQL code, and the login is denied.</a:t>
            </a:r>
            <a:endParaRPr>
              <a:solidFill>
                <a:schemeClr val="dk1"/>
              </a:solidFill>
              <a:latin typeface="Archivo"/>
              <a:ea typeface="Archivo"/>
              <a:cs typeface="Archivo"/>
              <a:sym typeface="Archivo"/>
            </a:endParaRPr>
          </a:p>
        </p:txBody>
      </p:sp>
      <p:sp>
        <p:nvSpPr>
          <p:cNvPr id="1419" name="Google Shape;1419;p133"/>
          <p:cNvSpPr txBox="1"/>
          <p:nvPr/>
        </p:nvSpPr>
        <p:spPr>
          <a:xfrm>
            <a:off x="4714876"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Example</a:t>
            </a:r>
            <a:endParaRPr/>
          </a:p>
        </p:txBody>
      </p:sp>
      <p:sp>
        <p:nvSpPr>
          <p:cNvPr id="1420" name="Google Shape;1420;p133"/>
          <p:cNvSpPr txBox="1"/>
          <p:nvPr/>
        </p:nvSpPr>
        <p:spPr>
          <a:xfrm>
            <a:off x="476249" y="1813090"/>
            <a:ext cx="39528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Now you have defined your remediation approach it is time to test those remediation behave as expected.</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This is what we call adversarial testing.</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Adversarial Testing is a method of evaluating a system with the intent of learning how it behaves under malicious or inadvertently harmful conditions.</a:t>
            </a:r>
            <a:endParaRPr>
              <a:solidFill>
                <a:schemeClr val="dk1"/>
              </a:solidFill>
              <a:latin typeface="Archivo"/>
              <a:ea typeface="Archivo"/>
              <a:cs typeface="Archivo"/>
              <a:sym typeface="Archivo"/>
            </a:endParaRPr>
          </a:p>
        </p:txBody>
      </p:sp>
      <p:sp>
        <p:nvSpPr>
          <p:cNvPr id="1421" name="Google Shape;1421;p133"/>
          <p:cNvSpPr txBox="1"/>
          <p:nvPr/>
        </p:nvSpPr>
        <p:spPr>
          <a:xfrm>
            <a:off x="476249"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Test Cases to Prove </a:t>
            </a:r>
            <a:r>
              <a:rPr b="1" lang="en" sz="1600">
                <a:solidFill>
                  <a:schemeClr val="accent1"/>
                </a:solidFill>
                <a:latin typeface="Archivo"/>
                <a:ea typeface="Archivo"/>
                <a:cs typeface="Archivo"/>
                <a:sym typeface="Archivo"/>
              </a:rPr>
              <a:t>Remediation</a:t>
            </a:r>
            <a:endParaRPr/>
          </a:p>
        </p:txBody>
      </p:sp>
      <p:sp>
        <p:nvSpPr>
          <p:cNvPr id="1422" name="Google Shape;1422;p133"/>
          <p:cNvSpPr txBox="1"/>
          <p:nvPr/>
        </p:nvSpPr>
        <p:spPr>
          <a:xfrm>
            <a:off x="462492" y="766207"/>
            <a:ext cx="821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 sz="1800">
                <a:solidFill>
                  <a:schemeClr val="dk1"/>
                </a:solidFill>
                <a:latin typeface="Archivo"/>
                <a:ea typeface="Archivo"/>
                <a:cs typeface="Archivo"/>
                <a:sym typeface="Archivo"/>
              </a:rPr>
              <a:t>Prove its fixed</a:t>
            </a:r>
            <a:endParaRPr i="1" sz="1800">
              <a:solidFill>
                <a:schemeClr val="dk1"/>
              </a:solidFill>
              <a:latin typeface="Archivo"/>
              <a:ea typeface="Archivo"/>
              <a:cs typeface="Archivo"/>
              <a:sym typeface="Archivo"/>
            </a:endParaRPr>
          </a:p>
        </p:txBody>
      </p:sp>
      <p:sp>
        <p:nvSpPr>
          <p:cNvPr id="1423" name="Google Shape;1423;p133"/>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Adversarial Testing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134"/>
          <p:cNvSpPr/>
          <p:nvPr/>
        </p:nvSpPr>
        <p:spPr>
          <a:xfrm>
            <a:off x="0" y="0"/>
            <a:ext cx="91440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chivo"/>
              <a:ea typeface="Archivo"/>
              <a:cs typeface="Archivo"/>
              <a:sym typeface="Archivo"/>
            </a:endParaRPr>
          </a:p>
        </p:txBody>
      </p:sp>
      <p:sp>
        <p:nvSpPr>
          <p:cNvPr id="1430" name="Google Shape;1430;p134"/>
          <p:cNvSpPr txBox="1"/>
          <p:nvPr/>
        </p:nvSpPr>
        <p:spPr>
          <a:xfrm>
            <a:off x="549271" y="1485748"/>
            <a:ext cx="5640600" cy="1847100"/>
          </a:xfrm>
          <a:prstGeom prst="rect">
            <a:avLst/>
          </a:prstGeom>
          <a:noFill/>
          <a:ln>
            <a:noFill/>
          </a:ln>
        </p:spPr>
        <p:txBody>
          <a:bodyPr anchorCtr="0" anchor="ctr" bIns="91425" lIns="0" spcFirstLastPara="1" rIns="0" wrap="square" tIns="91425">
            <a:spAutoFit/>
          </a:bodyPr>
          <a:lstStyle/>
          <a:p>
            <a:pPr indent="0" lvl="0" marL="0" marR="0" rtl="0" algn="l">
              <a:lnSpc>
                <a:spcPct val="90000"/>
              </a:lnSpc>
              <a:spcBef>
                <a:spcPts val="0"/>
              </a:spcBef>
              <a:spcAft>
                <a:spcPts val="0"/>
              </a:spcAft>
              <a:buClr>
                <a:srgbClr val="0E2D66"/>
              </a:buClr>
              <a:buSzPts val="6000"/>
              <a:buFont typeface="Arial"/>
              <a:buNone/>
            </a:pPr>
            <a:r>
              <a:rPr b="1" lang="en" sz="6000">
                <a:solidFill>
                  <a:schemeClr val="lt1"/>
                </a:solidFill>
                <a:latin typeface="Archivo"/>
                <a:ea typeface="Archivo"/>
                <a:cs typeface="Archivo"/>
                <a:sym typeface="Archivo"/>
              </a:rPr>
              <a:t>Did we do a good job?</a:t>
            </a:r>
            <a:endParaRPr b="1" sz="6000">
              <a:solidFill>
                <a:schemeClr val="lt1"/>
              </a:solidFill>
              <a:latin typeface="Archivo"/>
              <a:ea typeface="Archivo"/>
              <a:cs typeface="Archivo"/>
              <a:sym typeface="Archivo"/>
            </a:endParaRPr>
          </a:p>
        </p:txBody>
      </p:sp>
      <p:sp>
        <p:nvSpPr>
          <p:cNvPr id="1431" name="Google Shape;1431;p134"/>
          <p:cNvSpPr txBox="1"/>
          <p:nvPr/>
        </p:nvSpPr>
        <p:spPr>
          <a:xfrm>
            <a:off x="549280" y="675675"/>
            <a:ext cx="4150500" cy="572700"/>
          </a:xfrm>
          <a:prstGeom prst="rect">
            <a:avLst/>
          </a:prstGeom>
          <a:noFill/>
          <a:ln>
            <a:noFill/>
          </a:ln>
        </p:spPr>
        <p:txBody>
          <a:bodyPr anchorCtr="0" anchor="ctr" bIns="91425" lIns="45700" spcFirstLastPara="1" rIns="91425" wrap="square" tIns="91425">
            <a:spAutoFit/>
          </a:bodyPr>
          <a:lstStyle/>
          <a:p>
            <a:pPr indent="0" lvl="0" marL="0" marR="0" rtl="0" algn="l">
              <a:lnSpc>
                <a:spcPct val="90000"/>
              </a:lnSpc>
              <a:spcBef>
                <a:spcPts val="0"/>
              </a:spcBef>
              <a:spcAft>
                <a:spcPts val="0"/>
              </a:spcAft>
              <a:buClr>
                <a:srgbClr val="0E2D66"/>
              </a:buClr>
              <a:buSzPts val="1400"/>
              <a:buFont typeface="Arial"/>
              <a:buNone/>
            </a:pPr>
            <a:r>
              <a:rPr lang="en">
                <a:solidFill>
                  <a:schemeClr val="lt1"/>
                </a:solidFill>
                <a:latin typeface="Archivo"/>
                <a:ea typeface="Archivo"/>
                <a:cs typeface="Archivo"/>
                <a:sym typeface="Archivo"/>
              </a:rPr>
              <a:t>QUESTION 5</a:t>
            </a:r>
            <a:r>
              <a:rPr lang="en">
                <a:solidFill>
                  <a:schemeClr val="lt1"/>
                </a:solidFill>
                <a:latin typeface="Archivo"/>
                <a:ea typeface="Archivo"/>
                <a:cs typeface="Archivo"/>
                <a:sym typeface="Archivo"/>
              </a:rPr>
              <a:t>: The threat model lifecycle</a:t>
            </a:r>
            <a:endParaRPr>
              <a:solidFill>
                <a:schemeClr val="lt1"/>
              </a:solidFill>
              <a:latin typeface="Archivo"/>
              <a:ea typeface="Archivo"/>
              <a:cs typeface="Archivo"/>
              <a:sym typeface="Archivo"/>
            </a:endParaRPr>
          </a:p>
          <a:p>
            <a:pPr indent="0" lvl="0" marL="0" marR="0" rtl="0" algn="l">
              <a:lnSpc>
                <a:spcPct val="90000"/>
              </a:lnSpc>
              <a:spcBef>
                <a:spcPts val="0"/>
              </a:spcBef>
              <a:spcAft>
                <a:spcPts val="0"/>
              </a:spcAft>
              <a:buClr>
                <a:srgbClr val="0E2D66"/>
              </a:buClr>
              <a:buSzPts val="1400"/>
              <a:buFont typeface="Arial"/>
              <a:buNone/>
            </a:pPr>
            <a:r>
              <a:t/>
            </a:r>
            <a:endParaRPr>
              <a:solidFill>
                <a:schemeClr val="lt1"/>
              </a:solidFill>
              <a:latin typeface="Archivo"/>
              <a:ea typeface="Archivo"/>
              <a:cs typeface="Archivo"/>
              <a:sym typeface="Archivo"/>
            </a:endParaRPr>
          </a:p>
        </p:txBody>
      </p:sp>
      <p:sp>
        <p:nvSpPr>
          <p:cNvPr id="1432" name="Google Shape;1432;p134"/>
          <p:cNvSpPr/>
          <p:nvPr/>
        </p:nvSpPr>
        <p:spPr>
          <a:xfrm>
            <a:off x="1946500" y="3866125"/>
            <a:ext cx="1826100" cy="783900"/>
          </a:xfrm>
          <a:prstGeom prst="chevron">
            <a:avLst>
              <a:gd fmla="val 50000" name="adj"/>
            </a:avLst>
          </a:prstGeom>
          <a:solidFill>
            <a:srgbClr val="F1F3F7"/>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239550" spcFirstLastPara="1" rIns="0" wrap="square" tIns="62875">
            <a:noAutofit/>
          </a:bodyPr>
          <a:lstStyle/>
          <a:p>
            <a:pPr indent="0" lvl="0" marL="0" marR="0" rtl="0" algn="l">
              <a:lnSpc>
                <a:spcPct val="100000"/>
              </a:lnSpc>
              <a:spcBef>
                <a:spcPts val="0"/>
              </a:spcBef>
              <a:spcAft>
                <a:spcPts val="0"/>
              </a:spcAft>
              <a:buClr>
                <a:srgbClr val="0F2E66"/>
              </a:buClr>
              <a:buSzPts val="1310"/>
              <a:buFont typeface="Arial"/>
              <a:buNone/>
            </a:pPr>
            <a:r>
              <a:rPr b="1" lang="en" sz="1310">
                <a:solidFill>
                  <a:srgbClr val="0F2E66"/>
                </a:solidFill>
                <a:latin typeface="Archivo"/>
                <a:ea typeface="Archivo"/>
                <a:cs typeface="Archivo"/>
                <a:sym typeface="Archivo"/>
              </a:rPr>
              <a:t>What can go wrong?</a:t>
            </a:r>
            <a:endParaRPr sz="2445"/>
          </a:p>
        </p:txBody>
      </p:sp>
      <p:sp>
        <p:nvSpPr>
          <p:cNvPr id="1433" name="Google Shape;1433;p134"/>
          <p:cNvSpPr/>
          <p:nvPr/>
        </p:nvSpPr>
        <p:spPr>
          <a:xfrm>
            <a:off x="3469600" y="3866125"/>
            <a:ext cx="1878900" cy="783900"/>
          </a:xfrm>
          <a:prstGeom prst="chevron">
            <a:avLst>
              <a:gd fmla="val 50000" name="adj"/>
            </a:avLst>
          </a:prstGeom>
          <a:solidFill>
            <a:srgbClr val="F1F3F7"/>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159675" spcFirstLastPara="1" rIns="0" wrap="square" tIns="62875">
            <a:noAutofit/>
          </a:bodyPr>
          <a:lstStyle/>
          <a:p>
            <a:pPr indent="0" lvl="0" marL="0" marR="0" rtl="0" algn="l">
              <a:lnSpc>
                <a:spcPct val="100000"/>
              </a:lnSpc>
              <a:spcBef>
                <a:spcPts val="0"/>
              </a:spcBef>
              <a:spcAft>
                <a:spcPts val="0"/>
              </a:spcAft>
              <a:buClr>
                <a:srgbClr val="0F2E66"/>
              </a:buClr>
              <a:buSzPts val="1310"/>
              <a:buFont typeface="Arial"/>
              <a:buNone/>
            </a:pPr>
            <a:r>
              <a:rPr b="1" lang="en" sz="1310">
                <a:solidFill>
                  <a:srgbClr val="0F2E66"/>
                </a:solidFill>
                <a:latin typeface="Archivo"/>
                <a:ea typeface="Archivo"/>
                <a:cs typeface="Archivo"/>
                <a:sym typeface="Archivo"/>
              </a:rPr>
              <a:t>How bad is it anyway?</a:t>
            </a:r>
            <a:endParaRPr sz="2445"/>
          </a:p>
        </p:txBody>
      </p:sp>
      <p:sp>
        <p:nvSpPr>
          <p:cNvPr id="1434" name="Google Shape;1434;p134"/>
          <p:cNvSpPr/>
          <p:nvPr/>
        </p:nvSpPr>
        <p:spPr>
          <a:xfrm>
            <a:off x="568474" y="3866125"/>
            <a:ext cx="1648061" cy="783254"/>
          </a:xfrm>
          <a:custGeom>
            <a:rect b="b" l="l" r="r" t="t"/>
            <a:pathLst>
              <a:path extrusionOk="0" h="448856" w="1054759">
                <a:moveTo>
                  <a:pt x="0" y="0"/>
                </a:moveTo>
                <a:lnTo>
                  <a:pt x="830331" y="0"/>
                </a:lnTo>
                <a:lnTo>
                  <a:pt x="1054759" y="224428"/>
                </a:lnTo>
                <a:lnTo>
                  <a:pt x="830331" y="448856"/>
                </a:lnTo>
                <a:lnTo>
                  <a:pt x="0" y="448856"/>
                </a:lnTo>
                <a:lnTo>
                  <a:pt x="0" y="0"/>
                </a:lnTo>
                <a:close/>
              </a:path>
            </a:pathLst>
          </a:custGeom>
          <a:solidFill>
            <a:srgbClr val="F1F3F7"/>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479100" spcFirstLastPara="1" rIns="0" wrap="square" tIns="62875">
            <a:noAutofit/>
          </a:bodyPr>
          <a:lstStyle/>
          <a:p>
            <a:pPr indent="0" lvl="0" marL="0" marR="0" rtl="0" algn="l">
              <a:lnSpc>
                <a:spcPct val="100000"/>
              </a:lnSpc>
              <a:spcBef>
                <a:spcPts val="0"/>
              </a:spcBef>
              <a:spcAft>
                <a:spcPts val="0"/>
              </a:spcAft>
              <a:buClr>
                <a:srgbClr val="0F2E66"/>
              </a:buClr>
              <a:buSzPts val="1310"/>
              <a:buFont typeface="Arial"/>
              <a:buNone/>
            </a:pPr>
            <a:r>
              <a:rPr b="1" lang="en" sz="1310">
                <a:solidFill>
                  <a:srgbClr val="0F2E66"/>
                </a:solidFill>
                <a:latin typeface="Archivo"/>
                <a:ea typeface="Archivo"/>
                <a:cs typeface="Archivo"/>
                <a:sym typeface="Archivo"/>
              </a:rPr>
              <a:t>What are we building?</a:t>
            </a:r>
            <a:endParaRPr sz="2445"/>
          </a:p>
        </p:txBody>
      </p:sp>
      <p:sp>
        <p:nvSpPr>
          <p:cNvPr id="1435" name="Google Shape;1435;p134"/>
          <p:cNvSpPr/>
          <p:nvPr/>
        </p:nvSpPr>
        <p:spPr>
          <a:xfrm>
            <a:off x="6787719" y="3866131"/>
            <a:ext cx="1787817" cy="783254"/>
          </a:xfrm>
          <a:custGeom>
            <a:rect b="b" l="l" r="r" t="t"/>
            <a:pathLst>
              <a:path extrusionOk="0" h="448856" w="1054759">
                <a:moveTo>
                  <a:pt x="0" y="0"/>
                </a:moveTo>
                <a:lnTo>
                  <a:pt x="224428" y="0"/>
                </a:lnTo>
                <a:lnTo>
                  <a:pt x="830331" y="0"/>
                </a:lnTo>
                <a:lnTo>
                  <a:pt x="1054759" y="0"/>
                </a:lnTo>
                <a:lnTo>
                  <a:pt x="1054759" y="448856"/>
                </a:lnTo>
                <a:lnTo>
                  <a:pt x="830331" y="448856"/>
                </a:lnTo>
                <a:lnTo>
                  <a:pt x="224428" y="448856"/>
                </a:lnTo>
                <a:lnTo>
                  <a:pt x="0" y="448856"/>
                </a:lnTo>
                <a:lnTo>
                  <a:pt x="224428" y="224428"/>
                </a:lnTo>
                <a:close/>
              </a:path>
            </a:pathLst>
          </a:custGeom>
          <a:solidFill>
            <a:schemeClr val="accent4"/>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239550" spcFirstLastPara="1" rIns="0" wrap="square" tIns="62875">
            <a:noAutofit/>
          </a:bodyPr>
          <a:lstStyle/>
          <a:p>
            <a:pPr indent="0" lvl="0" marL="228600" marR="0" rtl="0" algn="l">
              <a:lnSpc>
                <a:spcPct val="100000"/>
              </a:lnSpc>
              <a:spcBef>
                <a:spcPts val="0"/>
              </a:spcBef>
              <a:spcAft>
                <a:spcPts val="0"/>
              </a:spcAft>
              <a:buClr>
                <a:srgbClr val="0F2E66"/>
              </a:buClr>
              <a:buSzPts val="1310"/>
              <a:buFont typeface="Arial"/>
              <a:buNone/>
            </a:pPr>
            <a:r>
              <a:rPr b="1" lang="en" sz="1310">
                <a:solidFill>
                  <a:srgbClr val="0F2E66"/>
                </a:solidFill>
                <a:latin typeface="Archivo"/>
                <a:ea typeface="Archivo"/>
                <a:cs typeface="Archivo"/>
                <a:sym typeface="Archivo"/>
              </a:rPr>
              <a:t>Did we do a good job?</a:t>
            </a:r>
            <a:endParaRPr sz="2445"/>
          </a:p>
        </p:txBody>
      </p:sp>
      <p:sp>
        <p:nvSpPr>
          <p:cNvPr id="1436" name="Google Shape;1436;p134"/>
          <p:cNvSpPr/>
          <p:nvPr/>
        </p:nvSpPr>
        <p:spPr>
          <a:xfrm>
            <a:off x="5039336" y="3865651"/>
            <a:ext cx="2038800" cy="784800"/>
          </a:xfrm>
          <a:prstGeom prst="chevron">
            <a:avLst>
              <a:gd fmla="val 50000" name="adj"/>
            </a:avLst>
          </a:prstGeom>
          <a:solidFill>
            <a:srgbClr val="F1F3F7"/>
          </a:solidFill>
          <a:ln>
            <a:noFill/>
          </a:ln>
          <a:effectLst>
            <a:outerShdw blurRad="57150" rotWithShape="0" algn="bl" dir="5400000" dist="19050">
              <a:srgbClr val="000000">
                <a:alpha val="50000"/>
              </a:srgbClr>
            </a:outerShdw>
            <a:reflection blurRad="0" dir="5400000" dist="38100" endA="0" endPos="30000" fadeDir="5400012" kx="0" rotWithShape="0" algn="bl" stA="30000" stPos="0" sy="-100000" ky="0"/>
          </a:effectLst>
        </p:spPr>
        <p:txBody>
          <a:bodyPr anchorCtr="0" anchor="ctr" bIns="62875" lIns="159675" spcFirstLastPara="1" rIns="0" wrap="square" tIns="62875">
            <a:noAutofit/>
          </a:bodyPr>
          <a:lstStyle/>
          <a:p>
            <a:pPr indent="0" lvl="0" marL="0" marR="0" rtl="0" algn="l">
              <a:lnSpc>
                <a:spcPct val="100000"/>
              </a:lnSpc>
              <a:spcBef>
                <a:spcPts val="0"/>
              </a:spcBef>
              <a:spcAft>
                <a:spcPts val="0"/>
              </a:spcAft>
              <a:buClr>
                <a:srgbClr val="0F2E66"/>
              </a:buClr>
              <a:buSzPts val="1310"/>
              <a:buFont typeface="Arial"/>
              <a:buNone/>
            </a:pPr>
            <a:r>
              <a:rPr b="1" lang="en" sz="1310">
                <a:solidFill>
                  <a:schemeClr val="dk1"/>
                </a:solidFill>
                <a:latin typeface="Archivo"/>
                <a:ea typeface="Archivo"/>
                <a:cs typeface="Archivo"/>
                <a:sym typeface="Archivo"/>
              </a:rPr>
              <a:t>What are we going to do about it?</a:t>
            </a:r>
            <a:endParaRPr sz="2445">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35"/>
          <p:cNvSpPr/>
          <p:nvPr/>
        </p:nvSpPr>
        <p:spPr>
          <a:xfrm>
            <a:off x="6158451" y="1739975"/>
            <a:ext cx="2661300" cy="3001500"/>
          </a:xfrm>
          <a:prstGeom prst="roundRect">
            <a:avLst>
              <a:gd fmla="val 1405" name="adj"/>
            </a:avLst>
          </a:prstGeom>
          <a:solidFill>
            <a:srgbClr val="FCF8E8"/>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5CB9"/>
              </a:buClr>
              <a:buSzPts val="2000"/>
              <a:buFont typeface="Arial"/>
              <a:buNone/>
            </a:pPr>
            <a:r>
              <a:t/>
            </a:r>
            <a:endParaRPr b="0" i="0" sz="2000" u="none" cap="none" strike="noStrike">
              <a:solidFill>
                <a:srgbClr val="0F2E66"/>
              </a:solidFill>
              <a:latin typeface="Arial"/>
              <a:ea typeface="Arial"/>
              <a:cs typeface="Arial"/>
              <a:sym typeface="Arial"/>
            </a:endParaRPr>
          </a:p>
        </p:txBody>
      </p:sp>
      <p:sp>
        <p:nvSpPr>
          <p:cNvPr id="1443" name="Google Shape;1443;p135"/>
          <p:cNvSpPr/>
          <p:nvPr/>
        </p:nvSpPr>
        <p:spPr>
          <a:xfrm>
            <a:off x="3241344" y="1739975"/>
            <a:ext cx="2661300" cy="3001500"/>
          </a:xfrm>
          <a:prstGeom prst="roundRect">
            <a:avLst>
              <a:gd fmla="val 1405" name="adj"/>
            </a:avLst>
          </a:prstGeom>
          <a:solidFill>
            <a:srgbClr val="FCF8E8"/>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5CB9"/>
              </a:buClr>
              <a:buSzPts val="2000"/>
              <a:buFont typeface="Arial"/>
              <a:buNone/>
            </a:pPr>
            <a:r>
              <a:t/>
            </a:r>
            <a:endParaRPr b="0" i="0" sz="2000" u="none" cap="none" strike="noStrike">
              <a:solidFill>
                <a:srgbClr val="0F2E66"/>
              </a:solidFill>
              <a:latin typeface="Arial"/>
              <a:ea typeface="Arial"/>
              <a:cs typeface="Arial"/>
              <a:sym typeface="Arial"/>
            </a:endParaRPr>
          </a:p>
        </p:txBody>
      </p:sp>
      <p:sp>
        <p:nvSpPr>
          <p:cNvPr id="1444" name="Google Shape;1444;p135"/>
          <p:cNvSpPr/>
          <p:nvPr/>
        </p:nvSpPr>
        <p:spPr>
          <a:xfrm>
            <a:off x="324238" y="1739975"/>
            <a:ext cx="2661300" cy="3001500"/>
          </a:xfrm>
          <a:prstGeom prst="roundRect">
            <a:avLst>
              <a:gd fmla="val 1405" name="adj"/>
            </a:avLst>
          </a:prstGeom>
          <a:solidFill>
            <a:srgbClr val="FCF8E8"/>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5CB9"/>
              </a:buClr>
              <a:buSzPts val="2000"/>
              <a:buFont typeface="Arial"/>
              <a:buNone/>
            </a:pPr>
            <a:r>
              <a:t/>
            </a:r>
            <a:endParaRPr b="0" i="0" sz="2000" u="none" cap="none" strike="noStrike">
              <a:solidFill>
                <a:srgbClr val="0F2E66"/>
              </a:solidFill>
              <a:latin typeface="Arial"/>
              <a:ea typeface="Arial"/>
              <a:cs typeface="Arial"/>
              <a:sym typeface="Arial"/>
            </a:endParaRPr>
          </a:p>
        </p:txBody>
      </p:sp>
      <p:sp>
        <p:nvSpPr>
          <p:cNvPr id="1445" name="Google Shape;1445;p135"/>
          <p:cNvSpPr txBox="1"/>
          <p:nvPr>
            <p:ph type="title"/>
          </p:nvPr>
        </p:nvSpPr>
        <p:spPr>
          <a:xfrm>
            <a:off x="457200" y="372745"/>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0F2E66"/>
              </a:buClr>
              <a:buSzPts val="2800"/>
              <a:buFont typeface="Archivo"/>
              <a:buNone/>
            </a:pPr>
            <a:r>
              <a:rPr lang="en"/>
              <a:t>Keep Doing a Good Job</a:t>
            </a:r>
            <a:endParaRPr/>
          </a:p>
        </p:txBody>
      </p:sp>
      <p:pic>
        <p:nvPicPr>
          <p:cNvPr id="1446" name="Google Shape;1446;p135"/>
          <p:cNvPicPr preferRelativeResize="0"/>
          <p:nvPr>
            <p:ph idx="2" type="pic"/>
          </p:nvPr>
        </p:nvPicPr>
        <p:blipFill rotWithShape="1">
          <a:blip r:embed="rId3">
            <a:alphaModFix/>
          </a:blip>
          <a:srcRect b="14683" l="0" r="0" t="14690"/>
          <a:stretch/>
        </p:blipFill>
        <p:spPr>
          <a:xfrm>
            <a:off x="3311087" y="1751834"/>
            <a:ext cx="2528700" cy="1785900"/>
          </a:xfrm>
          <a:prstGeom prst="roundRect">
            <a:avLst>
              <a:gd fmla="val 1907" name="adj"/>
            </a:avLst>
          </a:prstGeom>
          <a:solidFill>
            <a:srgbClr val="7D8B99"/>
          </a:solidFill>
          <a:ln>
            <a:noFill/>
          </a:ln>
        </p:spPr>
      </p:pic>
      <p:pic>
        <p:nvPicPr>
          <p:cNvPr id="1447" name="Google Shape;1447;p135"/>
          <p:cNvPicPr preferRelativeResize="0"/>
          <p:nvPr>
            <p:ph idx="3" type="pic"/>
          </p:nvPr>
        </p:nvPicPr>
        <p:blipFill rotWithShape="1">
          <a:blip r:embed="rId4">
            <a:alphaModFix/>
          </a:blip>
          <a:srcRect b="14683" l="0" r="0" t="14690"/>
          <a:stretch/>
        </p:blipFill>
        <p:spPr>
          <a:xfrm>
            <a:off x="6224762" y="1751834"/>
            <a:ext cx="2528700" cy="1785900"/>
          </a:xfrm>
          <a:prstGeom prst="roundRect">
            <a:avLst>
              <a:gd fmla="val 1907" name="adj"/>
            </a:avLst>
          </a:prstGeom>
          <a:solidFill>
            <a:srgbClr val="7D8B99"/>
          </a:solidFill>
          <a:ln>
            <a:noFill/>
          </a:ln>
        </p:spPr>
      </p:pic>
      <p:pic>
        <p:nvPicPr>
          <p:cNvPr id="1448" name="Google Shape;1448;p135"/>
          <p:cNvPicPr preferRelativeResize="0"/>
          <p:nvPr>
            <p:ph idx="4" type="pic"/>
          </p:nvPr>
        </p:nvPicPr>
        <p:blipFill rotWithShape="1">
          <a:blip r:embed="rId5">
            <a:alphaModFix/>
          </a:blip>
          <a:srcRect b="14683" l="0" r="0" t="14690"/>
          <a:stretch/>
        </p:blipFill>
        <p:spPr>
          <a:xfrm>
            <a:off x="390562" y="1751834"/>
            <a:ext cx="2528700" cy="1785900"/>
          </a:xfrm>
          <a:prstGeom prst="roundRect">
            <a:avLst>
              <a:gd fmla="val 1907" name="adj"/>
            </a:avLst>
          </a:prstGeom>
          <a:solidFill>
            <a:srgbClr val="7D8B99"/>
          </a:solidFill>
          <a:ln>
            <a:noFill/>
          </a:ln>
        </p:spPr>
      </p:pic>
      <p:sp>
        <p:nvSpPr>
          <p:cNvPr id="1449" name="Google Shape;1449;p135"/>
          <p:cNvSpPr txBox="1"/>
          <p:nvPr/>
        </p:nvSpPr>
        <p:spPr>
          <a:xfrm>
            <a:off x="6158441" y="3956999"/>
            <a:ext cx="2610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Iterate on your model as you iterate on your system</a:t>
            </a:r>
            <a:endParaRPr/>
          </a:p>
        </p:txBody>
      </p:sp>
      <p:sp>
        <p:nvSpPr>
          <p:cNvPr id="1450" name="Google Shape;1450;p135"/>
          <p:cNvSpPr txBox="1"/>
          <p:nvPr/>
        </p:nvSpPr>
        <p:spPr>
          <a:xfrm>
            <a:off x="6158441" y="3683791"/>
            <a:ext cx="2610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600">
                <a:solidFill>
                  <a:schemeClr val="accent1"/>
                </a:solidFill>
                <a:latin typeface="Archivo"/>
                <a:ea typeface="Archivo"/>
                <a:cs typeface="Archivo"/>
                <a:sym typeface="Archivo"/>
              </a:rPr>
              <a:t>Iterate</a:t>
            </a:r>
            <a:endParaRPr/>
          </a:p>
        </p:txBody>
      </p:sp>
      <p:sp>
        <p:nvSpPr>
          <p:cNvPr id="1451" name="Google Shape;1451;p135"/>
          <p:cNvSpPr txBox="1"/>
          <p:nvPr/>
        </p:nvSpPr>
        <p:spPr>
          <a:xfrm>
            <a:off x="3231091" y="3956999"/>
            <a:ext cx="2610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Review each threat, remediation and adversarial threat</a:t>
            </a:r>
            <a:endParaRPr/>
          </a:p>
        </p:txBody>
      </p:sp>
      <p:sp>
        <p:nvSpPr>
          <p:cNvPr id="1452" name="Google Shape;1452;p135"/>
          <p:cNvSpPr txBox="1"/>
          <p:nvPr/>
        </p:nvSpPr>
        <p:spPr>
          <a:xfrm>
            <a:off x="3231091" y="3683791"/>
            <a:ext cx="2610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600">
                <a:solidFill>
                  <a:schemeClr val="accent1"/>
                </a:solidFill>
                <a:latin typeface="Archivo"/>
                <a:ea typeface="Archivo"/>
                <a:cs typeface="Archivo"/>
                <a:sym typeface="Archivo"/>
              </a:rPr>
              <a:t>Review</a:t>
            </a:r>
            <a:endParaRPr/>
          </a:p>
        </p:txBody>
      </p:sp>
      <p:sp>
        <p:nvSpPr>
          <p:cNvPr id="1453" name="Google Shape;1453;p135"/>
          <p:cNvSpPr txBox="1"/>
          <p:nvPr/>
        </p:nvSpPr>
        <p:spPr>
          <a:xfrm>
            <a:off x="375558" y="3956999"/>
            <a:ext cx="2610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Make sure you threat model matches the reality that been created</a:t>
            </a:r>
            <a:endParaRPr/>
          </a:p>
        </p:txBody>
      </p:sp>
      <p:sp>
        <p:nvSpPr>
          <p:cNvPr id="1454" name="Google Shape;1454;p135"/>
          <p:cNvSpPr txBox="1"/>
          <p:nvPr/>
        </p:nvSpPr>
        <p:spPr>
          <a:xfrm>
            <a:off x="375558" y="3683791"/>
            <a:ext cx="26100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1600">
                <a:solidFill>
                  <a:schemeClr val="accent1"/>
                </a:solidFill>
                <a:latin typeface="Archivo"/>
                <a:ea typeface="Archivo"/>
                <a:cs typeface="Archivo"/>
                <a:sym typeface="Archivo"/>
              </a:rPr>
              <a:t>Model</a:t>
            </a:r>
            <a:endParaRPr b="1" sz="1600">
              <a:solidFill>
                <a:schemeClr val="accent1"/>
              </a:solidFill>
              <a:latin typeface="Archivo"/>
              <a:ea typeface="Archivo"/>
              <a:cs typeface="Archivo"/>
              <a:sym typeface="Archiv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36"/>
          <p:cNvSpPr txBox="1"/>
          <p:nvPr/>
        </p:nvSpPr>
        <p:spPr>
          <a:xfrm>
            <a:off x="4714876" y="1813090"/>
            <a:ext cx="3952800" cy="181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The value of your threat model is directly correlated with the accuracy of your system model.</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This is why we encourage utilising appropriate </a:t>
            </a:r>
            <a:r>
              <a:rPr lang="en">
                <a:solidFill>
                  <a:schemeClr val="dk1"/>
                </a:solidFill>
                <a:latin typeface="Archivo"/>
                <a:ea typeface="Archivo"/>
                <a:cs typeface="Archivo"/>
                <a:sym typeface="Archivo"/>
              </a:rPr>
              <a:t>tool sets</a:t>
            </a:r>
            <a:r>
              <a:rPr lang="en">
                <a:solidFill>
                  <a:schemeClr val="dk1"/>
                </a:solidFill>
                <a:latin typeface="Archivo"/>
                <a:ea typeface="Archivo"/>
                <a:cs typeface="Archivo"/>
                <a:sym typeface="Archivo"/>
              </a:rPr>
              <a:t> like C4 for creating accurate models and iterating on your model when changes are made to the system.</a:t>
            </a:r>
            <a:endParaRPr>
              <a:solidFill>
                <a:schemeClr val="dk1"/>
              </a:solidFill>
              <a:latin typeface="Archivo"/>
              <a:ea typeface="Archivo"/>
              <a:cs typeface="Archivo"/>
              <a:sym typeface="Archivo"/>
            </a:endParaRPr>
          </a:p>
        </p:txBody>
      </p:sp>
      <p:sp>
        <p:nvSpPr>
          <p:cNvPr id="1461" name="Google Shape;1461;p136"/>
          <p:cNvSpPr txBox="1"/>
          <p:nvPr/>
        </p:nvSpPr>
        <p:spPr>
          <a:xfrm>
            <a:off x="4714876"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Value</a:t>
            </a:r>
            <a:endParaRPr/>
          </a:p>
        </p:txBody>
      </p:sp>
      <p:sp>
        <p:nvSpPr>
          <p:cNvPr id="1462" name="Google Shape;1462;p136"/>
          <p:cNvSpPr txBox="1"/>
          <p:nvPr/>
        </p:nvSpPr>
        <p:spPr>
          <a:xfrm>
            <a:off x="476249" y="1813090"/>
            <a:ext cx="3952800" cy="20319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Does your model map to the reality of your system?</a:t>
            </a:r>
            <a:endParaRPr>
              <a:solidFill>
                <a:schemeClr val="dk1"/>
              </a:solidFill>
              <a:latin typeface="Archivo"/>
              <a:ea typeface="Archivo"/>
              <a:cs typeface="Archivo"/>
              <a:sym typeface="Archivo"/>
            </a:endParaRPr>
          </a:p>
          <a:p>
            <a:pPr indent="0" lvl="0" marL="45720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Is there any areas of the model that are incorrect compared to the true system?</a:t>
            </a:r>
            <a:endParaRPr>
              <a:solidFill>
                <a:schemeClr val="dk1"/>
              </a:solidFill>
              <a:latin typeface="Archivo"/>
              <a:ea typeface="Archivo"/>
              <a:cs typeface="Archivo"/>
              <a:sym typeface="Archivo"/>
            </a:endParaRPr>
          </a:p>
          <a:p>
            <a:pPr indent="0" lvl="0" marL="45720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On implementation has any part of the model become out of date?</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p:txBody>
      </p:sp>
      <p:sp>
        <p:nvSpPr>
          <p:cNvPr id="1463" name="Google Shape;1463;p136"/>
          <p:cNvSpPr txBox="1"/>
          <p:nvPr/>
        </p:nvSpPr>
        <p:spPr>
          <a:xfrm>
            <a:off x="476249"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Accuracy</a:t>
            </a:r>
            <a:endParaRPr/>
          </a:p>
        </p:txBody>
      </p:sp>
      <p:sp>
        <p:nvSpPr>
          <p:cNvPr id="1464" name="Google Shape;1464;p136"/>
          <p:cNvSpPr txBox="1"/>
          <p:nvPr/>
        </p:nvSpPr>
        <p:spPr>
          <a:xfrm>
            <a:off x="462492" y="766207"/>
            <a:ext cx="821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 sz="1800">
                <a:solidFill>
                  <a:schemeClr val="dk1"/>
                </a:solidFill>
                <a:latin typeface="Archivo"/>
                <a:ea typeface="Archivo"/>
                <a:cs typeface="Archivo"/>
                <a:sym typeface="Archivo"/>
              </a:rPr>
              <a:t>Is your model accurate?</a:t>
            </a:r>
            <a:endParaRPr i="1" sz="1800">
              <a:solidFill>
                <a:schemeClr val="dk1"/>
              </a:solidFill>
              <a:latin typeface="Archivo"/>
              <a:ea typeface="Archivo"/>
              <a:cs typeface="Archivo"/>
              <a:sym typeface="Archivo"/>
            </a:endParaRPr>
          </a:p>
        </p:txBody>
      </p:sp>
      <p:sp>
        <p:nvSpPr>
          <p:cNvPr id="1465" name="Google Shape;1465;p136"/>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Model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137"/>
          <p:cNvSpPr txBox="1"/>
          <p:nvPr/>
        </p:nvSpPr>
        <p:spPr>
          <a:xfrm>
            <a:off x="4714876" y="1813090"/>
            <a:ext cx="3952800" cy="181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If you are transferring a threat make sure you are aware of the timeline by which that threat is planned to be resolved. A transferred threat is still a threat to your system.</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It is generally good practise to document Accepted threats to clarify for others why the threat has been accepted.</a:t>
            </a:r>
            <a:endParaRPr>
              <a:solidFill>
                <a:schemeClr val="dk1"/>
              </a:solidFill>
              <a:latin typeface="Archivo"/>
              <a:ea typeface="Archivo"/>
              <a:cs typeface="Archivo"/>
              <a:sym typeface="Archivo"/>
            </a:endParaRPr>
          </a:p>
        </p:txBody>
      </p:sp>
      <p:sp>
        <p:nvSpPr>
          <p:cNvPr id="1472" name="Google Shape;1472;p137"/>
          <p:cNvSpPr txBox="1"/>
          <p:nvPr/>
        </p:nvSpPr>
        <p:spPr>
          <a:xfrm>
            <a:off x="4714876"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Transfers and Accepts</a:t>
            </a:r>
            <a:endParaRPr/>
          </a:p>
        </p:txBody>
      </p:sp>
      <p:sp>
        <p:nvSpPr>
          <p:cNvPr id="1473" name="Google Shape;1473;p137"/>
          <p:cNvSpPr txBox="1"/>
          <p:nvPr/>
        </p:nvSpPr>
        <p:spPr>
          <a:xfrm>
            <a:off x="476249" y="1813090"/>
            <a:ext cx="3952800" cy="18162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Have you remediated each vulnerability appropriately</a:t>
            </a:r>
            <a:endParaRPr>
              <a:solidFill>
                <a:schemeClr val="dk1"/>
              </a:solidFill>
              <a:latin typeface="Archivo"/>
              <a:ea typeface="Archivo"/>
              <a:cs typeface="Archivo"/>
              <a:sym typeface="Archivo"/>
            </a:endParaRPr>
          </a:p>
          <a:p>
            <a:pPr indent="0" lvl="0" marL="45720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Are there any items that need follow up </a:t>
            </a:r>
            <a:r>
              <a:rPr lang="en">
                <a:solidFill>
                  <a:schemeClr val="dk1"/>
                </a:solidFill>
                <a:latin typeface="Archivo"/>
                <a:ea typeface="Archivo"/>
                <a:cs typeface="Archivo"/>
                <a:sym typeface="Archivo"/>
              </a:rPr>
              <a:t>treatment</a:t>
            </a:r>
            <a:r>
              <a:rPr lang="en">
                <a:solidFill>
                  <a:schemeClr val="dk1"/>
                </a:solidFill>
                <a:latin typeface="Archivo"/>
                <a:ea typeface="Archivo"/>
                <a:cs typeface="Archivo"/>
                <a:sym typeface="Archivo"/>
              </a:rPr>
              <a:t>?</a:t>
            </a:r>
            <a:endParaRPr>
              <a:solidFill>
                <a:schemeClr val="dk1"/>
              </a:solidFill>
              <a:latin typeface="Archivo"/>
              <a:ea typeface="Archivo"/>
              <a:cs typeface="Archivo"/>
              <a:sym typeface="Archivo"/>
            </a:endParaRPr>
          </a:p>
          <a:p>
            <a:pPr indent="0" lvl="0" marL="45720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317500" lvl="0" marL="457200" marR="0" rtl="0" algn="l">
              <a:lnSpc>
                <a:spcPct val="100000"/>
              </a:lnSpc>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Have all appropriate parties been alerted to issues that could affect them?</a:t>
            </a:r>
            <a:endParaRPr>
              <a:solidFill>
                <a:schemeClr val="dk1"/>
              </a:solidFill>
              <a:latin typeface="Archivo"/>
              <a:ea typeface="Archivo"/>
              <a:cs typeface="Archivo"/>
              <a:sym typeface="Archivo"/>
            </a:endParaRPr>
          </a:p>
        </p:txBody>
      </p:sp>
      <p:sp>
        <p:nvSpPr>
          <p:cNvPr id="1474" name="Google Shape;1474;p137"/>
          <p:cNvSpPr txBox="1"/>
          <p:nvPr/>
        </p:nvSpPr>
        <p:spPr>
          <a:xfrm>
            <a:off x="476249"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Remediations</a:t>
            </a:r>
            <a:endParaRPr/>
          </a:p>
        </p:txBody>
      </p:sp>
      <p:sp>
        <p:nvSpPr>
          <p:cNvPr id="1475" name="Google Shape;1475;p137"/>
          <p:cNvSpPr txBox="1"/>
          <p:nvPr/>
        </p:nvSpPr>
        <p:spPr>
          <a:xfrm>
            <a:off x="462492" y="766207"/>
            <a:ext cx="821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 sz="1800">
                <a:solidFill>
                  <a:schemeClr val="dk1"/>
                </a:solidFill>
                <a:latin typeface="Archivo"/>
                <a:ea typeface="Archivo"/>
                <a:cs typeface="Archivo"/>
                <a:sym typeface="Archivo"/>
              </a:rPr>
              <a:t>Did you remediate everything?</a:t>
            </a:r>
            <a:endParaRPr i="1" sz="1800">
              <a:solidFill>
                <a:schemeClr val="dk1"/>
              </a:solidFill>
              <a:latin typeface="Archivo"/>
              <a:ea typeface="Archivo"/>
              <a:cs typeface="Archivo"/>
              <a:sym typeface="Archivo"/>
            </a:endParaRPr>
          </a:p>
        </p:txBody>
      </p:sp>
      <p:sp>
        <p:nvSpPr>
          <p:cNvPr id="1476" name="Google Shape;1476;p137"/>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Review</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38"/>
          <p:cNvSpPr txBox="1"/>
          <p:nvPr/>
        </p:nvSpPr>
        <p:spPr>
          <a:xfrm>
            <a:off x="4714876" y="1813090"/>
            <a:ext cx="3952800" cy="160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Threat models are most valuable when considered as part of the Secure Software Development Lifecycle.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By </a:t>
            </a:r>
            <a:r>
              <a:rPr lang="en">
                <a:solidFill>
                  <a:schemeClr val="dk1"/>
                </a:solidFill>
                <a:latin typeface="Archivo"/>
                <a:ea typeface="Archivo"/>
                <a:cs typeface="Archivo"/>
                <a:sym typeface="Archivo"/>
              </a:rPr>
              <a:t>continuously</a:t>
            </a:r>
            <a:r>
              <a:rPr lang="en">
                <a:solidFill>
                  <a:schemeClr val="dk1"/>
                </a:solidFill>
                <a:latin typeface="Archivo"/>
                <a:ea typeface="Archivo"/>
                <a:cs typeface="Archivo"/>
                <a:sym typeface="Archivo"/>
              </a:rPr>
              <a:t> iterating on your threat model you are staying abreast of the new threats being introduced to your system.</a:t>
            </a:r>
            <a:endParaRPr>
              <a:solidFill>
                <a:schemeClr val="dk1"/>
              </a:solidFill>
              <a:latin typeface="Archivo"/>
              <a:ea typeface="Archivo"/>
              <a:cs typeface="Archivo"/>
              <a:sym typeface="Archivo"/>
            </a:endParaRPr>
          </a:p>
        </p:txBody>
      </p:sp>
      <p:sp>
        <p:nvSpPr>
          <p:cNvPr id="1483" name="Google Shape;1483;p138"/>
          <p:cNvSpPr txBox="1"/>
          <p:nvPr/>
        </p:nvSpPr>
        <p:spPr>
          <a:xfrm>
            <a:off x="4714876"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Up to Date Safety</a:t>
            </a:r>
            <a:endParaRPr/>
          </a:p>
        </p:txBody>
      </p:sp>
      <p:sp>
        <p:nvSpPr>
          <p:cNvPr id="1484" name="Google Shape;1484;p138"/>
          <p:cNvSpPr txBox="1"/>
          <p:nvPr/>
        </p:nvSpPr>
        <p:spPr>
          <a:xfrm>
            <a:off x="476249" y="1813090"/>
            <a:ext cx="3952800" cy="181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As your system evolves the potential for new threats is always present.</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t/>
            </a:r>
            <a:endParaRPr>
              <a:solidFill>
                <a:schemeClr val="dk1"/>
              </a:solidFill>
              <a:latin typeface="Archivo"/>
              <a:ea typeface="Archivo"/>
              <a:cs typeface="Archivo"/>
              <a:sym typeface="Archivo"/>
            </a:endParaRPr>
          </a:p>
          <a:p>
            <a:pPr indent="0" lvl="0" marL="0" marR="0" rtl="0" algn="l">
              <a:lnSpc>
                <a:spcPct val="100000"/>
              </a:lnSpc>
              <a:spcBef>
                <a:spcPts val="0"/>
              </a:spcBef>
              <a:spcAft>
                <a:spcPts val="0"/>
              </a:spcAft>
              <a:buNone/>
            </a:pPr>
            <a:r>
              <a:rPr lang="en">
                <a:solidFill>
                  <a:schemeClr val="dk1"/>
                </a:solidFill>
                <a:latin typeface="Archivo"/>
                <a:ea typeface="Archivo"/>
                <a:cs typeface="Archivo"/>
                <a:sym typeface="Archivo"/>
              </a:rPr>
              <a:t>As new features are added and changes are made it is important to update your system model to reflect the evolution of the codebase and your threat model to reflect your current security posture.</a:t>
            </a:r>
            <a:endParaRPr>
              <a:solidFill>
                <a:schemeClr val="dk1"/>
              </a:solidFill>
              <a:latin typeface="Archivo"/>
              <a:ea typeface="Archivo"/>
              <a:cs typeface="Archivo"/>
              <a:sym typeface="Archivo"/>
            </a:endParaRPr>
          </a:p>
        </p:txBody>
      </p:sp>
      <p:sp>
        <p:nvSpPr>
          <p:cNvPr id="1485" name="Google Shape;1485;p138"/>
          <p:cNvSpPr txBox="1"/>
          <p:nvPr/>
        </p:nvSpPr>
        <p:spPr>
          <a:xfrm>
            <a:off x="476249" y="1495037"/>
            <a:ext cx="3952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600"/>
              <a:buFont typeface="Arial"/>
              <a:buNone/>
            </a:pPr>
            <a:r>
              <a:rPr b="1" lang="en" sz="1600">
                <a:solidFill>
                  <a:schemeClr val="accent1"/>
                </a:solidFill>
                <a:latin typeface="Archivo"/>
                <a:ea typeface="Archivo"/>
                <a:cs typeface="Archivo"/>
                <a:sym typeface="Archivo"/>
              </a:rPr>
              <a:t>Iterate</a:t>
            </a:r>
            <a:endParaRPr/>
          </a:p>
        </p:txBody>
      </p:sp>
      <p:sp>
        <p:nvSpPr>
          <p:cNvPr id="1486" name="Google Shape;1486;p138"/>
          <p:cNvSpPr txBox="1"/>
          <p:nvPr/>
        </p:nvSpPr>
        <p:spPr>
          <a:xfrm>
            <a:off x="462492" y="766207"/>
            <a:ext cx="821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 sz="1800">
                <a:solidFill>
                  <a:schemeClr val="dk1"/>
                </a:solidFill>
                <a:latin typeface="Archivo"/>
                <a:ea typeface="Archivo"/>
                <a:cs typeface="Archivo"/>
                <a:sym typeface="Archivo"/>
              </a:rPr>
              <a:t>As your system evolves so should your threat model</a:t>
            </a:r>
            <a:endParaRPr i="1" sz="1800">
              <a:solidFill>
                <a:schemeClr val="dk1"/>
              </a:solidFill>
              <a:latin typeface="Archivo"/>
              <a:ea typeface="Archivo"/>
              <a:cs typeface="Archivo"/>
              <a:sym typeface="Archivo"/>
            </a:endParaRPr>
          </a:p>
        </p:txBody>
      </p:sp>
      <p:sp>
        <p:nvSpPr>
          <p:cNvPr id="1487" name="Google Shape;1487;p138"/>
          <p:cNvSpPr txBox="1"/>
          <p:nvPr>
            <p:ph type="title"/>
          </p:nvPr>
        </p:nvSpPr>
        <p:spPr>
          <a:xfrm>
            <a:off x="457200" y="374904"/>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Iterate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67" title="Screenshot 2025-10-06 at 18.06.02.png"/>
          <p:cNvPicPr preferRelativeResize="0"/>
          <p:nvPr>
            <p:ph idx="2" type="pic"/>
          </p:nvPr>
        </p:nvPicPr>
        <p:blipFill rotWithShape="1">
          <a:blip r:embed="rId3">
            <a:alphaModFix/>
          </a:blip>
          <a:srcRect b="0" l="14882" r="14882" t="0"/>
          <a:stretch/>
        </p:blipFill>
        <p:spPr>
          <a:xfrm>
            <a:off x="5309242" y="0"/>
            <a:ext cx="3834758" cy="5145326"/>
          </a:xfrm>
          <a:prstGeom prst="rect">
            <a:avLst/>
          </a:prstGeom>
          <a:solidFill>
            <a:srgbClr val="7D8B99"/>
          </a:solidFill>
          <a:ln>
            <a:noFill/>
          </a:ln>
        </p:spPr>
      </p:pic>
      <p:sp>
        <p:nvSpPr>
          <p:cNvPr id="486" name="Google Shape;486;p67"/>
          <p:cNvSpPr/>
          <p:nvPr/>
        </p:nvSpPr>
        <p:spPr>
          <a:xfrm flipH="1">
            <a:off x="5294376" y="0"/>
            <a:ext cx="3849624" cy="5143500"/>
          </a:xfrm>
          <a:custGeom>
            <a:rect b="b" l="l" r="r" t="t"/>
            <a:pathLst>
              <a:path extrusionOk="0" h="5143500" w="3849624">
                <a:moveTo>
                  <a:pt x="0" y="0"/>
                </a:moveTo>
                <a:lnTo>
                  <a:pt x="1" y="0"/>
                </a:lnTo>
                <a:lnTo>
                  <a:pt x="402336" y="0"/>
                </a:lnTo>
                <a:lnTo>
                  <a:pt x="457201" y="0"/>
                </a:lnTo>
                <a:lnTo>
                  <a:pt x="3849624" y="0"/>
                </a:lnTo>
                <a:lnTo>
                  <a:pt x="3849624" y="363005"/>
                </a:lnTo>
                <a:lnTo>
                  <a:pt x="3849624" y="457200"/>
                </a:lnTo>
                <a:lnTo>
                  <a:pt x="457201" y="457200"/>
                </a:lnTo>
                <a:lnTo>
                  <a:pt x="457201" y="4778374"/>
                </a:lnTo>
                <a:lnTo>
                  <a:pt x="464320" y="4778374"/>
                </a:lnTo>
                <a:lnTo>
                  <a:pt x="486962" y="4772019"/>
                </a:lnTo>
                <a:cubicBezTo>
                  <a:pt x="1166881" y="4600413"/>
                  <a:pt x="2207799" y="4473810"/>
                  <a:pt x="3423918" y="4423892"/>
                </a:cubicBezTo>
                <a:lnTo>
                  <a:pt x="3849624" y="4410588"/>
                </a:lnTo>
                <a:lnTo>
                  <a:pt x="3849624" y="5143500"/>
                </a:lnTo>
                <a:lnTo>
                  <a:pt x="457201" y="5143500"/>
                </a:lnTo>
                <a:lnTo>
                  <a:pt x="1" y="5143500"/>
                </a:lnTo>
                <a:lnTo>
                  <a:pt x="0" y="5143500"/>
                </a:lnTo>
                <a:lnTo>
                  <a:pt x="0" y="4778375"/>
                </a:lnTo>
                <a:lnTo>
                  <a:pt x="1" y="4778375"/>
                </a:lnTo>
                <a:lnTo>
                  <a:pt x="1" y="365125"/>
                </a:lnTo>
                <a:lnTo>
                  <a:pt x="0" y="36512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chivo"/>
              <a:ea typeface="Archivo"/>
              <a:cs typeface="Archivo"/>
              <a:sym typeface="Archivo"/>
            </a:endParaRPr>
          </a:p>
        </p:txBody>
      </p:sp>
      <p:sp>
        <p:nvSpPr>
          <p:cNvPr id="487" name="Google Shape;487;p67"/>
          <p:cNvSpPr txBox="1"/>
          <p:nvPr>
            <p:ph type="title"/>
          </p:nvPr>
        </p:nvSpPr>
        <p:spPr>
          <a:xfrm>
            <a:off x="457200" y="374904"/>
            <a:ext cx="41880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Welcome</a:t>
            </a:r>
            <a:r>
              <a:rPr lang="en">
                <a:solidFill>
                  <a:schemeClr val="dk1"/>
                </a:solidFill>
              </a:rPr>
              <a:t> to WCorp</a:t>
            </a:r>
            <a:endParaRPr/>
          </a:p>
        </p:txBody>
      </p:sp>
      <p:grpSp>
        <p:nvGrpSpPr>
          <p:cNvPr id="488" name="Google Shape;488;p67"/>
          <p:cNvGrpSpPr/>
          <p:nvPr/>
        </p:nvGrpSpPr>
        <p:grpSpPr>
          <a:xfrm>
            <a:off x="7985480" y="7"/>
            <a:ext cx="1158523" cy="1096711"/>
            <a:chOff x="1311825" y="1741100"/>
            <a:chExt cx="2052300" cy="1942800"/>
          </a:xfrm>
        </p:grpSpPr>
        <p:sp>
          <p:nvSpPr>
            <p:cNvPr id="489" name="Google Shape;489;p67"/>
            <p:cNvSpPr/>
            <p:nvPr/>
          </p:nvSpPr>
          <p:spPr>
            <a:xfrm>
              <a:off x="1311825" y="1741100"/>
              <a:ext cx="2052300" cy="1942800"/>
            </a:xfrm>
            <a:prstGeom prst="ellipse">
              <a:avLst/>
            </a:prstGeom>
            <a:gradFill>
              <a:gsLst>
                <a:gs pos="0">
                  <a:srgbClr val="FDE18C"/>
                </a:gs>
                <a:gs pos="10000">
                  <a:srgbClr val="FDE695"/>
                </a:gs>
                <a:gs pos="32000">
                  <a:srgbClr val="EEEEB7"/>
                </a:gs>
                <a:gs pos="57000">
                  <a:srgbClr val="CAE5CE"/>
                </a:gs>
                <a:gs pos="80000">
                  <a:srgbClr val="6FC9D3"/>
                </a:gs>
                <a:gs pos="100000">
                  <a:srgbClr val="3A92C1"/>
                </a:gs>
              </a:gsLst>
              <a:lin ang="16200038" scaled="0"/>
            </a:gradFill>
            <a:ln cap="flat" cmpd="sng" w="21500">
              <a:solidFill>
                <a:srgbClr val="0F2E66"/>
              </a:solidFill>
              <a:prstDash val="solid"/>
              <a:round/>
              <a:headEnd len="sm" w="sm" type="none"/>
              <a:tailEnd len="sm" w="sm" type="none"/>
            </a:ln>
          </p:spPr>
          <p:txBody>
            <a:bodyPr anchorCtr="0" anchor="ctr" bIns="25800" lIns="51600" spcFirstLastPara="1" rIns="51600" wrap="square" tIns="25800">
              <a:noAutofit/>
            </a:bodyPr>
            <a:lstStyle/>
            <a:p>
              <a:pPr indent="0" lvl="0" marL="0" marR="0" rtl="0" algn="ctr">
                <a:lnSpc>
                  <a:spcPct val="100000"/>
                </a:lnSpc>
                <a:spcBef>
                  <a:spcPts val="0"/>
                </a:spcBef>
                <a:spcAft>
                  <a:spcPts val="0"/>
                </a:spcAft>
                <a:buClr>
                  <a:srgbClr val="000000"/>
                </a:buClr>
                <a:buSzPts val="790"/>
                <a:buFont typeface="Arial"/>
                <a:buNone/>
              </a:pPr>
              <a:r>
                <a:t/>
              </a:r>
              <a:endParaRPr sz="790" u="none" cap="none" strike="noStrike">
                <a:solidFill>
                  <a:srgbClr val="FFFFFF"/>
                </a:solidFill>
                <a:latin typeface="Archivo"/>
                <a:ea typeface="Archivo"/>
                <a:cs typeface="Archivo"/>
                <a:sym typeface="Archivo"/>
              </a:endParaRPr>
            </a:p>
          </p:txBody>
        </p:sp>
        <p:sp>
          <p:nvSpPr>
            <p:cNvPr id="490" name="Google Shape;490;p67"/>
            <p:cNvSpPr txBox="1"/>
            <p:nvPr/>
          </p:nvSpPr>
          <p:spPr>
            <a:xfrm>
              <a:off x="1599405" y="2889347"/>
              <a:ext cx="1451100" cy="369300"/>
            </a:xfrm>
            <a:prstGeom prst="rect">
              <a:avLst/>
            </a:prstGeom>
            <a:noFill/>
            <a:ln>
              <a:noFill/>
            </a:ln>
          </p:spPr>
          <p:txBody>
            <a:bodyPr anchorCtr="0" anchor="ctr" bIns="25800" lIns="51600" spcFirstLastPara="1" rIns="51600" wrap="square" tIns="25800">
              <a:spAutoFit/>
            </a:bodyPr>
            <a:lstStyle/>
            <a:p>
              <a:pPr indent="0" lvl="0" marL="0" marR="0" rtl="0" algn="ctr">
                <a:lnSpc>
                  <a:spcPct val="100000"/>
                </a:lnSpc>
                <a:spcBef>
                  <a:spcPts val="0"/>
                </a:spcBef>
                <a:spcAft>
                  <a:spcPts val="0"/>
                </a:spcAft>
                <a:buClr>
                  <a:srgbClr val="0F2E66"/>
                </a:buClr>
                <a:buSzPts val="1355"/>
                <a:buFont typeface="Archivo"/>
                <a:buNone/>
              </a:pPr>
              <a:r>
                <a:rPr b="1" lang="en" sz="1016">
                  <a:solidFill>
                    <a:srgbClr val="0F2E66"/>
                  </a:solidFill>
                  <a:latin typeface="Archivo"/>
                  <a:ea typeface="Archivo"/>
                  <a:cs typeface="Archivo"/>
                  <a:sym typeface="Archivo"/>
                </a:rPr>
                <a:t>Demo</a:t>
              </a:r>
              <a:endParaRPr sz="451"/>
            </a:p>
          </p:txBody>
        </p:sp>
        <p:sp>
          <p:nvSpPr>
            <p:cNvPr id="491" name="Google Shape;491;p67"/>
            <p:cNvSpPr/>
            <p:nvPr/>
          </p:nvSpPr>
          <p:spPr>
            <a:xfrm>
              <a:off x="1923475" y="1991445"/>
              <a:ext cx="675868" cy="898027"/>
            </a:xfrm>
            <a:custGeom>
              <a:rect b="b" l="l" r="r" t="t"/>
              <a:pathLst>
                <a:path extrusionOk="0" h="480871" w="371356">
                  <a:moveTo>
                    <a:pt x="269612" y="306874"/>
                  </a:moveTo>
                  <a:cubicBezTo>
                    <a:pt x="259011" y="325562"/>
                    <a:pt x="248847" y="351681"/>
                    <a:pt x="238902" y="377036"/>
                  </a:cubicBezTo>
                  <a:cubicBezTo>
                    <a:pt x="229395" y="401625"/>
                    <a:pt x="219450" y="426979"/>
                    <a:pt x="208849" y="446104"/>
                  </a:cubicBezTo>
                  <a:cubicBezTo>
                    <a:pt x="198795" y="462169"/>
                    <a:pt x="182511" y="472770"/>
                    <a:pt x="160326" y="478344"/>
                  </a:cubicBezTo>
                  <a:cubicBezTo>
                    <a:pt x="157375" y="478999"/>
                    <a:pt x="154425" y="477251"/>
                    <a:pt x="153660" y="474300"/>
                  </a:cubicBezTo>
                  <a:lnTo>
                    <a:pt x="151037" y="463699"/>
                  </a:lnTo>
                  <a:cubicBezTo>
                    <a:pt x="150381" y="460749"/>
                    <a:pt x="152130" y="457798"/>
                    <a:pt x="155080" y="457142"/>
                  </a:cubicBezTo>
                  <a:cubicBezTo>
                    <a:pt x="171801" y="452989"/>
                    <a:pt x="183276" y="445667"/>
                    <a:pt x="190052" y="434957"/>
                  </a:cubicBezTo>
                  <a:cubicBezTo>
                    <a:pt x="199669" y="417690"/>
                    <a:pt x="209286" y="392991"/>
                    <a:pt x="218575" y="369058"/>
                  </a:cubicBezTo>
                  <a:cubicBezTo>
                    <a:pt x="228739" y="343048"/>
                    <a:pt x="239230" y="316054"/>
                    <a:pt x="250815" y="295727"/>
                  </a:cubicBezTo>
                  <a:cubicBezTo>
                    <a:pt x="251252" y="295071"/>
                    <a:pt x="251361" y="294744"/>
                    <a:pt x="251252" y="294197"/>
                  </a:cubicBezTo>
                  <a:cubicBezTo>
                    <a:pt x="251142" y="293869"/>
                    <a:pt x="250815" y="293323"/>
                    <a:pt x="250050" y="292995"/>
                  </a:cubicBezTo>
                  <a:cubicBezTo>
                    <a:pt x="232782" y="286438"/>
                    <a:pt x="215843" y="299552"/>
                    <a:pt x="195079" y="335289"/>
                  </a:cubicBezTo>
                  <a:cubicBezTo>
                    <a:pt x="192565" y="339660"/>
                    <a:pt x="187647" y="341736"/>
                    <a:pt x="182730" y="340425"/>
                  </a:cubicBezTo>
                  <a:cubicBezTo>
                    <a:pt x="178030" y="339114"/>
                    <a:pt x="174642" y="334851"/>
                    <a:pt x="174642" y="329824"/>
                  </a:cubicBezTo>
                  <a:lnTo>
                    <a:pt x="174642" y="185676"/>
                  </a:lnTo>
                  <a:cubicBezTo>
                    <a:pt x="174642" y="169502"/>
                    <a:pt x="161965" y="168300"/>
                    <a:pt x="158031" y="168300"/>
                  </a:cubicBezTo>
                  <a:cubicBezTo>
                    <a:pt x="155080" y="168300"/>
                    <a:pt x="150709" y="169174"/>
                    <a:pt x="147430" y="171906"/>
                  </a:cubicBezTo>
                  <a:cubicBezTo>
                    <a:pt x="143715" y="174857"/>
                    <a:pt x="141966" y="179338"/>
                    <a:pt x="141966" y="185676"/>
                  </a:cubicBezTo>
                  <a:lnTo>
                    <a:pt x="141966" y="288951"/>
                  </a:lnTo>
                  <a:cubicBezTo>
                    <a:pt x="141857" y="294744"/>
                    <a:pt x="137267" y="299552"/>
                    <a:pt x="131365" y="299771"/>
                  </a:cubicBezTo>
                  <a:cubicBezTo>
                    <a:pt x="130819" y="299880"/>
                    <a:pt x="69400" y="302394"/>
                    <a:pt x="42735" y="310809"/>
                  </a:cubicBezTo>
                  <a:cubicBezTo>
                    <a:pt x="35522" y="313104"/>
                    <a:pt x="30276" y="317584"/>
                    <a:pt x="26888" y="324251"/>
                  </a:cubicBezTo>
                  <a:cubicBezTo>
                    <a:pt x="20331" y="337146"/>
                    <a:pt x="16943" y="365670"/>
                    <a:pt x="37926" y="428291"/>
                  </a:cubicBezTo>
                  <a:lnTo>
                    <a:pt x="39347" y="432771"/>
                  </a:lnTo>
                  <a:cubicBezTo>
                    <a:pt x="44374" y="448290"/>
                    <a:pt x="47325" y="457798"/>
                    <a:pt x="67433" y="459000"/>
                  </a:cubicBezTo>
                  <a:cubicBezTo>
                    <a:pt x="70493" y="459219"/>
                    <a:pt x="72788" y="461841"/>
                    <a:pt x="72570" y="464792"/>
                  </a:cubicBezTo>
                  <a:lnTo>
                    <a:pt x="71914" y="475721"/>
                  </a:lnTo>
                  <a:cubicBezTo>
                    <a:pt x="71695" y="478781"/>
                    <a:pt x="69182" y="481076"/>
                    <a:pt x="66122" y="480857"/>
                  </a:cubicBezTo>
                  <a:cubicBezTo>
                    <a:pt x="31041" y="478671"/>
                    <a:pt x="23828" y="455940"/>
                    <a:pt x="18582" y="439438"/>
                  </a:cubicBezTo>
                  <a:lnTo>
                    <a:pt x="17162" y="435176"/>
                  </a:lnTo>
                  <a:cubicBezTo>
                    <a:pt x="-1854" y="378347"/>
                    <a:pt x="-5023" y="338786"/>
                    <a:pt x="7435" y="314306"/>
                  </a:cubicBezTo>
                  <a:cubicBezTo>
                    <a:pt x="13446" y="302284"/>
                    <a:pt x="23172" y="294088"/>
                    <a:pt x="36177" y="290044"/>
                  </a:cubicBezTo>
                  <a:cubicBezTo>
                    <a:pt x="58690" y="282831"/>
                    <a:pt x="100547" y="279662"/>
                    <a:pt x="120000" y="278460"/>
                  </a:cubicBezTo>
                  <a:lnTo>
                    <a:pt x="120000" y="185676"/>
                  </a:lnTo>
                  <a:cubicBezTo>
                    <a:pt x="120000" y="169284"/>
                    <a:pt x="127431" y="159885"/>
                    <a:pt x="133660" y="154858"/>
                  </a:cubicBezTo>
                  <a:cubicBezTo>
                    <a:pt x="140327" y="149503"/>
                    <a:pt x="149179" y="146443"/>
                    <a:pt x="158031" y="146443"/>
                  </a:cubicBezTo>
                  <a:cubicBezTo>
                    <a:pt x="176610" y="146443"/>
                    <a:pt x="196500" y="158683"/>
                    <a:pt x="196500" y="185676"/>
                  </a:cubicBezTo>
                  <a:lnTo>
                    <a:pt x="196500" y="294416"/>
                  </a:lnTo>
                  <a:cubicBezTo>
                    <a:pt x="211144" y="277367"/>
                    <a:pt x="231908" y="262832"/>
                    <a:pt x="257700" y="272559"/>
                  </a:cubicBezTo>
                  <a:cubicBezTo>
                    <a:pt x="264475" y="275072"/>
                    <a:pt x="269612" y="280427"/>
                    <a:pt x="271907" y="287203"/>
                  </a:cubicBezTo>
                  <a:cubicBezTo>
                    <a:pt x="274092" y="293760"/>
                    <a:pt x="273327" y="300973"/>
                    <a:pt x="269612" y="306874"/>
                  </a:cubicBezTo>
                  <a:close/>
                  <a:moveTo>
                    <a:pt x="338571" y="0"/>
                  </a:moveTo>
                  <a:lnTo>
                    <a:pt x="54428" y="0"/>
                  </a:lnTo>
                  <a:cubicBezTo>
                    <a:pt x="36396" y="0"/>
                    <a:pt x="21642" y="14754"/>
                    <a:pt x="21642" y="32786"/>
                  </a:cubicBezTo>
                  <a:lnTo>
                    <a:pt x="21642" y="263379"/>
                  </a:lnTo>
                  <a:cubicBezTo>
                    <a:pt x="21861" y="266329"/>
                    <a:pt x="24265" y="268515"/>
                    <a:pt x="27107" y="268515"/>
                  </a:cubicBezTo>
                  <a:lnTo>
                    <a:pt x="38035" y="268515"/>
                  </a:lnTo>
                  <a:cubicBezTo>
                    <a:pt x="40986" y="268515"/>
                    <a:pt x="43281" y="266329"/>
                    <a:pt x="43500" y="263379"/>
                  </a:cubicBezTo>
                  <a:lnTo>
                    <a:pt x="43500" y="32786"/>
                  </a:lnTo>
                  <a:cubicBezTo>
                    <a:pt x="43500" y="26775"/>
                    <a:pt x="48417" y="21857"/>
                    <a:pt x="54428" y="21857"/>
                  </a:cubicBezTo>
                  <a:lnTo>
                    <a:pt x="338571" y="21857"/>
                  </a:lnTo>
                  <a:cubicBezTo>
                    <a:pt x="344691" y="21857"/>
                    <a:pt x="349500" y="26775"/>
                    <a:pt x="349500" y="32786"/>
                  </a:cubicBezTo>
                  <a:lnTo>
                    <a:pt x="349500" y="393429"/>
                  </a:lnTo>
                  <a:cubicBezTo>
                    <a:pt x="349500" y="399439"/>
                    <a:pt x="344691" y="404357"/>
                    <a:pt x="338571" y="404357"/>
                  </a:cubicBezTo>
                  <a:lnTo>
                    <a:pt x="253328" y="404357"/>
                  </a:lnTo>
                  <a:cubicBezTo>
                    <a:pt x="250377" y="404576"/>
                    <a:pt x="248192" y="406871"/>
                    <a:pt x="248192" y="409821"/>
                  </a:cubicBezTo>
                  <a:lnTo>
                    <a:pt x="248192" y="420750"/>
                  </a:lnTo>
                  <a:cubicBezTo>
                    <a:pt x="248192" y="423701"/>
                    <a:pt x="250377" y="425996"/>
                    <a:pt x="253328" y="426214"/>
                  </a:cubicBezTo>
                  <a:lnTo>
                    <a:pt x="338571" y="426214"/>
                  </a:lnTo>
                  <a:cubicBezTo>
                    <a:pt x="356712" y="426214"/>
                    <a:pt x="371357" y="411461"/>
                    <a:pt x="371357" y="393429"/>
                  </a:cubicBezTo>
                  <a:lnTo>
                    <a:pt x="371357" y="32786"/>
                  </a:lnTo>
                  <a:cubicBezTo>
                    <a:pt x="371357" y="14754"/>
                    <a:pt x="356712" y="0"/>
                    <a:pt x="338571" y="0"/>
                  </a:cubicBezTo>
                  <a:close/>
                  <a:moveTo>
                    <a:pt x="317588" y="66774"/>
                  </a:moveTo>
                  <a:lnTo>
                    <a:pt x="317588" y="66774"/>
                  </a:lnTo>
                  <a:cubicBezTo>
                    <a:pt x="317588" y="66774"/>
                    <a:pt x="317697" y="66774"/>
                    <a:pt x="317807" y="66664"/>
                  </a:cubicBezTo>
                  <a:lnTo>
                    <a:pt x="317588" y="66664"/>
                  </a:lnTo>
                  <a:close/>
                  <a:moveTo>
                    <a:pt x="322506" y="229500"/>
                  </a:moveTo>
                  <a:lnTo>
                    <a:pt x="223712" y="229500"/>
                  </a:lnTo>
                  <a:cubicBezTo>
                    <a:pt x="220761" y="229719"/>
                    <a:pt x="218575" y="232014"/>
                    <a:pt x="218575" y="234964"/>
                  </a:cubicBezTo>
                  <a:lnTo>
                    <a:pt x="218575" y="245893"/>
                  </a:lnTo>
                  <a:cubicBezTo>
                    <a:pt x="218575" y="248844"/>
                    <a:pt x="220761" y="251139"/>
                    <a:pt x="223712" y="251357"/>
                  </a:cubicBezTo>
                  <a:lnTo>
                    <a:pt x="322506" y="251357"/>
                  </a:lnTo>
                  <a:cubicBezTo>
                    <a:pt x="325457" y="251139"/>
                    <a:pt x="327642" y="248844"/>
                    <a:pt x="327642" y="245893"/>
                  </a:cubicBezTo>
                  <a:lnTo>
                    <a:pt x="327642" y="234964"/>
                  </a:lnTo>
                  <a:cubicBezTo>
                    <a:pt x="327642" y="232014"/>
                    <a:pt x="325457" y="229719"/>
                    <a:pt x="322506" y="229500"/>
                  </a:cubicBezTo>
                  <a:close/>
                  <a:moveTo>
                    <a:pt x="322506" y="316929"/>
                  </a:moveTo>
                  <a:lnTo>
                    <a:pt x="289283" y="316929"/>
                  </a:lnTo>
                  <a:cubicBezTo>
                    <a:pt x="286332" y="317147"/>
                    <a:pt x="284147" y="319442"/>
                    <a:pt x="284147" y="322393"/>
                  </a:cubicBezTo>
                  <a:lnTo>
                    <a:pt x="284147" y="333321"/>
                  </a:lnTo>
                  <a:cubicBezTo>
                    <a:pt x="284147" y="336272"/>
                    <a:pt x="286332" y="338567"/>
                    <a:pt x="289283" y="338786"/>
                  </a:cubicBezTo>
                  <a:lnTo>
                    <a:pt x="322506" y="338786"/>
                  </a:lnTo>
                  <a:cubicBezTo>
                    <a:pt x="325457" y="338567"/>
                    <a:pt x="327642" y="336272"/>
                    <a:pt x="327642" y="333321"/>
                  </a:cubicBezTo>
                  <a:lnTo>
                    <a:pt x="327642" y="322393"/>
                  </a:lnTo>
                  <a:cubicBezTo>
                    <a:pt x="327642" y="319442"/>
                    <a:pt x="325457" y="317147"/>
                    <a:pt x="322506" y="316929"/>
                  </a:cubicBezTo>
                  <a:close/>
                  <a:moveTo>
                    <a:pt x="93115" y="229500"/>
                  </a:moveTo>
                  <a:lnTo>
                    <a:pt x="70602" y="229500"/>
                  </a:lnTo>
                  <a:cubicBezTo>
                    <a:pt x="67761" y="229609"/>
                    <a:pt x="65357" y="232014"/>
                    <a:pt x="65357" y="234964"/>
                  </a:cubicBezTo>
                  <a:lnTo>
                    <a:pt x="65357" y="245893"/>
                  </a:lnTo>
                  <a:cubicBezTo>
                    <a:pt x="65357" y="248844"/>
                    <a:pt x="67761" y="251248"/>
                    <a:pt x="70602" y="251357"/>
                  </a:cubicBezTo>
                  <a:lnTo>
                    <a:pt x="93115" y="251357"/>
                  </a:lnTo>
                  <a:cubicBezTo>
                    <a:pt x="95957" y="251248"/>
                    <a:pt x="98361" y="248844"/>
                    <a:pt x="98361" y="245893"/>
                  </a:cubicBezTo>
                  <a:lnTo>
                    <a:pt x="98361" y="234964"/>
                  </a:lnTo>
                  <a:cubicBezTo>
                    <a:pt x="98361" y="232014"/>
                    <a:pt x="95957" y="229609"/>
                    <a:pt x="93115" y="229500"/>
                  </a:cubicBezTo>
                  <a:close/>
                  <a:moveTo>
                    <a:pt x="322506" y="273214"/>
                  </a:moveTo>
                  <a:lnTo>
                    <a:pt x="300212" y="273214"/>
                  </a:lnTo>
                  <a:cubicBezTo>
                    <a:pt x="297261" y="273433"/>
                    <a:pt x="295075" y="275728"/>
                    <a:pt x="295075" y="278679"/>
                  </a:cubicBezTo>
                  <a:lnTo>
                    <a:pt x="295075" y="289607"/>
                  </a:lnTo>
                  <a:cubicBezTo>
                    <a:pt x="295075" y="292558"/>
                    <a:pt x="297261" y="294853"/>
                    <a:pt x="300212" y="295071"/>
                  </a:cubicBezTo>
                  <a:lnTo>
                    <a:pt x="322506" y="295071"/>
                  </a:lnTo>
                  <a:cubicBezTo>
                    <a:pt x="325457" y="294853"/>
                    <a:pt x="327642" y="292558"/>
                    <a:pt x="327642" y="289607"/>
                  </a:cubicBezTo>
                  <a:lnTo>
                    <a:pt x="327642" y="278679"/>
                  </a:lnTo>
                  <a:cubicBezTo>
                    <a:pt x="327642" y="275728"/>
                    <a:pt x="325457" y="273433"/>
                    <a:pt x="322506" y="273214"/>
                  </a:cubicBezTo>
                  <a:close/>
                  <a:moveTo>
                    <a:pt x="327642" y="54643"/>
                  </a:moveTo>
                  <a:lnTo>
                    <a:pt x="327642" y="196714"/>
                  </a:lnTo>
                  <a:cubicBezTo>
                    <a:pt x="327642" y="202725"/>
                    <a:pt x="322834" y="207643"/>
                    <a:pt x="316714" y="207643"/>
                  </a:cubicBezTo>
                  <a:lnTo>
                    <a:pt x="223712" y="207643"/>
                  </a:lnTo>
                  <a:cubicBezTo>
                    <a:pt x="220761" y="207424"/>
                    <a:pt x="218575" y="205129"/>
                    <a:pt x="218575" y="202179"/>
                  </a:cubicBezTo>
                  <a:lnTo>
                    <a:pt x="218575" y="191250"/>
                  </a:lnTo>
                  <a:cubicBezTo>
                    <a:pt x="218575" y="188299"/>
                    <a:pt x="220761" y="186004"/>
                    <a:pt x="223712" y="185786"/>
                  </a:cubicBezTo>
                  <a:lnTo>
                    <a:pt x="276825" y="185786"/>
                  </a:lnTo>
                  <a:lnTo>
                    <a:pt x="196500" y="138356"/>
                  </a:lnTo>
                  <a:lnTo>
                    <a:pt x="187101" y="143929"/>
                  </a:lnTo>
                  <a:cubicBezTo>
                    <a:pt x="187101" y="143929"/>
                    <a:pt x="186992" y="144039"/>
                    <a:pt x="186882" y="144039"/>
                  </a:cubicBezTo>
                  <a:cubicBezTo>
                    <a:pt x="184369" y="145459"/>
                    <a:pt x="181200" y="144476"/>
                    <a:pt x="179670" y="142071"/>
                  </a:cubicBezTo>
                  <a:lnTo>
                    <a:pt x="174096" y="132564"/>
                  </a:lnTo>
                  <a:cubicBezTo>
                    <a:pt x="172785" y="130378"/>
                    <a:pt x="173222" y="127427"/>
                    <a:pt x="175189" y="125788"/>
                  </a:cubicBezTo>
                  <a:lnTo>
                    <a:pt x="87214" y="73768"/>
                  </a:lnTo>
                  <a:lnTo>
                    <a:pt x="87214" y="185786"/>
                  </a:lnTo>
                  <a:lnTo>
                    <a:pt x="93115" y="185786"/>
                  </a:lnTo>
                  <a:cubicBezTo>
                    <a:pt x="95957" y="185895"/>
                    <a:pt x="98361" y="188299"/>
                    <a:pt x="98361" y="191250"/>
                  </a:cubicBezTo>
                  <a:lnTo>
                    <a:pt x="98361" y="202179"/>
                  </a:lnTo>
                  <a:cubicBezTo>
                    <a:pt x="98361" y="205129"/>
                    <a:pt x="95957" y="207534"/>
                    <a:pt x="93115" y="207643"/>
                  </a:cubicBezTo>
                  <a:lnTo>
                    <a:pt x="76285" y="207643"/>
                  </a:lnTo>
                  <a:cubicBezTo>
                    <a:pt x="70275" y="207643"/>
                    <a:pt x="65357" y="202725"/>
                    <a:pt x="65357" y="196714"/>
                  </a:cubicBezTo>
                  <a:lnTo>
                    <a:pt x="65357" y="54643"/>
                  </a:lnTo>
                  <a:cubicBezTo>
                    <a:pt x="65357" y="48632"/>
                    <a:pt x="70275" y="43714"/>
                    <a:pt x="76285" y="43714"/>
                  </a:cubicBezTo>
                  <a:lnTo>
                    <a:pt x="316714" y="43714"/>
                  </a:lnTo>
                  <a:cubicBezTo>
                    <a:pt x="322834" y="43714"/>
                    <a:pt x="327642" y="48632"/>
                    <a:pt x="327642" y="54643"/>
                  </a:cubicBezTo>
                  <a:close/>
                  <a:moveTo>
                    <a:pt x="196500" y="113001"/>
                  </a:moveTo>
                  <a:lnTo>
                    <a:pt x="276825" y="65571"/>
                  </a:lnTo>
                  <a:lnTo>
                    <a:pt x="116284" y="65571"/>
                  </a:lnTo>
                  <a:lnTo>
                    <a:pt x="196500" y="113001"/>
                  </a:lnTo>
                  <a:close/>
                  <a:moveTo>
                    <a:pt x="305785" y="73768"/>
                  </a:moveTo>
                  <a:lnTo>
                    <a:pt x="217920" y="125679"/>
                  </a:lnTo>
                  <a:lnTo>
                    <a:pt x="305785" y="177589"/>
                  </a:lnTo>
                  <a:lnTo>
                    <a:pt x="305785" y="73768"/>
                  </a:lnTo>
                  <a:close/>
                  <a:moveTo>
                    <a:pt x="317807" y="66664"/>
                  </a:moveTo>
                  <a:lnTo>
                    <a:pt x="317588" y="66664"/>
                  </a:lnTo>
                  <a:lnTo>
                    <a:pt x="317588" y="66883"/>
                  </a:lnTo>
                  <a:cubicBezTo>
                    <a:pt x="317588" y="66883"/>
                    <a:pt x="317697" y="66774"/>
                    <a:pt x="317807" y="66664"/>
                  </a:cubicBezTo>
                  <a:close/>
                  <a:moveTo>
                    <a:pt x="317588" y="66774"/>
                  </a:moveTo>
                  <a:lnTo>
                    <a:pt x="317588" y="66774"/>
                  </a:lnTo>
                  <a:cubicBezTo>
                    <a:pt x="317588" y="66774"/>
                    <a:pt x="317697" y="66774"/>
                    <a:pt x="317807" y="66664"/>
                  </a:cubicBezTo>
                  <a:lnTo>
                    <a:pt x="317588" y="66664"/>
                  </a:lnTo>
                  <a:close/>
                </a:path>
              </a:pathLst>
            </a:custGeom>
            <a:solidFill>
              <a:srgbClr val="0F2E66"/>
            </a:solidFill>
            <a:ln>
              <a:noFill/>
            </a:ln>
          </p:spPr>
          <p:txBody>
            <a:bodyPr anchorCtr="0" anchor="ctr" bIns="25800" lIns="51600" spcFirstLastPara="1" rIns="51600" wrap="square" tIns="25800">
              <a:noAutofit/>
            </a:bodyPr>
            <a:lstStyle/>
            <a:p>
              <a:pPr indent="0" lvl="0" marL="0" marR="0" rtl="0" algn="l">
                <a:spcBef>
                  <a:spcPts val="0"/>
                </a:spcBef>
                <a:spcAft>
                  <a:spcPts val="0"/>
                </a:spcAft>
                <a:buNone/>
              </a:pPr>
              <a:r>
                <a:t/>
              </a:r>
              <a:endParaRPr sz="1016">
                <a:solidFill>
                  <a:srgbClr val="0F2E66"/>
                </a:solidFill>
                <a:latin typeface="Arial"/>
                <a:ea typeface="Arial"/>
                <a:cs typeface="Arial"/>
                <a:sym typeface="Arial"/>
              </a:endParaRPr>
            </a:p>
          </p:txBody>
        </p:sp>
      </p:grpSp>
      <p:pic>
        <p:nvPicPr>
          <p:cNvPr id="492" name="Google Shape;492;p67" title="qrcode_chrome.png"/>
          <p:cNvPicPr preferRelativeResize="0"/>
          <p:nvPr/>
        </p:nvPicPr>
        <p:blipFill>
          <a:blip r:embed="rId4">
            <a:alphaModFix/>
          </a:blip>
          <a:stretch>
            <a:fillRect/>
          </a:stretch>
        </p:blipFill>
        <p:spPr>
          <a:xfrm>
            <a:off x="233200" y="855201"/>
            <a:ext cx="4188000" cy="4188000"/>
          </a:xfrm>
          <a:prstGeom prst="rect">
            <a:avLst/>
          </a:prstGeom>
          <a:noFill/>
          <a:ln>
            <a:noFill/>
          </a:ln>
        </p:spPr>
      </p:pic>
      <p:grpSp>
        <p:nvGrpSpPr>
          <p:cNvPr id="493" name="Google Shape;493;p67"/>
          <p:cNvGrpSpPr/>
          <p:nvPr/>
        </p:nvGrpSpPr>
        <p:grpSpPr>
          <a:xfrm>
            <a:off x="3317747" y="-10"/>
            <a:ext cx="2508514" cy="654420"/>
            <a:chOff x="1311816" y="1684578"/>
            <a:chExt cx="5178600" cy="1159291"/>
          </a:xfrm>
        </p:grpSpPr>
        <p:sp>
          <p:nvSpPr>
            <p:cNvPr id="494" name="Google Shape;494;p67"/>
            <p:cNvSpPr/>
            <p:nvPr/>
          </p:nvSpPr>
          <p:spPr>
            <a:xfrm>
              <a:off x="1311816" y="1684578"/>
              <a:ext cx="5178600" cy="763200"/>
            </a:xfrm>
            <a:prstGeom prst="roundRect">
              <a:avLst>
                <a:gd fmla="val 16667" name="adj"/>
              </a:avLst>
            </a:prstGeom>
            <a:gradFill>
              <a:gsLst>
                <a:gs pos="0">
                  <a:srgbClr val="FDE18C"/>
                </a:gs>
                <a:gs pos="10000">
                  <a:srgbClr val="FDE695"/>
                </a:gs>
                <a:gs pos="32000">
                  <a:srgbClr val="EEEEB7"/>
                </a:gs>
                <a:gs pos="57000">
                  <a:srgbClr val="CAE5CE"/>
                </a:gs>
                <a:gs pos="80000">
                  <a:srgbClr val="6FC9D3"/>
                </a:gs>
                <a:gs pos="100000">
                  <a:srgbClr val="3A92C1"/>
                </a:gs>
              </a:gsLst>
              <a:lin ang="16200038" scaled="0"/>
            </a:gradFill>
            <a:ln cap="flat" cmpd="sng" w="21500">
              <a:solidFill>
                <a:srgbClr val="0F2E66"/>
              </a:solidFill>
              <a:prstDash val="solid"/>
              <a:round/>
              <a:headEnd len="sm" w="sm" type="none"/>
              <a:tailEnd len="sm" w="sm" type="none"/>
            </a:ln>
          </p:spPr>
          <p:txBody>
            <a:bodyPr anchorCtr="0" anchor="ctr" bIns="25800" lIns="51600" spcFirstLastPara="1" rIns="51600" wrap="square" tIns="25800">
              <a:noAutofit/>
            </a:bodyPr>
            <a:lstStyle/>
            <a:p>
              <a:pPr indent="0" lvl="0" marL="0" marR="0" rtl="0" algn="ctr">
                <a:lnSpc>
                  <a:spcPct val="100000"/>
                </a:lnSpc>
                <a:spcBef>
                  <a:spcPts val="0"/>
                </a:spcBef>
                <a:spcAft>
                  <a:spcPts val="0"/>
                </a:spcAft>
                <a:buClr>
                  <a:srgbClr val="000000"/>
                </a:buClr>
                <a:buSzPts val="790"/>
                <a:buFont typeface="Arial"/>
                <a:buNone/>
              </a:pPr>
              <a:r>
                <a:t/>
              </a:r>
              <a:endParaRPr sz="790" u="none" cap="none" strike="noStrike">
                <a:solidFill>
                  <a:srgbClr val="FFFFFF"/>
                </a:solidFill>
                <a:latin typeface="Archivo"/>
                <a:ea typeface="Archivo"/>
                <a:cs typeface="Archivo"/>
                <a:sym typeface="Archivo"/>
              </a:endParaRPr>
            </a:p>
          </p:txBody>
        </p:sp>
        <p:sp>
          <p:nvSpPr>
            <p:cNvPr id="495" name="Google Shape;495;p67"/>
            <p:cNvSpPr txBox="1"/>
            <p:nvPr/>
          </p:nvSpPr>
          <p:spPr>
            <a:xfrm>
              <a:off x="1599393" y="1920468"/>
              <a:ext cx="4266000" cy="923400"/>
            </a:xfrm>
            <a:prstGeom prst="rect">
              <a:avLst/>
            </a:prstGeom>
            <a:noFill/>
            <a:ln>
              <a:noFill/>
            </a:ln>
          </p:spPr>
          <p:txBody>
            <a:bodyPr anchorCtr="0" anchor="ctr" bIns="25800" lIns="51600" spcFirstLastPara="1" rIns="51600" wrap="square" tIns="25800">
              <a:spAutoFit/>
            </a:bodyPr>
            <a:lstStyle/>
            <a:p>
              <a:pPr indent="0" lvl="0" marL="0" marR="0" rtl="0" algn="ctr">
                <a:lnSpc>
                  <a:spcPct val="100000"/>
                </a:lnSpc>
                <a:spcBef>
                  <a:spcPts val="0"/>
                </a:spcBef>
                <a:spcAft>
                  <a:spcPts val="0"/>
                </a:spcAft>
                <a:buClr>
                  <a:srgbClr val="0F2E66"/>
                </a:buClr>
                <a:buSzPts val="1355"/>
                <a:buFont typeface="Archivo"/>
                <a:buNone/>
              </a:pPr>
              <a:r>
                <a:rPr b="1" lang="en" sz="1016">
                  <a:solidFill>
                    <a:srgbClr val="0F2E66"/>
                  </a:solidFill>
                  <a:latin typeface="Archivo"/>
                  <a:ea typeface="Archivo"/>
                  <a:cs typeface="Archivo"/>
                  <a:sym typeface="Archivo"/>
                </a:rPr>
                <a:t>http://174.138.71.77/wcorp</a:t>
              </a:r>
              <a:endParaRPr b="1" sz="1016">
                <a:solidFill>
                  <a:srgbClr val="0F2E66"/>
                </a:solidFill>
                <a:latin typeface="Archivo"/>
                <a:ea typeface="Archivo"/>
                <a:cs typeface="Archivo"/>
                <a:sym typeface="Archivo"/>
              </a:endParaRPr>
            </a:p>
            <a:p>
              <a:pPr indent="0" lvl="0" marL="0" marR="0" rtl="0" algn="ctr">
                <a:lnSpc>
                  <a:spcPct val="100000"/>
                </a:lnSpc>
                <a:spcBef>
                  <a:spcPts val="0"/>
                </a:spcBef>
                <a:spcAft>
                  <a:spcPts val="0"/>
                </a:spcAft>
                <a:buClr>
                  <a:srgbClr val="0F2E66"/>
                </a:buClr>
                <a:buSzPts val="1355"/>
                <a:buFont typeface="Archivo"/>
                <a:buNone/>
              </a:pPr>
              <a:r>
                <a:t/>
              </a:r>
              <a:endParaRPr b="1" sz="1016">
                <a:solidFill>
                  <a:srgbClr val="0F2E66"/>
                </a:solidFill>
                <a:latin typeface="Archivo"/>
                <a:ea typeface="Archivo"/>
                <a:cs typeface="Archivo"/>
                <a:sym typeface="Archivo"/>
              </a:endParaRPr>
            </a:p>
            <a:p>
              <a:pPr indent="0" lvl="0" marL="0" marR="0" rtl="0" algn="ctr">
                <a:lnSpc>
                  <a:spcPct val="100000"/>
                </a:lnSpc>
                <a:spcBef>
                  <a:spcPts val="0"/>
                </a:spcBef>
                <a:spcAft>
                  <a:spcPts val="0"/>
                </a:spcAft>
                <a:buClr>
                  <a:srgbClr val="0F2E66"/>
                </a:buClr>
                <a:buSzPts val="1355"/>
                <a:buFont typeface="Archivo"/>
                <a:buNone/>
              </a:pPr>
              <a:r>
                <a:t/>
              </a:r>
              <a:endParaRPr b="1" sz="1016">
                <a:solidFill>
                  <a:srgbClr val="0F2E66"/>
                </a:solidFill>
                <a:latin typeface="Archivo"/>
                <a:ea typeface="Archivo"/>
                <a:cs typeface="Archivo"/>
                <a:sym typeface="Archivo"/>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39"/>
          <p:cNvSpPr/>
          <p:nvPr/>
        </p:nvSpPr>
        <p:spPr>
          <a:xfrm>
            <a:off x="0" y="0"/>
            <a:ext cx="91440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chivo"/>
              <a:ea typeface="Archivo"/>
              <a:cs typeface="Archivo"/>
              <a:sym typeface="Archivo"/>
            </a:endParaRPr>
          </a:p>
        </p:txBody>
      </p:sp>
      <p:sp>
        <p:nvSpPr>
          <p:cNvPr id="1494" name="Google Shape;1494;p139"/>
          <p:cNvSpPr txBox="1"/>
          <p:nvPr/>
        </p:nvSpPr>
        <p:spPr>
          <a:xfrm>
            <a:off x="549277" y="1485750"/>
            <a:ext cx="7927800" cy="1847100"/>
          </a:xfrm>
          <a:prstGeom prst="rect">
            <a:avLst/>
          </a:prstGeom>
          <a:noFill/>
          <a:ln>
            <a:noFill/>
          </a:ln>
        </p:spPr>
        <p:txBody>
          <a:bodyPr anchorCtr="0" anchor="ctr" bIns="91425" lIns="0" spcFirstLastPara="1" rIns="0" wrap="square" tIns="91425">
            <a:spAutoFit/>
          </a:bodyPr>
          <a:lstStyle/>
          <a:p>
            <a:pPr indent="0" lvl="0" marL="0" marR="0" rtl="0" algn="l">
              <a:lnSpc>
                <a:spcPct val="90000"/>
              </a:lnSpc>
              <a:spcBef>
                <a:spcPts val="0"/>
              </a:spcBef>
              <a:spcAft>
                <a:spcPts val="0"/>
              </a:spcAft>
              <a:buClr>
                <a:srgbClr val="0E2D66"/>
              </a:buClr>
              <a:buSzPts val="6000"/>
              <a:buFont typeface="Arial"/>
              <a:buNone/>
            </a:pPr>
            <a:r>
              <a:rPr b="1" lang="en" sz="6000">
                <a:solidFill>
                  <a:schemeClr val="lt1"/>
                </a:solidFill>
                <a:latin typeface="Archivo"/>
                <a:ea typeface="Archivo"/>
                <a:cs typeface="Archivo"/>
                <a:sym typeface="Archivo"/>
              </a:rPr>
              <a:t>In Action: Securing Products at Workday</a:t>
            </a:r>
            <a:endParaRPr b="1" sz="6000">
              <a:solidFill>
                <a:schemeClr val="lt1"/>
              </a:solidFill>
              <a:latin typeface="Archivo"/>
              <a:ea typeface="Archivo"/>
              <a:cs typeface="Archivo"/>
              <a:sym typeface="Archivo"/>
            </a:endParaRPr>
          </a:p>
        </p:txBody>
      </p:sp>
      <p:sp>
        <p:nvSpPr>
          <p:cNvPr id="1495" name="Google Shape;1495;p139"/>
          <p:cNvSpPr txBox="1"/>
          <p:nvPr/>
        </p:nvSpPr>
        <p:spPr>
          <a:xfrm>
            <a:off x="549281" y="675675"/>
            <a:ext cx="4749300" cy="572700"/>
          </a:xfrm>
          <a:prstGeom prst="rect">
            <a:avLst/>
          </a:prstGeom>
          <a:noFill/>
          <a:ln>
            <a:noFill/>
          </a:ln>
        </p:spPr>
        <p:txBody>
          <a:bodyPr anchorCtr="0" anchor="ctr" bIns="91425" lIns="45700" spcFirstLastPara="1" rIns="91425" wrap="square" tIns="91425">
            <a:spAutoFit/>
          </a:bodyPr>
          <a:lstStyle/>
          <a:p>
            <a:pPr indent="0" lvl="0" marL="0" marR="0" rtl="0" algn="l">
              <a:lnSpc>
                <a:spcPct val="90000"/>
              </a:lnSpc>
              <a:spcBef>
                <a:spcPts val="0"/>
              </a:spcBef>
              <a:spcAft>
                <a:spcPts val="0"/>
              </a:spcAft>
              <a:buClr>
                <a:srgbClr val="0E2D66"/>
              </a:buClr>
              <a:buSzPts val="1400"/>
              <a:buFont typeface="Arial"/>
              <a:buNone/>
            </a:pPr>
            <a:r>
              <a:rPr lang="en">
                <a:solidFill>
                  <a:schemeClr val="lt1"/>
                </a:solidFill>
                <a:latin typeface="Archivo"/>
                <a:ea typeface="Archivo"/>
                <a:cs typeface="Archivo"/>
                <a:sym typeface="Archivo"/>
              </a:rPr>
              <a:t>Threat Modeling in Action</a:t>
            </a:r>
            <a:endParaRPr>
              <a:solidFill>
                <a:schemeClr val="lt1"/>
              </a:solidFill>
              <a:latin typeface="Archivo"/>
              <a:ea typeface="Archivo"/>
              <a:cs typeface="Archivo"/>
              <a:sym typeface="Archivo"/>
            </a:endParaRPr>
          </a:p>
          <a:p>
            <a:pPr indent="0" lvl="0" marL="0" marR="0" rtl="0" algn="l">
              <a:lnSpc>
                <a:spcPct val="90000"/>
              </a:lnSpc>
              <a:spcBef>
                <a:spcPts val="0"/>
              </a:spcBef>
              <a:spcAft>
                <a:spcPts val="0"/>
              </a:spcAft>
              <a:buClr>
                <a:srgbClr val="0E2D66"/>
              </a:buClr>
              <a:buSzPts val="1400"/>
              <a:buFont typeface="Arial"/>
              <a:buNone/>
            </a:pPr>
            <a:r>
              <a:t/>
            </a:r>
            <a:endParaRPr>
              <a:solidFill>
                <a:schemeClr val="lt1"/>
              </a:solidFill>
              <a:latin typeface="Archivo"/>
              <a:ea typeface="Archivo"/>
              <a:cs typeface="Archivo"/>
              <a:sym typeface="Archiv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grpSp>
        <p:nvGrpSpPr>
          <p:cNvPr id="1500" name="Google Shape;1500;p140"/>
          <p:cNvGrpSpPr/>
          <p:nvPr/>
        </p:nvGrpSpPr>
        <p:grpSpPr>
          <a:xfrm>
            <a:off x="496096" y="1649924"/>
            <a:ext cx="8191747" cy="320100"/>
            <a:chOff x="496088" y="1649924"/>
            <a:chExt cx="6873424" cy="320100"/>
          </a:xfrm>
        </p:grpSpPr>
        <p:sp>
          <p:nvSpPr>
            <p:cNvPr id="1501" name="Google Shape;1501;p140"/>
            <p:cNvSpPr/>
            <p:nvPr/>
          </p:nvSpPr>
          <p:spPr>
            <a:xfrm>
              <a:off x="496088" y="1649924"/>
              <a:ext cx="1304100" cy="320100"/>
            </a:xfrm>
            <a:prstGeom prst="rect">
              <a:avLst/>
            </a:prstGeom>
            <a:solidFill>
              <a:srgbClr val="F1F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chivo"/>
                <a:ea typeface="Archivo"/>
                <a:cs typeface="Archivo"/>
                <a:sym typeface="Archivo"/>
              </a:endParaRPr>
            </a:p>
          </p:txBody>
        </p:sp>
        <p:sp>
          <p:nvSpPr>
            <p:cNvPr id="1502" name="Google Shape;1502;p140"/>
            <p:cNvSpPr/>
            <p:nvPr/>
          </p:nvSpPr>
          <p:spPr>
            <a:xfrm>
              <a:off x="1839594" y="1649924"/>
              <a:ext cx="1304100" cy="320100"/>
            </a:xfrm>
            <a:prstGeom prst="rect">
              <a:avLst/>
            </a:prstGeom>
            <a:solidFill>
              <a:srgbClr val="F1F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chivo"/>
                <a:ea typeface="Archivo"/>
                <a:cs typeface="Archivo"/>
                <a:sym typeface="Archivo"/>
              </a:endParaRPr>
            </a:p>
          </p:txBody>
        </p:sp>
        <p:sp>
          <p:nvSpPr>
            <p:cNvPr id="1503" name="Google Shape;1503;p140"/>
            <p:cNvSpPr/>
            <p:nvPr/>
          </p:nvSpPr>
          <p:spPr>
            <a:xfrm>
              <a:off x="5870112" y="1649924"/>
              <a:ext cx="1499400" cy="320100"/>
            </a:xfrm>
            <a:prstGeom prst="homePlate">
              <a:avLst>
                <a:gd fmla="val 50000" name="adj"/>
              </a:avLst>
            </a:prstGeom>
            <a:solidFill>
              <a:srgbClr val="F1F3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chivo"/>
                <a:ea typeface="Archivo"/>
                <a:cs typeface="Archivo"/>
                <a:sym typeface="Archivo"/>
              </a:endParaRPr>
            </a:p>
          </p:txBody>
        </p:sp>
        <p:sp>
          <p:nvSpPr>
            <p:cNvPr id="1504" name="Google Shape;1504;p140"/>
            <p:cNvSpPr/>
            <p:nvPr/>
          </p:nvSpPr>
          <p:spPr>
            <a:xfrm>
              <a:off x="3183100" y="1649924"/>
              <a:ext cx="1304100" cy="320100"/>
            </a:xfrm>
            <a:prstGeom prst="rect">
              <a:avLst/>
            </a:prstGeom>
            <a:solidFill>
              <a:srgbClr val="F1F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chivo"/>
                <a:ea typeface="Archivo"/>
                <a:cs typeface="Archivo"/>
                <a:sym typeface="Archivo"/>
              </a:endParaRPr>
            </a:p>
          </p:txBody>
        </p:sp>
        <p:sp>
          <p:nvSpPr>
            <p:cNvPr id="1505" name="Google Shape;1505;p140"/>
            <p:cNvSpPr/>
            <p:nvPr/>
          </p:nvSpPr>
          <p:spPr>
            <a:xfrm>
              <a:off x="4526606" y="1649924"/>
              <a:ext cx="1304100" cy="320100"/>
            </a:xfrm>
            <a:prstGeom prst="rect">
              <a:avLst/>
            </a:prstGeom>
            <a:solidFill>
              <a:srgbClr val="F1F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chivo"/>
                <a:ea typeface="Archivo"/>
                <a:cs typeface="Archivo"/>
                <a:sym typeface="Archivo"/>
              </a:endParaRPr>
            </a:p>
          </p:txBody>
        </p:sp>
      </p:grpSp>
      <p:sp>
        <p:nvSpPr>
          <p:cNvPr id="1506" name="Google Shape;1506;p140"/>
          <p:cNvSpPr txBox="1"/>
          <p:nvPr/>
        </p:nvSpPr>
        <p:spPr>
          <a:xfrm>
            <a:off x="483000" y="2342200"/>
            <a:ext cx="1520100" cy="85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 sz="1000">
                <a:solidFill>
                  <a:schemeClr val="accent3"/>
                </a:solidFill>
                <a:latin typeface="Archivo"/>
                <a:ea typeface="Archivo"/>
                <a:cs typeface="Archivo"/>
                <a:sym typeface="Archivo"/>
              </a:rPr>
              <a:t>Preparation &amp; Learning</a:t>
            </a:r>
            <a:endParaRPr b="1" sz="1000">
              <a:solidFill>
                <a:schemeClr val="accent3"/>
              </a:solidFill>
              <a:latin typeface="Archivo"/>
              <a:ea typeface="Archivo"/>
              <a:cs typeface="Archivo"/>
              <a:sym typeface="Archivo"/>
            </a:endParaRPr>
          </a:p>
          <a:p>
            <a:pPr indent="-177800" lvl="0" marL="114300" marR="0" rtl="0" algn="l">
              <a:lnSpc>
                <a:spcPct val="100000"/>
              </a:lnSpc>
              <a:spcBef>
                <a:spcPts val="400"/>
              </a:spcBef>
              <a:spcAft>
                <a:spcPts val="0"/>
              </a:spcAft>
              <a:buClr>
                <a:schemeClr val="dk1"/>
              </a:buClr>
              <a:buSzPts val="1000"/>
              <a:buFont typeface="Archivo"/>
              <a:buChar char="●"/>
            </a:pPr>
            <a:r>
              <a:rPr lang="en" sz="1000">
                <a:solidFill>
                  <a:schemeClr val="dk1"/>
                </a:solidFill>
                <a:latin typeface="Archivo"/>
                <a:ea typeface="Archivo"/>
                <a:cs typeface="Archivo"/>
                <a:sym typeface="Archivo"/>
              </a:rPr>
              <a:t>"Cybersecurity 30"</a:t>
            </a:r>
            <a:endParaRPr sz="1000">
              <a:solidFill>
                <a:schemeClr val="dk1"/>
              </a:solidFill>
              <a:latin typeface="Archivo"/>
              <a:ea typeface="Archivo"/>
              <a:cs typeface="Archivo"/>
              <a:sym typeface="Archivo"/>
            </a:endParaRPr>
          </a:p>
          <a:p>
            <a:pPr indent="-177800" lvl="0" marL="114300" marR="0" rtl="0" algn="l">
              <a:lnSpc>
                <a:spcPct val="100000"/>
              </a:lnSpc>
              <a:spcBef>
                <a:spcPts val="0"/>
              </a:spcBef>
              <a:spcAft>
                <a:spcPts val="0"/>
              </a:spcAft>
              <a:buClr>
                <a:schemeClr val="dk1"/>
              </a:buClr>
              <a:buSzPts val="1000"/>
              <a:buFont typeface="Archivo"/>
              <a:buChar char="●"/>
            </a:pPr>
            <a:r>
              <a:rPr lang="en" sz="1000">
                <a:solidFill>
                  <a:schemeClr val="dk1"/>
                </a:solidFill>
                <a:latin typeface="Archivo"/>
                <a:ea typeface="Archivo"/>
                <a:cs typeface="Archivo"/>
                <a:sym typeface="Archivo"/>
              </a:rPr>
              <a:t>Data Flow Diagrams</a:t>
            </a:r>
            <a:endParaRPr sz="1000">
              <a:solidFill>
                <a:schemeClr val="dk1"/>
              </a:solidFill>
              <a:latin typeface="Archivo"/>
              <a:ea typeface="Archivo"/>
              <a:cs typeface="Archivo"/>
              <a:sym typeface="Archivo"/>
            </a:endParaRPr>
          </a:p>
        </p:txBody>
      </p:sp>
      <p:sp>
        <p:nvSpPr>
          <p:cNvPr id="1507" name="Google Shape;1507;p140"/>
          <p:cNvSpPr/>
          <p:nvPr/>
        </p:nvSpPr>
        <p:spPr>
          <a:xfrm>
            <a:off x="527174" y="1738852"/>
            <a:ext cx="142200" cy="142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5A5A5"/>
              </a:solidFill>
              <a:latin typeface="Archivo"/>
              <a:ea typeface="Archivo"/>
              <a:cs typeface="Archivo"/>
              <a:sym typeface="Archivo"/>
            </a:endParaRPr>
          </a:p>
        </p:txBody>
      </p:sp>
      <p:cxnSp>
        <p:nvCxnSpPr>
          <p:cNvPr id="1508" name="Google Shape;1508;p140"/>
          <p:cNvCxnSpPr/>
          <p:nvPr/>
        </p:nvCxnSpPr>
        <p:spPr>
          <a:xfrm>
            <a:off x="601348" y="1794881"/>
            <a:ext cx="0" cy="597300"/>
          </a:xfrm>
          <a:prstGeom prst="straightConnector1">
            <a:avLst/>
          </a:prstGeom>
          <a:noFill/>
          <a:ln cap="flat" cmpd="sng" w="9525">
            <a:solidFill>
              <a:schemeClr val="accent3"/>
            </a:solidFill>
            <a:prstDash val="solid"/>
            <a:round/>
            <a:headEnd len="sm" w="sm" type="none"/>
            <a:tailEnd len="sm" w="sm" type="none"/>
          </a:ln>
        </p:spPr>
      </p:cxnSp>
      <p:sp>
        <p:nvSpPr>
          <p:cNvPr id="1509" name="Google Shape;1509;p140"/>
          <p:cNvSpPr txBox="1"/>
          <p:nvPr/>
        </p:nvSpPr>
        <p:spPr>
          <a:xfrm>
            <a:off x="2606950" y="3373675"/>
            <a:ext cx="1603500" cy="759300"/>
          </a:xfrm>
          <a:prstGeom prst="rect">
            <a:avLst/>
          </a:prstGeom>
          <a:noFill/>
          <a:ln>
            <a:noFill/>
          </a:ln>
        </p:spPr>
        <p:txBody>
          <a:bodyPr anchorCtr="0" anchor="t" bIns="45700" lIns="27425" spcFirstLastPara="1" rIns="27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lang="en" sz="1000">
                <a:solidFill>
                  <a:schemeClr val="dk2"/>
                </a:solidFill>
                <a:latin typeface="Archivo"/>
                <a:ea typeface="Archivo"/>
                <a:cs typeface="Archivo"/>
                <a:sym typeface="Archivo"/>
              </a:rPr>
              <a:t>Collaborative Brainstorming</a:t>
            </a:r>
            <a:endParaRPr b="1" sz="1000">
              <a:solidFill>
                <a:schemeClr val="dk2"/>
              </a:solidFill>
              <a:latin typeface="Archivo"/>
              <a:ea typeface="Archivo"/>
              <a:cs typeface="Archivo"/>
              <a:sym typeface="Archivo"/>
            </a:endParaRPr>
          </a:p>
          <a:p>
            <a:pPr indent="-177800" lvl="0" marL="114300" rtl="0" algn="l">
              <a:spcBef>
                <a:spcPts val="400"/>
              </a:spcBef>
              <a:spcAft>
                <a:spcPts val="0"/>
              </a:spcAft>
              <a:buClr>
                <a:schemeClr val="dk1"/>
              </a:buClr>
              <a:buSzPts val="1000"/>
              <a:buFont typeface="Archivo"/>
              <a:buChar char="●"/>
            </a:pPr>
            <a:r>
              <a:rPr lang="en" sz="1000">
                <a:solidFill>
                  <a:schemeClr val="dk1"/>
                </a:solidFill>
                <a:latin typeface="Archivo"/>
                <a:ea typeface="Archivo"/>
                <a:cs typeface="Archivo"/>
                <a:sym typeface="Archivo"/>
              </a:rPr>
              <a:t>Sessions with team</a:t>
            </a:r>
            <a:endParaRPr sz="1000">
              <a:solidFill>
                <a:schemeClr val="dk1"/>
              </a:solidFill>
              <a:latin typeface="Archivo"/>
              <a:ea typeface="Archivo"/>
              <a:cs typeface="Archivo"/>
              <a:sym typeface="Archivo"/>
            </a:endParaRPr>
          </a:p>
          <a:p>
            <a:pPr indent="-177800" lvl="0" marL="114300" rtl="0" algn="l">
              <a:spcBef>
                <a:spcPts val="0"/>
              </a:spcBef>
              <a:spcAft>
                <a:spcPts val="0"/>
              </a:spcAft>
              <a:buClr>
                <a:schemeClr val="dk1"/>
              </a:buClr>
              <a:buSzPts val="1000"/>
              <a:buFont typeface="Archivo"/>
              <a:buChar char="●"/>
            </a:pPr>
            <a:r>
              <a:rPr lang="en" sz="1000">
                <a:solidFill>
                  <a:schemeClr val="dk1"/>
                </a:solidFill>
                <a:latin typeface="Archivo"/>
                <a:ea typeface="Archivo"/>
                <a:cs typeface="Archivo"/>
                <a:sym typeface="Archivo"/>
              </a:rPr>
              <a:t>STRIDE methodology</a:t>
            </a:r>
            <a:endParaRPr sz="1000">
              <a:solidFill>
                <a:schemeClr val="dk1"/>
              </a:solidFill>
              <a:latin typeface="Archivo"/>
              <a:ea typeface="Archivo"/>
              <a:cs typeface="Archivo"/>
              <a:sym typeface="Archivo"/>
            </a:endParaRPr>
          </a:p>
        </p:txBody>
      </p:sp>
      <p:sp>
        <p:nvSpPr>
          <p:cNvPr id="1510" name="Google Shape;1510;p140"/>
          <p:cNvSpPr/>
          <p:nvPr/>
        </p:nvSpPr>
        <p:spPr>
          <a:xfrm>
            <a:off x="2606951" y="1738852"/>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5A5A5"/>
              </a:solidFill>
              <a:latin typeface="Archivo"/>
              <a:ea typeface="Archivo"/>
              <a:cs typeface="Archivo"/>
              <a:sym typeface="Archivo"/>
            </a:endParaRPr>
          </a:p>
        </p:txBody>
      </p:sp>
      <p:cxnSp>
        <p:nvCxnSpPr>
          <p:cNvPr id="1511" name="Google Shape;1511;p140"/>
          <p:cNvCxnSpPr/>
          <p:nvPr/>
        </p:nvCxnSpPr>
        <p:spPr>
          <a:xfrm>
            <a:off x="2677624" y="1794881"/>
            <a:ext cx="0" cy="1580100"/>
          </a:xfrm>
          <a:prstGeom prst="straightConnector1">
            <a:avLst/>
          </a:prstGeom>
          <a:noFill/>
          <a:ln cap="flat" cmpd="sng" w="9525">
            <a:solidFill>
              <a:schemeClr val="dk2"/>
            </a:solidFill>
            <a:prstDash val="solid"/>
            <a:round/>
            <a:headEnd len="sm" w="sm" type="none"/>
            <a:tailEnd len="sm" w="sm" type="none"/>
          </a:ln>
        </p:spPr>
      </p:cxnSp>
      <p:sp>
        <p:nvSpPr>
          <p:cNvPr id="1512" name="Google Shape;1512;p140"/>
          <p:cNvSpPr txBox="1"/>
          <p:nvPr/>
        </p:nvSpPr>
        <p:spPr>
          <a:xfrm>
            <a:off x="3739225" y="2306850"/>
            <a:ext cx="1603500" cy="85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 sz="1000">
                <a:solidFill>
                  <a:schemeClr val="accent3"/>
                </a:solidFill>
                <a:latin typeface="Archivo"/>
                <a:ea typeface="Archivo"/>
                <a:cs typeface="Archivo"/>
                <a:sym typeface="Archivo"/>
              </a:rPr>
              <a:t>Documentation &amp; Review</a:t>
            </a:r>
            <a:endParaRPr b="1" sz="1000">
              <a:solidFill>
                <a:schemeClr val="accent3"/>
              </a:solidFill>
              <a:latin typeface="Archivo"/>
              <a:ea typeface="Archivo"/>
              <a:cs typeface="Archivo"/>
              <a:sym typeface="Archivo"/>
            </a:endParaRPr>
          </a:p>
          <a:p>
            <a:pPr indent="-177800" lvl="0" marL="114300" rtl="0" algn="l">
              <a:spcBef>
                <a:spcPts val="400"/>
              </a:spcBef>
              <a:spcAft>
                <a:spcPts val="0"/>
              </a:spcAft>
              <a:buClr>
                <a:schemeClr val="dk1"/>
              </a:buClr>
              <a:buSzPts val="1000"/>
              <a:buFont typeface="Archivo"/>
              <a:buChar char="●"/>
            </a:pPr>
            <a:r>
              <a:rPr lang="en" sz="1000">
                <a:solidFill>
                  <a:schemeClr val="dk1"/>
                </a:solidFill>
                <a:latin typeface="Archivo"/>
                <a:ea typeface="Archivo"/>
                <a:cs typeface="Archivo"/>
                <a:sym typeface="Archivo"/>
              </a:rPr>
              <a:t>threat_model.yaml</a:t>
            </a:r>
            <a:endParaRPr sz="1000">
              <a:solidFill>
                <a:schemeClr val="dk1"/>
              </a:solidFill>
              <a:latin typeface="Archivo"/>
              <a:ea typeface="Archivo"/>
              <a:cs typeface="Archivo"/>
              <a:sym typeface="Archivo"/>
            </a:endParaRPr>
          </a:p>
          <a:p>
            <a:pPr indent="-177800" lvl="0" marL="114300" rtl="0" algn="l">
              <a:spcBef>
                <a:spcPts val="0"/>
              </a:spcBef>
              <a:spcAft>
                <a:spcPts val="0"/>
              </a:spcAft>
              <a:buClr>
                <a:schemeClr val="dk1"/>
              </a:buClr>
              <a:buSzPts val="1000"/>
              <a:buFont typeface="Archivo"/>
              <a:buChar char="●"/>
            </a:pPr>
            <a:r>
              <a:rPr lang="en" sz="1000">
                <a:solidFill>
                  <a:schemeClr val="dk1"/>
                </a:solidFill>
                <a:latin typeface="Archivo"/>
                <a:ea typeface="Archivo"/>
                <a:cs typeface="Archivo"/>
                <a:sym typeface="Archivo"/>
              </a:rPr>
              <a:t>Security Partner review</a:t>
            </a:r>
            <a:endParaRPr sz="1000">
              <a:solidFill>
                <a:schemeClr val="dk1"/>
              </a:solidFill>
              <a:latin typeface="Archivo"/>
              <a:ea typeface="Archivo"/>
              <a:cs typeface="Archivo"/>
              <a:sym typeface="Archivo"/>
            </a:endParaRPr>
          </a:p>
        </p:txBody>
      </p:sp>
      <p:sp>
        <p:nvSpPr>
          <p:cNvPr id="1513" name="Google Shape;1513;p140"/>
          <p:cNvSpPr/>
          <p:nvPr/>
        </p:nvSpPr>
        <p:spPr>
          <a:xfrm>
            <a:off x="3796655" y="1703502"/>
            <a:ext cx="142200" cy="142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5A5A5"/>
              </a:solidFill>
              <a:latin typeface="Archivo"/>
              <a:ea typeface="Archivo"/>
              <a:cs typeface="Archivo"/>
              <a:sym typeface="Archivo"/>
            </a:endParaRPr>
          </a:p>
        </p:txBody>
      </p:sp>
      <p:cxnSp>
        <p:nvCxnSpPr>
          <p:cNvPr id="1514" name="Google Shape;1514;p140"/>
          <p:cNvCxnSpPr/>
          <p:nvPr/>
        </p:nvCxnSpPr>
        <p:spPr>
          <a:xfrm>
            <a:off x="3866412" y="1759531"/>
            <a:ext cx="0" cy="597300"/>
          </a:xfrm>
          <a:prstGeom prst="straightConnector1">
            <a:avLst/>
          </a:prstGeom>
          <a:noFill/>
          <a:ln cap="flat" cmpd="sng" w="9525">
            <a:solidFill>
              <a:schemeClr val="accent3"/>
            </a:solidFill>
            <a:prstDash val="solid"/>
            <a:round/>
            <a:headEnd len="sm" w="sm" type="none"/>
            <a:tailEnd len="sm" w="sm" type="none"/>
          </a:ln>
        </p:spPr>
      </p:cxnSp>
      <p:sp>
        <p:nvSpPr>
          <p:cNvPr id="1515" name="Google Shape;1515;p140"/>
          <p:cNvSpPr txBox="1"/>
          <p:nvPr/>
        </p:nvSpPr>
        <p:spPr>
          <a:xfrm>
            <a:off x="5388250" y="3373675"/>
            <a:ext cx="1338900" cy="1118400"/>
          </a:xfrm>
          <a:prstGeom prst="rect">
            <a:avLst/>
          </a:prstGeom>
          <a:noFill/>
          <a:ln>
            <a:noFill/>
          </a:ln>
        </p:spPr>
        <p:txBody>
          <a:bodyPr anchorCtr="0" anchor="t" bIns="45700" lIns="27425" spcFirstLastPara="1" rIns="27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lang="en" sz="1000">
                <a:solidFill>
                  <a:schemeClr val="accent2"/>
                </a:solidFill>
                <a:latin typeface="Archivo"/>
                <a:ea typeface="Archivo"/>
                <a:cs typeface="Archivo"/>
                <a:sym typeface="Archivo"/>
              </a:rPr>
              <a:t>Actionable Outcomes &amp; Prioritization</a:t>
            </a:r>
            <a:endParaRPr b="1" sz="1000">
              <a:solidFill>
                <a:schemeClr val="accent2"/>
              </a:solidFill>
              <a:latin typeface="Archivo"/>
              <a:ea typeface="Archivo"/>
              <a:cs typeface="Archivo"/>
              <a:sym typeface="Archivo"/>
            </a:endParaRPr>
          </a:p>
          <a:p>
            <a:pPr indent="-177800" lvl="0" marL="114300" rtl="0" algn="l">
              <a:spcBef>
                <a:spcPts val="400"/>
              </a:spcBef>
              <a:spcAft>
                <a:spcPts val="0"/>
              </a:spcAft>
              <a:buClr>
                <a:schemeClr val="dk1"/>
              </a:buClr>
              <a:buSzPts val="1000"/>
              <a:buFont typeface="Archivo"/>
              <a:buChar char="●"/>
            </a:pPr>
            <a:r>
              <a:rPr lang="en" sz="1000">
                <a:solidFill>
                  <a:schemeClr val="dk1"/>
                </a:solidFill>
                <a:latin typeface="Archivo"/>
                <a:ea typeface="Archivo"/>
                <a:cs typeface="Archivo"/>
                <a:sym typeface="Archivo"/>
              </a:rPr>
              <a:t>Jira tickets</a:t>
            </a:r>
            <a:endParaRPr sz="1000">
              <a:solidFill>
                <a:schemeClr val="dk1"/>
              </a:solidFill>
              <a:latin typeface="Archivo"/>
              <a:ea typeface="Archivo"/>
              <a:cs typeface="Archivo"/>
              <a:sym typeface="Archivo"/>
            </a:endParaRPr>
          </a:p>
          <a:p>
            <a:pPr indent="-177800" lvl="0" marL="114300" rtl="0" algn="l">
              <a:spcBef>
                <a:spcPts val="0"/>
              </a:spcBef>
              <a:spcAft>
                <a:spcPts val="0"/>
              </a:spcAft>
              <a:buClr>
                <a:schemeClr val="dk1"/>
              </a:buClr>
              <a:buSzPts val="1000"/>
              <a:buFont typeface="Archivo"/>
              <a:buChar char="●"/>
            </a:pPr>
            <a:r>
              <a:rPr lang="en" sz="1000">
                <a:solidFill>
                  <a:schemeClr val="dk1"/>
                </a:solidFill>
                <a:latin typeface="Archivo"/>
                <a:ea typeface="Archivo"/>
                <a:cs typeface="Archivo"/>
                <a:sym typeface="Archivo"/>
              </a:rPr>
              <a:t>Scored mitigations</a:t>
            </a:r>
            <a:endParaRPr sz="1000">
              <a:solidFill>
                <a:schemeClr val="dk1"/>
              </a:solidFill>
              <a:latin typeface="Archivo"/>
              <a:ea typeface="Archivo"/>
              <a:cs typeface="Archivo"/>
              <a:sym typeface="Archivo"/>
            </a:endParaRPr>
          </a:p>
          <a:p>
            <a:pPr indent="0" lvl="0" marL="0" marR="0" rtl="0" algn="l">
              <a:lnSpc>
                <a:spcPct val="100000"/>
              </a:lnSpc>
              <a:spcBef>
                <a:spcPts val="400"/>
              </a:spcBef>
              <a:spcAft>
                <a:spcPts val="400"/>
              </a:spcAft>
              <a:buClr>
                <a:srgbClr val="000000"/>
              </a:buClr>
              <a:buSzPts val="1200"/>
              <a:buFont typeface="Arial"/>
              <a:buNone/>
            </a:pPr>
            <a:r>
              <a:t/>
            </a:r>
            <a:endParaRPr sz="1000">
              <a:solidFill>
                <a:schemeClr val="dk1"/>
              </a:solidFill>
              <a:latin typeface="Archivo"/>
              <a:ea typeface="Archivo"/>
              <a:cs typeface="Archivo"/>
              <a:sym typeface="Archivo"/>
            </a:endParaRPr>
          </a:p>
        </p:txBody>
      </p:sp>
      <p:sp>
        <p:nvSpPr>
          <p:cNvPr id="1516" name="Google Shape;1516;p140"/>
          <p:cNvSpPr/>
          <p:nvPr/>
        </p:nvSpPr>
        <p:spPr>
          <a:xfrm>
            <a:off x="5388251" y="1738852"/>
            <a:ext cx="142200" cy="142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5A5A5"/>
              </a:solidFill>
              <a:latin typeface="Archivo"/>
              <a:ea typeface="Archivo"/>
              <a:cs typeface="Archivo"/>
              <a:sym typeface="Archivo"/>
            </a:endParaRPr>
          </a:p>
        </p:txBody>
      </p:sp>
      <p:cxnSp>
        <p:nvCxnSpPr>
          <p:cNvPr id="1517" name="Google Shape;1517;p140"/>
          <p:cNvCxnSpPr/>
          <p:nvPr/>
        </p:nvCxnSpPr>
        <p:spPr>
          <a:xfrm>
            <a:off x="5458924" y="1794881"/>
            <a:ext cx="0" cy="1580100"/>
          </a:xfrm>
          <a:prstGeom prst="straightConnector1">
            <a:avLst/>
          </a:prstGeom>
          <a:noFill/>
          <a:ln cap="flat" cmpd="sng" w="9525">
            <a:solidFill>
              <a:schemeClr val="accent2"/>
            </a:solidFill>
            <a:prstDash val="solid"/>
            <a:round/>
            <a:headEnd len="sm" w="sm" type="none"/>
            <a:tailEnd len="sm" w="sm" type="none"/>
          </a:ln>
        </p:spPr>
      </p:cxnSp>
      <p:sp>
        <p:nvSpPr>
          <p:cNvPr id="1518" name="Google Shape;1518;p140"/>
          <p:cNvSpPr/>
          <p:nvPr/>
        </p:nvSpPr>
        <p:spPr>
          <a:xfrm>
            <a:off x="7414984" y="1679786"/>
            <a:ext cx="260400" cy="2604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5A5A5"/>
              </a:solidFill>
              <a:latin typeface="Archivo"/>
              <a:ea typeface="Archivo"/>
              <a:cs typeface="Archivo"/>
              <a:sym typeface="Archivo"/>
            </a:endParaRPr>
          </a:p>
        </p:txBody>
      </p:sp>
      <p:sp>
        <p:nvSpPr>
          <p:cNvPr id="1519" name="Google Shape;1519;p140"/>
          <p:cNvSpPr/>
          <p:nvPr/>
        </p:nvSpPr>
        <p:spPr>
          <a:xfrm>
            <a:off x="7474514" y="1738852"/>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5A5A5"/>
              </a:solidFill>
              <a:latin typeface="Archivo"/>
              <a:ea typeface="Archivo"/>
              <a:cs typeface="Archivo"/>
              <a:sym typeface="Archivo"/>
            </a:endParaRPr>
          </a:p>
        </p:txBody>
      </p:sp>
      <p:sp>
        <p:nvSpPr>
          <p:cNvPr id="1520" name="Google Shape;1520;p140"/>
          <p:cNvSpPr txBox="1"/>
          <p:nvPr/>
        </p:nvSpPr>
        <p:spPr>
          <a:xfrm>
            <a:off x="457200" y="372745"/>
            <a:ext cx="8229600" cy="48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F2E66"/>
              </a:buClr>
              <a:buSzPts val="2800"/>
              <a:buFont typeface="Arial"/>
              <a:buNone/>
            </a:pPr>
            <a:r>
              <a:rPr b="1" lang="en" sz="2800">
                <a:solidFill>
                  <a:schemeClr val="dk1"/>
                </a:solidFill>
                <a:latin typeface="Archivo"/>
                <a:ea typeface="Archivo"/>
                <a:cs typeface="Archivo"/>
                <a:sym typeface="Archivo"/>
              </a:rPr>
              <a:t>Our Process</a:t>
            </a:r>
            <a:endParaRPr b="1" i="0" sz="2800" u="none" cap="none" strike="noStrike">
              <a:solidFill>
                <a:schemeClr val="dk1"/>
              </a:solidFill>
              <a:latin typeface="Archivo"/>
              <a:ea typeface="Archivo"/>
              <a:cs typeface="Archivo"/>
              <a:sym typeface="Archivo"/>
            </a:endParaRPr>
          </a:p>
        </p:txBody>
      </p:sp>
      <p:sp>
        <p:nvSpPr>
          <p:cNvPr id="1521" name="Google Shape;1521;p140"/>
          <p:cNvSpPr txBox="1"/>
          <p:nvPr/>
        </p:nvSpPr>
        <p:spPr>
          <a:xfrm>
            <a:off x="462492" y="766207"/>
            <a:ext cx="821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chivo"/>
                <a:ea typeface="Archivo"/>
                <a:cs typeface="Archivo"/>
                <a:sym typeface="Archivo"/>
              </a:rPr>
              <a:t>From Theory to Actionable Items</a:t>
            </a:r>
            <a:endParaRPr sz="1800">
              <a:solidFill>
                <a:schemeClr val="dk1"/>
              </a:solidFill>
              <a:latin typeface="Archivo"/>
              <a:ea typeface="Archivo"/>
              <a:cs typeface="Archivo"/>
              <a:sym typeface="Archivo"/>
            </a:endParaRPr>
          </a:p>
        </p:txBody>
      </p:sp>
      <p:pic>
        <p:nvPicPr>
          <p:cNvPr id="1522" name="Google Shape;1522;p140"/>
          <p:cNvPicPr preferRelativeResize="0"/>
          <p:nvPr/>
        </p:nvPicPr>
        <p:blipFill rotWithShape="1">
          <a:blip r:embed="rId3">
            <a:alphaModFix/>
          </a:blip>
          <a:srcRect b="0" l="0" r="0" t="0"/>
          <a:stretch/>
        </p:blipFill>
        <p:spPr>
          <a:xfrm>
            <a:off x="7480865" y="1720798"/>
            <a:ext cx="128979" cy="16750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41"/>
          <p:cNvSpPr/>
          <p:nvPr/>
        </p:nvSpPr>
        <p:spPr>
          <a:xfrm>
            <a:off x="6158451" y="1739975"/>
            <a:ext cx="2661300" cy="3001500"/>
          </a:xfrm>
          <a:prstGeom prst="roundRect">
            <a:avLst>
              <a:gd fmla="val 1405" name="adj"/>
            </a:avLst>
          </a:prstGeom>
          <a:solidFill>
            <a:srgbClr val="FCF8E8"/>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5CB9"/>
              </a:buClr>
              <a:buSzPts val="2000"/>
              <a:buFont typeface="Arial"/>
              <a:buNone/>
            </a:pPr>
            <a:r>
              <a:t/>
            </a:r>
            <a:endParaRPr b="0" i="0" sz="2000" u="none" cap="none" strike="noStrike">
              <a:solidFill>
                <a:srgbClr val="0F2E66"/>
              </a:solidFill>
              <a:latin typeface="Arial"/>
              <a:ea typeface="Arial"/>
              <a:cs typeface="Arial"/>
              <a:sym typeface="Arial"/>
            </a:endParaRPr>
          </a:p>
        </p:txBody>
      </p:sp>
      <p:sp>
        <p:nvSpPr>
          <p:cNvPr id="1529" name="Google Shape;1529;p141"/>
          <p:cNvSpPr/>
          <p:nvPr/>
        </p:nvSpPr>
        <p:spPr>
          <a:xfrm>
            <a:off x="3241344" y="1739975"/>
            <a:ext cx="2661300" cy="3001500"/>
          </a:xfrm>
          <a:prstGeom prst="roundRect">
            <a:avLst>
              <a:gd fmla="val 1405" name="adj"/>
            </a:avLst>
          </a:prstGeom>
          <a:solidFill>
            <a:srgbClr val="FCF8E8"/>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5CB9"/>
              </a:buClr>
              <a:buSzPts val="2000"/>
              <a:buFont typeface="Arial"/>
              <a:buNone/>
            </a:pPr>
            <a:r>
              <a:t/>
            </a:r>
            <a:endParaRPr b="0" i="0" sz="2000" u="none" cap="none" strike="noStrike">
              <a:solidFill>
                <a:srgbClr val="0F2E66"/>
              </a:solidFill>
              <a:latin typeface="Arial"/>
              <a:ea typeface="Arial"/>
              <a:cs typeface="Arial"/>
              <a:sym typeface="Arial"/>
            </a:endParaRPr>
          </a:p>
        </p:txBody>
      </p:sp>
      <p:sp>
        <p:nvSpPr>
          <p:cNvPr id="1530" name="Google Shape;1530;p141"/>
          <p:cNvSpPr/>
          <p:nvPr/>
        </p:nvSpPr>
        <p:spPr>
          <a:xfrm>
            <a:off x="324238" y="1739975"/>
            <a:ext cx="2661300" cy="3001500"/>
          </a:xfrm>
          <a:prstGeom prst="roundRect">
            <a:avLst>
              <a:gd fmla="val 1405" name="adj"/>
            </a:avLst>
          </a:prstGeom>
          <a:solidFill>
            <a:srgbClr val="FCF8E8"/>
          </a:solidFill>
          <a:ln>
            <a:noFill/>
          </a:ln>
        </p:spPr>
        <p:txBody>
          <a:bodyPr anchorCtr="0" anchor="ctr" bIns="45700" lIns="91425" spcFirstLastPara="1" rIns="91425" wrap="square" tIns="45700">
            <a:noAutofit/>
          </a:bodyPr>
          <a:lstStyle/>
          <a:p>
            <a:pPr indent="-91440" lvl="0" marL="91440" marR="0" rtl="0" algn="ctr">
              <a:lnSpc>
                <a:spcPct val="100000"/>
              </a:lnSpc>
              <a:spcBef>
                <a:spcPts val="0"/>
              </a:spcBef>
              <a:spcAft>
                <a:spcPts val="0"/>
              </a:spcAft>
              <a:buClr>
                <a:srgbClr val="005CB9"/>
              </a:buClr>
              <a:buSzPts val="2000"/>
              <a:buFont typeface="Arial"/>
              <a:buNone/>
            </a:pPr>
            <a:r>
              <a:t/>
            </a:r>
            <a:endParaRPr b="0" i="0" sz="2000" u="none" cap="none" strike="noStrike">
              <a:solidFill>
                <a:srgbClr val="0F2E66"/>
              </a:solidFill>
              <a:latin typeface="Arial"/>
              <a:ea typeface="Arial"/>
              <a:cs typeface="Arial"/>
              <a:sym typeface="Arial"/>
            </a:endParaRPr>
          </a:p>
        </p:txBody>
      </p:sp>
      <p:sp>
        <p:nvSpPr>
          <p:cNvPr id="1531" name="Google Shape;1531;p141"/>
          <p:cNvSpPr txBox="1"/>
          <p:nvPr>
            <p:ph type="title"/>
          </p:nvPr>
        </p:nvSpPr>
        <p:spPr>
          <a:xfrm>
            <a:off x="457200" y="372745"/>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0F2E66"/>
              </a:buClr>
              <a:buSzPts val="2800"/>
              <a:buFont typeface="Archivo"/>
              <a:buNone/>
            </a:pPr>
            <a:r>
              <a:rPr lang="en"/>
              <a:t>Key Takeaways</a:t>
            </a:r>
            <a:endParaRPr/>
          </a:p>
        </p:txBody>
      </p:sp>
      <p:pic>
        <p:nvPicPr>
          <p:cNvPr id="1532" name="Google Shape;1532;p141"/>
          <p:cNvPicPr preferRelativeResize="0"/>
          <p:nvPr>
            <p:ph idx="2" type="pic"/>
          </p:nvPr>
        </p:nvPicPr>
        <p:blipFill rotWithShape="1">
          <a:blip r:embed="rId3">
            <a:alphaModFix/>
          </a:blip>
          <a:srcRect b="14683" l="0" r="0" t="14690"/>
          <a:stretch/>
        </p:blipFill>
        <p:spPr>
          <a:xfrm>
            <a:off x="3311087" y="1751834"/>
            <a:ext cx="2528700" cy="1785900"/>
          </a:xfrm>
          <a:prstGeom prst="roundRect">
            <a:avLst>
              <a:gd fmla="val 1907" name="adj"/>
            </a:avLst>
          </a:prstGeom>
          <a:solidFill>
            <a:srgbClr val="7D8B99"/>
          </a:solidFill>
          <a:ln>
            <a:noFill/>
          </a:ln>
        </p:spPr>
      </p:pic>
      <p:pic>
        <p:nvPicPr>
          <p:cNvPr id="1533" name="Google Shape;1533;p141"/>
          <p:cNvPicPr preferRelativeResize="0"/>
          <p:nvPr>
            <p:ph idx="3" type="pic"/>
          </p:nvPr>
        </p:nvPicPr>
        <p:blipFill rotWithShape="1">
          <a:blip r:embed="rId4">
            <a:alphaModFix/>
          </a:blip>
          <a:srcRect b="14683" l="0" r="0" t="14690"/>
          <a:stretch/>
        </p:blipFill>
        <p:spPr>
          <a:xfrm>
            <a:off x="6224762" y="1751834"/>
            <a:ext cx="2528700" cy="1785900"/>
          </a:xfrm>
          <a:prstGeom prst="roundRect">
            <a:avLst>
              <a:gd fmla="val 1907" name="adj"/>
            </a:avLst>
          </a:prstGeom>
          <a:solidFill>
            <a:srgbClr val="7D8B99"/>
          </a:solidFill>
          <a:ln>
            <a:noFill/>
          </a:ln>
        </p:spPr>
      </p:pic>
      <p:pic>
        <p:nvPicPr>
          <p:cNvPr id="1534" name="Google Shape;1534;p141"/>
          <p:cNvPicPr preferRelativeResize="0"/>
          <p:nvPr>
            <p:ph idx="4" type="pic"/>
          </p:nvPr>
        </p:nvPicPr>
        <p:blipFill rotWithShape="1">
          <a:blip r:embed="rId5">
            <a:alphaModFix/>
          </a:blip>
          <a:srcRect b="14683" l="0" r="0" t="14690"/>
          <a:stretch/>
        </p:blipFill>
        <p:spPr>
          <a:xfrm>
            <a:off x="390562" y="1751834"/>
            <a:ext cx="2528700" cy="1785900"/>
          </a:xfrm>
          <a:prstGeom prst="roundRect">
            <a:avLst>
              <a:gd fmla="val 1907" name="adj"/>
            </a:avLst>
          </a:prstGeom>
          <a:solidFill>
            <a:srgbClr val="7D8B99"/>
          </a:solidFill>
          <a:ln>
            <a:noFill/>
          </a:ln>
        </p:spPr>
      </p:pic>
      <p:sp>
        <p:nvSpPr>
          <p:cNvPr id="1535" name="Google Shape;1535;p141"/>
          <p:cNvSpPr txBox="1"/>
          <p:nvPr/>
        </p:nvSpPr>
        <p:spPr>
          <a:xfrm>
            <a:off x="6158441" y="3956999"/>
            <a:ext cx="26100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The ultimate goal is to create a prioritized backlog of concrete tasks, not just a document. Tying risks to Jira tickets and releases is what drives real impact.</a:t>
            </a:r>
            <a:endParaRPr/>
          </a:p>
        </p:txBody>
      </p:sp>
      <p:sp>
        <p:nvSpPr>
          <p:cNvPr id="1536" name="Google Shape;1536;p141"/>
          <p:cNvSpPr txBox="1"/>
          <p:nvPr/>
        </p:nvSpPr>
        <p:spPr>
          <a:xfrm>
            <a:off x="6158441" y="3683791"/>
            <a:ext cx="2610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600">
                <a:solidFill>
                  <a:schemeClr val="accent1"/>
                </a:solidFill>
                <a:latin typeface="Archivo"/>
                <a:ea typeface="Archivo"/>
                <a:cs typeface="Archivo"/>
                <a:sym typeface="Archivo"/>
              </a:rPr>
              <a:t>Make it Actionable</a:t>
            </a:r>
            <a:endParaRPr/>
          </a:p>
        </p:txBody>
      </p:sp>
      <p:sp>
        <p:nvSpPr>
          <p:cNvPr id="1537" name="Google Shape;1537;p141"/>
          <p:cNvSpPr txBox="1"/>
          <p:nvPr/>
        </p:nvSpPr>
        <p:spPr>
          <a:xfrm>
            <a:off x="3231091" y="3956999"/>
            <a:ext cx="2610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Involving the entire development team alongside security partners fosters ownership and a stronger security culture.</a:t>
            </a:r>
            <a:endParaRPr/>
          </a:p>
        </p:txBody>
      </p:sp>
      <p:sp>
        <p:nvSpPr>
          <p:cNvPr id="1538" name="Google Shape;1538;p141"/>
          <p:cNvSpPr txBox="1"/>
          <p:nvPr/>
        </p:nvSpPr>
        <p:spPr>
          <a:xfrm>
            <a:off x="3231091" y="3683791"/>
            <a:ext cx="2610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600">
                <a:solidFill>
                  <a:schemeClr val="accent1"/>
                </a:solidFill>
                <a:latin typeface="Archivo"/>
                <a:ea typeface="Archivo"/>
                <a:cs typeface="Archivo"/>
                <a:sym typeface="Archivo"/>
              </a:rPr>
              <a:t>Collaboration is Key</a:t>
            </a:r>
            <a:endParaRPr/>
          </a:p>
        </p:txBody>
      </p:sp>
      <p:sp>
        <p:nvSpPr>
          <p:cNvPr id="1539" name="Google Shape;1539;p141"/>
          <p:cNvSpPr txBox="1"/>
          <p:nvPr/>
        </p:nvSpPr>
        <p:spPr>
          <a:xfrm>
            <a:off x="375558" y="3956999"/>
            <a:ext cx="2610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chemeClr val="dk1"/>
                </a:solidFill>
                <a:latin typeface="Archivo"/>
                <a:ea typeface="Archivo"/>
                <a:cs typeface="Archivo"/>
                <a:sym typeface="Archivo"/>
              </a:rPr>
              <a:t>A formal, phased approach ensures that threat modeling moves from a theoretical exercise to a practical security improvement plan.</a:t>
            </a:r>
            <a:endParaRPr/>
          </a:p>
        </p:txBody>
      </p:sp>
      <p:sp>
        <p:nvSpPr>
          <p:cNvPr id="1540" name="Google Shape;1540;p141"/>
          <p:cNvSpPr txBox="1"/>
          <p:nvPr/>
        </p:nvSpPr>
        <p:spPr>
          <a:xfrm>
            <a:off x="375558" y="3683791"/>
            <a:ext cx="26100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1600">
                <a:solidFill>
                  <a:schemeClr val="accent1"/>
                </a:solidFill>
                <a:latin typeface="Archivo"/>
                <a:ea typeface="Archivo"/>
                <a:cs typeface="Archivo"/>
                <a:sym typeface="Archivo"/>
              </a:rPr>
              <a:t>Structure is Crucial</a:t>
            </a:r>
            <a:endParaRPr b="1" sz="1600">
              <a:solidFill>
                <a:schemeClr val="accent1"/>
              </a:solidFill>
              <a:latin typeface="Archivo"/>
              <a:ea typeface="Archivo"/>
              <a:cs typeface="Archivo"/>
              <a:sym typeface="Archiv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142"/>
          <p:cNvSpPr/>
          <p:nvPr/>
        </p:nvSpPr>
        <p:spPr>
          <a:xfrm>
            <a:off x="0" y="0"/>
            <a:ext cx="91440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chivo"/>
              <a:ea typeface="Archivo"/>
              <a:cs typeface="Archivo"/>
              <a:sym typeface="Archivo"/>
            </a:endParaRPr>
          </a:p>
        </p:txBody>
      </p:sp>
      <p:sp>
        <p:nvSpPr>
          <p:cNvPr id="1547" name="Google Shape;1547;p142"/>
          <p:cNvSpPr txBox="1"/>
          <p:nvPr/>
        </p:nvSpPr>
        <p:spPr>
          <a:xfrm>
            <a:off x="549271" y="1485748"/>
            <a:ext cx="5640600" cy="1015800"/>
          </a:xfrm>
          <a:prstGeom prst="rect">
            <a:avLst/>
          </a:prstGeom>
          <a:noFill/>
          <a:ln>
            <a:noFill/>
          </a:ln>
        </p:spPr>
        <p:txBody>
          <a:bodyPr anchorCtr="0" anchor="ctr" bIns="91425" lIns="0" spcFirstLastPara="1" rIns="0" wrap="square" tIns="91425">
            <a:spAutoFit/>
          </a:bodyPr>
          <a:lstStyle/>
          <a:p>
            <a:pPr indent="0" lvl="0" marL="0" marR="0" rtl="0" algn="l">
              <a:lnSpc>
                <a:spcPct val="90000"/>
              </a:lnSpc>
              <a:spcBef>
                <a:spcPts val="0"/>
              </a:spcBef>
              <a:spcAft>
                <a:spcPts val="0"/>
              </a:spcAft>
              <a:buClr>
                <a:srgbClr val="0E2D66"/>
              </a:buClr>
              <a:buSzPts val="6000"/>
              <a:buFont typeface="Arial"/>
              <a:buNone/>
            </a:pPr>
            <a:r>
              <a:rPr b="1" lang="en" sz="6000">
                <a:solidFill>
                  <a:schemeClr val="lt1"/>
                </a:solidFill>
                <a:latin typeface="Archivo"/>
                <a:ea typeface="Archivo"/>
                <a:cs typeface="Archivo"/>
                <a:sym typeface="Archivo"/>
              </a:rPr>
              <a:t>Into the Future</a:t>
            </a:r>
            <a:endParaRPr b="1" sz="6000">
              <a:solidFill>
                <a:schemeClr val="lt1"/>
              </a:solidFill>
              <a:latin typeface="Archivo"/>
              <a:ea typeface="Archivo"/>
              <a:cs typeface="Archivo"/>
              <a:sym typeface="Archivo"/>
            </a:endParaRPr>
          </a:p>
        </p:txBody>
      </p:sp>
      <p:sp>
        <p:nvSpPr>
          <p:cNvPr id="1548" name="Google Shape;1548;p142"/>
          <p:cNvSpPr txBox="1"/>
          <p:nvPr/>
        </p:nvSpPr>
        <p:spPr>
          <a:xfrm>
            <a:off x="549280" y="675675"/>
            <a:ext cx="4363800" cy="378600"/>
          </a:xfrm>
          <a:prstGeom prst="rect">
            <a:avLst/>
          </a:prstGeom>
          <a:noFill/>
          <a:ln>
            <a:noFill/>
          </a:ln>
        </p:spPr>
        <p:txBody>
          <a:bodyPr anchorCtr="0" anchor="ctr" bIns="91425" lIns="45700" spcFirstLastPara="1" rIns="91425" wrap="square" tIns="91425">
            <a:spAutoFit/>
          </a:bodyPr>
          <a:lstStyle/>
          <a:p>
            <a:pPr indent="0" lvl="0" marL="0" marR="0" rtl="0" algn="l">
              <a:lnSpc>
                <a:spcPct val="90000"/>
              </a:lnSpc>
              <a:spcBef>
                <a:spcPts val="0"/>
              </a:spcBef>
              <a:spcAft>
                <a:spcPts val="0"/>
              </a:spcAft>
              <a:buClr>
                <a:srgbClr val="0E2D66"/>
              </a:buClr>
              <a:buSzPts val="1400"/>
              <a:buFont typeface="Arial"/>
              <a:buNone/>
            </a:pPr>
            <a:r>
              <a:rPr lang="en">
                <a:solidFill>
                  <a:schemeClr val="lt1"/>
                </a:solidFill>
                <a:latin typeface="Archivo"/>
                <a:ea typeface="Archivo"/>
                <a:cs typeface="Archivo"/>
                <a:sym typeface="Archivo"/>
              </a:rPr>
              <a:t>A note on AI and Threat Modelling</a:t>
            </a:r>
            <a:endParaRPr>
              <a:solidFill>
                <a:schemeClr val="lt1"/>
              </a:solidFill>
              <a:latin typeface="Archivo"/>
              <a:ea typeface="Archivo"/>
              <a:cs typeface="Archivo"/>
              <a:sym typeface="Archiv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pic>
        <p:nvPicPr>
          <p:cNvPr id="1554" name="Google Shape;1554;p143"/>
          <p:cNvPicPr preferRelativeResize="0"/>
          <p:nvPr>
            <p:ph idx="2" type="pic"/>
          </p:nvPr>
        </p:nvPicPr>
        <p:blipFill rotWithShape="1">
          <a:blip r:embed="rId3">
            <a:alphaModFix/>
          </a:blip>
          <a:srcRect b="0" l="12736" r="12736" t="0"/>
          <a:stretch/>
        </p:blipFill>
        <p:spPr>
          <a:xfrm>
            <a:off x="5309242" y="0"/>
            <a:ext cx="3834758" cy="5145326"/>
          </a:xfrm>
          <a:prstGeom prst="rect">
            <a:avLst/>
          </a:prstGeom>
          <a:solidFill>
            <a:srgbClr val="7D8B99"/>
          </a:solidFill>
          <a:ln>
            <a:noFill/>
          </a:ln>
        </p:spPr>
      </p:pic>
      <p:sp>
        <p:nvSpPr>
          <p:cNvPr id="1555" name="Google Shape;1555;p143"/>
          <p:cNvSpPr/>
          <p:nvPr/>
        </p:nvSpPr>
        <p:spPr>
          <a:xfrm flipH="1">
            <a:off x="5294376" y="0"/>
            <a:ext cx="3849624" cy="5143500"/>
          </a:xfrm>
          <a:custGeom>
            <a:rect b="b" l="l" r="r" t="t"/>
            <a:pathLst>
              <a:path extrusionOk="0" h="5143500" w="3849624">
                <a:moveTo>
                  <a:pt x="0" y="0"/>
                </a:moveTo>
                <a:lnTo>
                  <a:pt x="1" y="0"/>
                </a:lnTo>
                <a:lnTo>
                  <a:pt x="402336" y="0"/>
                </a:lnTo>
                <a:lnTo>
                  <a:pt x="457201" y="0"/>
                </a:lnTo>
                <a:lnTo>
                  <a:pt x="3849624" y="0"/>
                </a:lnTo>
                <a:lnTo>
                  <a:pt x="3849624" y="363005"/>
                </a:lnTo>
                <a:lnTo>
                  <a:pt x="3849624" y="457200"/>
                </a:lnTo>
                <a:lnTo>
                  <a:pt x="457201" y="457200"/>
                </a:lnTo>
                <a:lnTo>
                  <a:pt x="457201" y="4778374"/>
                </a:lnTo>
                <a:lnTo>
                  <a:pt x="464320" y="4778374"/>
                </a:lnTo>
                <a:lnTo>
                  <a:pt x="486962" y="4772019"/>
                </a:lnTo>
                <a:cubicBezTo>
                  <a:pt x="1166881" y="4600413"/>
                  <a:pt x="2207799" y="4473810"/>
                  <a:pt x="3423918" y="4423892"/>
                </a:cubicBezTo>
                <a:lnTo>
                  <a:pt x="3849624" y="4410588"/>
                </a:lnTo>
                <a:lnTo>
                  <a:pt x="3849624" y="5143500"/>
                </a:lnTo>
                <a:lnTo>
                  <a:pt x="457201" y="5143500"/>
                </a:lnTo>
                <a:lnTo>
                  <a:pt x="1" y="5143500"/>
                </a:lnTo>
                <a:lnTo>
                  <a:pt x="0" y="5143500"/>
                </a:lnTo>
                <a:lnTo>
                  <a:pt x="0" y="4778375"/>
                </a:lnTo>
                <a:lnTo>
                  <a:pt x="1" y="4778375"/>
                </a:lnTo>
                <a:lnTo>
                  <a:pt x="1" y="365125"/>
                </a:lnTo>
                <a:lnTo>
                  <a:pt x="0" y="36512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chivo"/>
              <a:ea typeface="Archivo"/>
              <a:cs typeface="Archivo"/>
              <a:sym typeface="Archivo"/>
            </a:endParaRPr>
          </a:p>
        </p:txBody>
      </p:sp>
      <p:sp>
        <p:nvSpPr>
          <p:cNvPr id="1556" name="Google Shape;1556;p143"/>
          <p:cNvSpPr txBox="1"/>
          <p:nvPr/>
        </p:nvSpPr>
        <p:spPr>
          <a:xfrm>
            <a:off x="476864" y="1691364"/>
            <a:ext cx="4206300" cy="2293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300">
                <a:solidFill>
                  <a:schemeClr val="dk1"/>
                </a:solidFill>
                <a:latin typeface="Archivo"/>
                <a:ea typeface="Archivo"/>
                <a:cs typeface="Archivo"/>
                <a:sym typeface="Archivo"/>
              </a:rPr>
              <a:t>AI is a bigger and bigger part of our lives, particularly in the technology industry.</a:t>
            </a:r>
            <a:endParaRPr sz="1300">
              <a:solidFill>
                <a:schemeClr val="dk1"/>
              </a:solidFill>
              <a:latin typeface="Archivo"/>
              <a:ea typeface="Archivo"/>
              <a:cs typeface="Archivo"/>
              <a:sym typeface="Archivo"/>
            </a:endParaRPr>
          </a:p>
          <a:p>
            <a:pPr indent="0" lvl="0" marL="0" marR="0" rtl="0" algn="l">
              <a:spcBef>
                <a:spcPts val="0"/>
              </a:spcBef>
              <a:spcAft>
                <a:spcPts val="0"/>
              </a:spcAft>
              <a:buNone/>
            </a:pPr>
            <a:r>
              <a:t/>
            </a:r>
            <a:endParaRPr sz="1300">
              <a:solidFill>
                <a:schemeClr val="dk1"/>
              </a:solidFill>
              <a:latin typeface="Archivo"/>
              <a:ea typeface="Archivo"/>
              <a:cs typeface="Archivo"/>
              <a:sym typeface="Archivo"/>
            </a:endParaRPr>
          </a:p>
          <a:p>
            <a:pPr indent="0" lvl="0" marL="0" marR="0" rtl="0" algn="l">
              <a:spcBef>
                <a:spcPts val="0"/>
              </a:spcBef>
              <a:spcAft>
                <a:spcPts val="0"/>
              </a:spcAft>
              <a:buNone/>
            </a:pPr>
            <a:r>
              <a:rPr lang="en" sz="1300">
                <a:solidFill>
                  <a:schemeClr val="dk1"/>
                </a:solidFill>
                <a:latin typeface="Archivo"/>
                <a:ea typeface="Archivo"/>
                <a:cs typeface="Archivo"/>
                <a:sym typeface="Archivo"/>
              </a:rPr>
              <a:t>AI has impacted Threat Modelling in two core ways.</a:t>
            </a:r>
            <a:endParaRPr sz="1300">
              <a:solidFill>
                <a:schemeClr val="dk1"/>
              </a:solidFill>
              <a:latin typeface="Archivo"/>
              <a:ea typeface="Archivo"/>
              <a:cs typeface="Archivo"/>
              <a:sym typeface="Archivo"/>
            </a:endParaRPr>
          </a:p>
          <a:p>
            <a:pPr indent="0" lvl="0" marL="0" marR="0" rtl="0" algn="l">
              <a:spcBef>
                <a:spcPts val="0"/>
              </a:spcBef>
              <a:spcAft>
                <a:spcPts val="0"/>
              </a:spcAft>
              <a:buNone/>
            </a:pPr>
            <a:r>
              <a:t/>
            </a:r>
            <a:endParaRPr sz="1300">
              <a:solidFill>
                <a:schemeClr val="dk1"/>
              </a:solidFill>
              <a:latin typeface="Archivo"/>
              <a:ea typeface="Archivo"/>
              <a:cs typeface="Archivo"/>
              <a:sym typeface="Archivo"/>
            </a:endParaRPr>
          </a:p>
          <a:p>
            <a:pPr indent="-311150" lvl="0" marL="457200" marR="0" rtl="0" algn="l">
              <a:spcBef>
                <a:spcPts val="0"/>
              </a:spcBef>
              <a:spcAft>
                <a:spcPts val="0"/>
              </a:spcAft>
              <a:buClr>
                <a:schemeClr val="dk1"/>
              </a:buClr>
              <a:buSzPts val="1300"/>
              <a:buFont typeface="Archivo"/>
              <a:buAutoNum type="arabicPeriod"/>
            </a:pPr>
            <a:r>
              <a:rPr lang="en" sz="1300">
                <a:solidFill>
                  <a:schemeClr val="dk1"/>
                </a:solidFill>
                <a:latin typeface="Archivo"/>
                <a:ea typeface="Archivo"/>
                <a:cs typeface="Archivo"/>
                <a:sym typeface="Archivo"/>
              </a:rPr>
              <a:t>The Threat Impact: AI introduces new threat vectors into your system, through:</a:t>
            </a:r>
            <a:endParaRPr sz="1300">
              <a:solidFill>
                <a:schemeClr val="dk1"/>
              </a:solidFill>
              <a:latin typeface="Archivo"/>
              <a:ea typeface="Archivo"/>
              <a:cs typeface="Archivo"/>
              <a:sym typeface="Archivo"/>
            </a:endParaRPr>
          </a:p>
          <a:p>
            <a:pPr indent="-311150" lvl="1" marL="914400" marR="0" rtl="0" algn="l">
              <a:spcBef>
                <a:spcPts val="0"/>
              </a:spcBef>
              <a:spcAft>
                <a:spcPts val="0"/>
              </a:spcAft>
              <a:buClr>
                <a:schemeClr val="dk1"/>
              </a:buClr>
              <a:buSzPts val="1300"/>
              <a:buFont typeface="Archivo"/>
              <a:buAutoNum type="alphaLcPeriod"/>
            </a:pPr>
            <a:r>
              <a:rPr lang="en" sz="1300">
                <a:solidFill>
                  <a:schemeClr val="dk1"/>
                </a:solidFill>
                <a:latin typeface="Archivo"/>
                <a:ea typeface="Archivo"/>
                <a:cs typeface="Archivo"/>
                <a:sym typeface="Archivo"/>
              </a:rPr>
              <a:t>Security implications of utilising AI in your system. We can use tools like Mitre ATLAS and OWASP LLM top 10 to understand and model these threats</a:t>
            </a:r>
            <a:endParaRPr sz="1300">
              <a:solidFill>
                <a:schemeClr val="dk1"/>
              </a:solidFill>
              <a:latin typeface="Archivo"/>
              <a:ea typeface="Archivo"/>
              <a:cs typeface="Archivo"/>
              <a:sym typeface="Archivo"/>
            </a:endParaRPr>
          </a:p>
        </p:txBody>
      </p:sp>
      <p:sp>
        <p:nvSpPr>
          <p:cNvPr id="1557" name="Google Shape;1557;p143"/>
          <p:cNvSpPr txBox="1"/>
          <p:nvPr/>
        </p:nvSpPr>
        <p:spPr>
          <a:xfrm>
            <a:off x="476863" y="1394366"/>
            <a:ext cx="4206300" cy="297000"/>
          </a:xfrm>
          <a:prstGeom prst="rect">
            <a:avLst/>
          </a:prstGeom>
          <a:no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None/>
            </a:pPr>
            <a:r>
              <a:rPr b="1" lang="en">
                <a:solidFill>
                  <a:schemeClr val="accent1"/>
                </a:solidFill>
                <a:latin typeface="Archivo"/>
                <a:ea typeface="Archivo"/>
                <a:cs typeface="Archivo"/>
                <a:sym typeface="Archivo"/>
              </a:rPr>
              <a:t>AI is changing the </a:t>
            </a:r>
            <a:r>
              <a:rPr b="1" lang="en">
                <a:solidFill>
                  <a:schemeClr val="accent1"/>
                </a:solidFill>
                <a:latin typeface="Archivo"/>
                <a:ea typeface="Archivo"/>
                <a:cs typeface="Archivo"/>
                <a:sym typeface="Archivo"/>
              </a:rPr>
              <a:t>technology industry</a:t>
            </a:r>
            <a:endParaRPr b="1">
              <a:solidFill>
                <a:schemeClr val="accent1"/>
              </a:solidFill>
              <a:latin typeface="Archivo"/>
              <a:ea typeface="Archivo"/>
              <a:cs typeface="Archivo"/>
              <a:sym typeface="Archivo"/>
            </a:endParaRPr>
          </a:p>
        </p:txBody>
      </p:sp>
      <p:sp>
        <p:nvSpPr>
          <p:cNvPr id="1558" name="Google Shape;1558;p143"/>
          <p:cNvSpPr txBox="1"/>
          <p:nvPr>
            <p:ph type="title"/>
          </p:nvPr>
        </p:nvSpPr>
        <p:spPr>
          <a:xfrm>
            <a:off x="457200" y="374904"/>
            <a:ext cx="41880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dk1"/>
                </a:solidFill>
              </a:rPr>
              <a:t>Future Looking…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44"/>
          <p:cNvSpPr txBox="1"/>
          <p:nvPr>
            <p:ph type="ctrTitle"/>
          </p:nvPr>
        </p:nvSpPr>
        <p:spPr>
          <a:xfrm>
            <a:off x="571525" y="1600200"/>
            <a:ext cx="6162000" cy="25800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5000"/>
              <a:buNone/>
            </a:pPr>
            <a:r>
              <a:rPr lang="en"/>
              <a:t>Thank you</a:t>
            </a:r>
            <a:endParaRPr/>
          </a:p>
        </p:txBody>
      </p:sp>
      <p:sp>
        <p:nvSpPr>
          <p:cNvPr id="1564" name="Google Shape;1564;p144"/>
          <p:cNvSpPr txBox="1"/>
          <p:nvPr>
            <p:ph idx="12" type="sldNum"/>
          </p:nvPr>
        </p:nvSpPr>
        <p:spPr>
          <a:xfrm>
            <a:off x="8366708" y="4423042"/>
            <a:ext cx="548700" cy="393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500"/>
              <a:buNone/>
            </a:pPr>
            <a:fld id="{00000000-1234-1234-1234-123412341234}" type="slidenum">
              <a:rPr lang="en"/>
              <a:t>‹#›</a:t>
            </a:fld>
            <a:endParaRPr/>
          </a:p>
        </p:txBody>
      </p:sp>
      <p:sp>
        <p:nvSpPr>
          <p:cNvPr id="1565" name="Google Shape;1565;p144"/>
          <p:cNvSpPr txBox="1"/>
          <p:nvPr>
            <p:ph idx="1" type="subTitle"/>
          </p:nvPr>
        </p:nvSpPr>
        <p:spPr>
          <a:xfrm>
            <a:off x="5320150" y="228600"/>
            <a:ext cx="1413300" cy="258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200"/>
              </a:spcAft>
              <a:buSzPts val="600"/>
              <a:buNone/>
            </a:pPr>
            <a:r>
              <a:t/>
            </a:r>
            <a:endParaRPr/>
          </a:p>
        </p:txBody>
      </p:sp>
      <p:sp>
        <p:nvSpPr>
          <p:cNvPr id="1566" name="Google Shape;1566;p144"/>
          <p:cNvSpPr txBox="1"/>
          <p:nvPr>
            <p:ph idx="2" type="subTitle"/>
          </p:nvPr>
        </p:nvSpPr>
        <p:spPr>
          <a:xfrm>
            <a:off x="7502225" y="228600"/>
            <a:ext cx="1413300" cy="258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200"/>
              </a:spcAft>
              <a:buSzPts val="600"/>
              <a:buNone/>
            </a:pPr>
            <a:r>
              <a:t/>
            </a:r>
            <a:endParaRPr/>
          </a:p>
        </p:txBody>
      </p:sp>
      <p:pic>
        <p:nvPicPr>
          <p:cNvPr id="1567" name="Google Shape;1567;p144" title="qrcode_www.linkedin.com.png"/>
          <p:cNvPicPr preferRelativeResize="0"/>
          <p:nvPr/>
        </p:nvPicPr>
        <p:blipFill>
          <a:blip r:embed="rId3">
            <a:alphaModFix/>
          </a:blip>
          <a:stretch>
            <a:fillRect/>
          </a:stretch>
        </p:blipFill>
        <p:spPr>
          <a:xfrm>
            <a:off x="6641613" y="1624863"/>
            <a:ext cx="2092375" cy="2092375"/>
          </a:xfrm>
          <a:prstGeom prst="rect">
            <a:avLst/>
          </a:prstGeom>
          <a:solidFill>
            <a:schemeClr val="lt2"/>
          </a:solidFill>
          <a:ln>
            <a:noFill/>
          </a:ln>
        </p:spPr>
      </p:pic>
      <p:pic>
        <p:nvPicPr>
          <p:cNvPr id="1568" name="Google Shape;1568;p144" title="qrcode_www.linkedin.com (1).png"/>
          <p:cNvPicPr preferRelativeResize="0"/>
          <p:nvPr/>
        </p:nvPicPr>
        <p:blipFill>
          <a:blip r:embed="rId4">
            <a:alphaModFix/>
          </a:blip>
          <a:stretch>
            <a:fillRect/>
          </a:stretch>
        </p:blipFill>
        <p:spPr>
          <a:xfrm>
            <a:off x="4073375" y="1624875"/>
            <a:ext cx="2092375" cy="2092375"/>
          </a:xfrm>
          <a:prstGeom prst="rect">
            <a:avLst/>
          </a:prstGeom>
          <a:solidFill>
            <a:schemeClr val="lt2"/>
          </a:solidFill>
          <a:ln>
            <a:noFill/>
          </a:ln>
        </p:spPr>
      </p:pic>
      <p:sp>
        <p:nvSpPr>
          <p:cNvPr id="1569" name="Google Shape;1569;p144"/>
          <p:cNvSpPr txBox="1"/>
          <p:nvPr/>
        </p:nvSpPr>
        <p:spPr>
          <a:xfrm>
            <a:off x="4426725" y="3816825"/>
            <a:ext cx="14505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600">
                <a:solidFill>
                  <a:schemeClr val="lt1"/>
                </a:solidFill>
                <a:latin typeface="Archivo"/>
                <a:ea typeface="Archivo"/>
                <a:cs typeface="Archivo"/>
                <a:sym typeface="Archivo"/>
              </a:rPr>
              <a:t>Adam Darcy</a:t>
            </a:r>
            <a:endParaRPr sz="1600">
              <a:solidFill>
                <a:schemeClr val="lt1"/>
              </a:solidFill>
              <a:latin typeface="Archivo"/>
              <a:ea typeface="Archivo"/>
              <a:cs typeface="Archivo"/>
              <a:sym typeface="Archivo"/>
            </a:endParaRPr>
          </a:p>
        </p:txBody>
      </p:sp>
      <p:sp>
        <p:nvSpPr>
          <p:cNvPr id="1570" name="Google Shape;1570;p144"/>
          <p:cNvSpPr txBox="1"/>
          <p:nvPr/>
        </p:nvSpPr>
        <p:spPr>
          <a:xfrm>
            <a:off x="6787188" y="3788688"/>
            <a:ext cx="1801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600">
                <a:solidFill>
                  <a:schemeClr val="lt1"/>
                </a:solidFill>
                <a:latin typeface="Archivo"/>
                <a:ea typeface="Archivo"/>
                <a:cs typeface="Archivo"/>
                <a:sym typeface="Archivo"/>
              </a:rPr>
              <a:t>Deeheem Ansari</a:t>
            </a:r>
            <a:endParaRPr sz="1600">
              <a:solidFill>
                <a:schemeClr val="lt1"/>
              </a:solidFill>
              <a:latin typeface="Archivo"/>
              <a:ea typeface="Archivo"/>
              <a:cs typeface="Archivo"/>
              <a:sym typeface="Archiv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8"/>
          <p:cNvSpPr/>
          <p:nvPr/>
        </p:nvSpPr>
        <p:spPr>
          <a:xfrm>
            <a:off x="0" y="0"/>
            <a:ext cx="4570200" cy="51435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chivo"/>
              <a:ea typeface="Archivo"/>
              <a:cs typeface="Archivo"/>
              <a:sym typeface="Archivo"/>
            </a:endParaRPr>
          </a:p>
        </p:txBody>
      </p:sp>
      <p:sp>
        <p:nvSpPr>
          <p:cNvPr id="501" name="Google Shape;501;p68"/>
          <p:cNvSpPr/>
          <p:nvPr/>
        </p:nvSpPr>
        <p:spPr>
          <a:xfrm>
            <a:off x="4573663" y="0"/>
            <a:ext cx="4570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000000"/>
              </a:solidFill>
              <a:latin typeface="Archivo"/>
              <a:ea typeface="Archivo"/>
              <a:cs typeface="Archivo"/>
              <a:sym typeface="Archivo"/>
            </a:endParaRPr>
          </a:p>
        </p:txBody>
      </p:sp>
      <p:sp>
        <p:nvSpPr>
          <p:cNvPr id="502" name="Google Shape;502;p68"/>
          <p:cNvSpPr/>
          <p:nvPr/>
        </p:nvSpPr>
        <p:spPr>
          <a:xfrm>
            <a:off x="0" y="625474"/>
            <a:ext cx="4570200" cy="774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chivo"/>
              <a:buNone/>
            </a:pPr>
            <a:r>
              <a:rPr b="1" lang="en" sz="2400">
                <a:solidFill>
                  <a:schemeClr val="dk1"/>
                </a:solidFill>
                <a:latin typeface="Archivo"/>
                <a:ea typeface="Archivo"/>
                <a:cs typeface="Archivo"/>
                <a:sym typeface="Archivo"/>
              </a:rPr>
              <a:t>Fast, Cheap and Good</a:t>
            </a:r>
            <a:endParaRPr b="1" sz="2400">
              <a:solidFill>
                <a:schemeClr val="dk1"/>
              </a:solidFill>
              <a:latin typeface="Archivo"/>
              <a:ea typeface="Archivo"/>
              <a:cs typeface="Archivo"/>
              <a:sym typeface="Archivo"/>
            </a:endParaRPr>
          </a:p>
        </p:txBody>
      </p:sp>
      <p:sp>
        <p:nvSpPr>
          <p:cNvPr id="503" name="Google Shape;503;p68"/>
          <p:cNvSpPr txBox="1"/>
          <p:nvPr/>
        </p:nvSpPr>
        <p:spPr>
          <a:xfrm>
            <a:off x="388413" y="2340543"/>
            <a:ext cx="3574500" cy="2398500"/>
          </a:xfrm>
          <a:prstGeom prst="rect">
            <a:avLst/>
          </a:prstGeom>
          <a:noFill/>
          <a:ln>
            <a:noFill/>
          </a:ln>
        </p:spPr>
        <p:txBody>
          <a:bodyPr anchorCtr="0" anchor="t" bIns="34275" lIns="68575" spcFirstLastPara="1" rIns="68575" wrap="square" tIns="34275">
            <a:spAutoFit/>
          </a:bodyPr>
          <a:lstStyle/>
          <a:p>
            <a:pPr indent="-285750" lvl="0" marL="42545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Adopt an agile, iterative approach like Rapid Threat Model Prototyping (RTMP)</a:t>
            </a:r>
            <a:endParaRPr sz="1200">
              <a:solidFill>
                <a:schemeClr val="dk1"/>
              </a:solidFill>
              <a:latin typeface="Archivo"/>
              <a:ea typeface="Archivo"/>
              <a:cs typeface="Archivo"/>
              <a:sym typeface="Archivo"/>
            </a:endParaRPr>
          </a:p>
          <a:p>
            <a:pPr indent="-285750" lvl="0" marL="42545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Focus on a small scope per session. </a:t>
            </a:r>
            <a:endParaRPr sz="1200">
              <a:solidFill>
                <a:schemeClr val="dk1"/>
              </a:solidFill>
              <a:latin typeface="Archivo"/>
              <a:ea typeface="Archivo"/>
              <a:cs typeface="Archivo"/>
              <a:sym typeface="Archivo"/>
            </a:endParaRPr>
          </a:p>
          <a:p>
            <a:pPr indent="-285750" lvl="0" marL="42545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Use lightweight frameworks such as STRIDE or Attack Trees, and </a:t>
            </a:r>
            <a:endParaRPr sz="1200">
              <a:solidFill>
                <a:schemeClr val="dk1"/>
              </a:solidFill>
              <a:latin typeface="Archivo"/>
              <a:ea typeface="Archivo"/>
              <a:cs typeface="Archivo"/>
              <a:sym typeface="Archivo"/>
            </a:endParaRPr>
          </a:p>
          <a:p>
            <a:pPr indent="-285750" lvl="0" marL="42545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Integrate with existing agile workflows like sprint planning</a:t>
            </a:r>
            <a:endParaRPr sz="1200">
              <a:solidFill>
                <a:schemeClr val="dk1"/>
              </a:solidFill>
              <a:latin typeface="Archivo"/>
              <a:ea typeface="Archivo"/>
              <a:cs typeface="Archivo"/>
              <a:sym typeface="Archivo"/>
            </a:endParaRPr>
          </a:p>
          <a:p>
            <a:pPr indent="-285750" lvl="0" marL="425450" marR="0" rtl="0" algn="l">
              <a:lnSpc>
                <a:spcPct val="100000"/>
              </a:lnSpc>
              <a:spcBef>
                <a:spcPts val="1000"/>
              </a:spcBef>
              <a:spcAft>
                <a:spcPts val="0"/>
              </a:spcAft>
              <a:buClr>
                <a:schemeClr val="dk1"/>
              </a:buClr>
              <a:buSzPts val="1400"/>
              <a:buFont typeface="Arial"/>
              <a:buChar char="•"/>
            </a:pPr>
            <a:r>
              <a:rPr lang="en" sz="1200">
                <a:solidFill>
                  <a:schemeClr val="dk1"/>
                </a:solidFill>
                <a:latin typeface="Archivo"/>
                <a:ea typeface="Archivo"/>
                <a:cs typeface="Archivo"/>
                <a:sym typeface="Archivo"/>
              </a:rPr>
              <a:t>Identify vulnerabilities early without aiming for perfection.</a:t>
            </a:r>
            <a:endParaRPr sz="1200">
              <a:solidFill>
                <a:schemeClr val="dk1"/>
              </a:solidFill>
              <a:latin typeface="Archivo"/>
              <a:ea typeface="Archivo"/>
              <a:cs typeface="Archivo"/>
              <a:sym typeface="Archivo"/>
            </a:endParaRPr>
          </a:p>
        </p:txBody>
      </p:sp>
      <p:sp>
        <p:nvSpPr>
          <p:cNvPr id="504" name="Google Shape;504;p68"/>
          <p:cNvSpPr txBox="1"/>
          <p:nvPr/>
        </p:nvSpPr>
        <p:spPr>
          <a:xfrm>
            <a:off x="4964205" y="2340543"/>
            <a:ext cx="3574500" cy="2188200"/>
          </a:xfrm>
          <a:prstGeom prst="rect">
            <a:avLst/>
          </a:prstGeom>
          <a:noFill/>
          <a:ln>
            <a:noFill/>
          </a:ln>
        </p:spPr>
        <p:txBody>
          <a:bodyPr anchorCtr="0" anchor="t" bIns="34275" lIns="68575" spcFirstLastPara="1" rIns="68575" wrap="square" tIns="34275">
            <a:spAutoFit/>
          </a:bodyPr>
          <a:lstStyle/>
          <a:p>
            <a:pPr indent="-285750" lvl="0" marL="425450" marR="0" rtl="0" algn="l">
              <a:lnSpc>
                <a:spcPct val="100000"/>
              </a:lnSpc>
              <a:spcBef>
                <a:spcPts val="1000"/>
              </a:spcBef>
              <a:spcAft>
                <a:spcPts val="0"/>
              </a:spcAft>
              <a:buClr>
                <a:schemeClr val="lt1"/>
              </a:buClr>
              <a:buSzPts val="1400"/>
              <a:buFont typeface="Arial"/>
              <a:buChar char="•"/>
            </a:pPr>
            <a:r>
              <a:rPr lang="en" sz="1200">
                <a:solidFill>
                  <a:schemeClr val="lt1"/>
                </a:solidFill>
                <a:latin typeface="Archivo"/>
                <a:ea typeface="Archivo"/>
                <a:cs typeface="Archivo"/>
                <a:sym typeface="Archivo"/>
              </a:rPr>
              <a:t>Dedicated security expertise involvement</a:t>
            </a:r>
            <a:endParaRPr sz="1200">
              <a:solidFill>
                <a:schemeClr val="lt1"/>
              </a:solidFill>
              <a:latin typeface="Archivo"/>
              <a:ea typeface="Archivo"/>
              <a:cs typeface="Archivo"/>
              <a:sym typeface="Archivo"/>
            </a:endParaRPr>
          </a:p>
          <a:p>
            <a:pPr indent="-285750" lvl="0" marL="425450" marR="0" rtl="0" algn="l">
              <a:lnSpc>
                <a:spcPct val="100000"/>
              </a:lnSpc>
              <a:spcBef>
                <a:spcPts val="1000"/>
              </a:spcBef>
              <a:spcAft>
                <a:spcPts val="0"/>
              </a:spcAft>
              <a:buClr>
                <a:schemeClr val="lt1"/>
              </a:buClr>
              <a:buSzPts val="1400"/>
              <a:buFont typeface="Arial"/>
              <a:buChar char="•"/>
            </a:pPr>
            <a:r>
              <a:rPr lang="en" sz="1200">
                <a:solidFill>
                  <a:schemeClr val="lt1"/>
                </a:solidFill>
                <a:latin typeface="Archivo"/>
                <a:ea typeface="Archivo"/>
                <a:cs typeface="Archivo"/>
                <a:sym typeface="Archivo"/>
              </a:rPr>
              <a:t>Focuses on many scopes or a large scope</a:t>
            </a:r>
            <a:endParaRPr sz="1200">
              <a:solidFill>
                <a:schemeClr val="lt1"/>
              </a:solidFill>
              <a:latin typeface="Archivo"/>
              <a:ea typeface="Archivo"/>
              <a:cs typeface="Archivo"/>
              <a:sym typeface="Archivo"/>
            </a:endParaRPr>
          </a:p>
          <a:p>
            <a:pPr indent="-285750" lvl="0" marL="425450" marR="0" rtl="0" algn="l">
              <a:lnSpc>
                <a:spcPct val="100000"/>
              </a:lnSpc>
              <a:spcBef>
                <a:spcPts val="1000"/>
              </a:spcBef>
              <a:spcAft>
                <a:spcPts val="0"/>
              </a:spcAft>
              <a:buClr>
                <a:schemeClr val="lt1"/>
              </a:buClr>
              <a:buSzPts val="1400"/>
              <a:buFont typeface="Arial"/>
              <a:buChar char="•"/>
            </a:pPr>
            <a:r>
              <a:rPr lang="en" sz="1200">
                <a:solidFill>
                  <a:schemeClr val="lt1"/>
                </a:solidFill>
                <a:latin typeface="Archivo"/>
                <a:ea typeface="Archivo"/>
                <a:cs typeface="Archivo"/>
                <a:sym typeface="Archivo"/>
              </a:rPr>
              <a:t>Integration of APT methods and mapping</a:t>
            </a:r>
            <a:endParaRPr sz="1200">
              <a:solidFill>
                <a:schemeClr val="lt1"/>
              </a:solidFill>
              <a:latin typeface="Archivo"/>
              <a:ea typeface="Archivo"/>
              <a:cs typeface="Archivo"/>
              <a:sym typeface="Archivo"/>
            </a:endParaRPr>
          </a:p>
          <a:p>
            <a:pPr indent="-285750" lvl="0" marL="425450" marR="0" rtl="0" algn="l">
              <a:lnSpc>
                <a:spcPct val="100000"/>
              </a:lnSpc>
              <a:spcBef>
                <a:spcPts val="1000"/>
              </a:spcBef>
              <a:spcAft>
                <a:spcPts val="0"/>
              </a:spcAft>
              <a:buClr>
                <a:schemeClr val="lt1"/>
              </a:buClr>
              <a:buSzPts val="1400"/>
              <a:buFont typeface="Arial"/>
              <a:buChar char="•"/>
            </a:pPr>
            <a:r>
              <a:rPr lang="en" sz="1200">
                <a:solidFill>
                  <a:schemeClr val="lt1"/>
                </a:solidFill>
                <a:latin typeface="Archivo"/>
                <a:ea typeface="Archivo"/>
                <a:cs typeface="Archivo"/>
                <a:sym typeface="Archivo"/>
              </a:rPr>
              <a:t>Dedicated discovery across domains ie Security, Privacy, Social, Business</a:t>
            </a:r>
            <a:endParaRPr sz="1200">
              <a:solidFill>
                <a:schemeClr val="lt1"/>
              </a:solidFill>
              <a:latin typeface="Archivo"/>
              <a:ea typeface="Archivo"/>
              <a:cs typeface="Archivo"/>
              <a:sym typeface="Archivo"/>
            </a:endParaRPr>
          </a:p>
          <a:p>
            <a:pPr indent="-285750" lvl="0" marL="425450" marR="0" rtl="0" algn="l">
              <a:lnSpc>
                <a:spcPct val="100000"/>
              </a:lnSpc>
              <a:spcBef>
                <a:spcPts val="1000"/>
              </a:spcBef>
              <a:spcAft>
                <a:spcPts val="0"/>
              </a:spcAft>
              <a:buClr>
                <a:schemeClr val="lt1"/>
              </a:buClr>
              <a:buSzPts val="1400"/>
              <a:buFont typeface="Arial"/>
              <a:buChar char="•"/>
            </a:pPr>
            <a:r>
              <a:rPr lang="en" sz="1200">
                <a:solidFill>
                  <a:schemeClr val="lt1"/>
                </a:solidFill>
                <a:latin typeface="Archivo"/>
                <a:ea typeface="Archivo"/>
                <a:cs typeface="Archivo"/>
                <a:sym typeface="Archivo"/>
              </a:rPr>
              <a:t>Full CVSS risk assessment and reporting</a:t>
            </a:r>
            <a:endParaRPr sz="1200">
              <a:solidFill>
                <a:schemeClr val="lt1"/>
              </a:solidFill>
              <a:latin typeface="Archivo"/>
              <a:ea typeface="Archivo"/>
              <a:cs typeface="Archivo"/>
              <a:sym typeface="Archivo"/>
            </a:endParaRPr>
          </a:p>
          <a:p>
            <a:pPr indent="-285750" lvl="0" marL="425450" marR="0" rtl="0" algn="l">
              <a:lnSpc>
                <a:spcPct val="100000"/>
              </a:lnSpc>
              <a:spcBef>
                <a:spcPts val="1000"/>
              </a:spcBef>
              <a:spcAft>
                <a:spcPts val="0"/>
              </a:spcAft>
              <a:buClr>
                <a:schemeClr val="lt1"/>
              </a:buClr>
              <a:buSzPts val="1400"/>
              <a:buFont typeface="Arial"/>
              <a:buChar char="•"/>
            </a:pPr>
            <a:r>
              <a:rPr lang="en" sz="1200">
                <a:solidFill>
                  <a:schemeClr val="lt1"/>
                </a:solidFill>
                <a:latin typeface="Archivo"/>
                <a:ea typeface="Archivo"/>
                <a:cs typeface="Archivo"/>
                <a:sym typeface="Archivo"/>
              </a:rPr>
              <a:t>Aims to achieve full coverage</a:t>
            </a:r>
            <a:endParaRPr sz="1200">
              <a:solidFill>
                <a:schemeClr val="lt1"/>
              </a:solidFill>
              <a:latin typeface="Archivo"/>
              <a:ea typeface="Archivo"/>
              <a:cs typeface="Archivo"/>
              <a:sym typeface="Archivo"/>
            </a:endParaRPr>
          </a:p>
        </p:txBody>
      </p:sp>
      <p:sp>
        <p:nvSpPr>
          <p:cNvPr id="505" name="Google Shape;505;p68"/>
          <p:cNvSpPr/>
          <p:nvPr/>
        </p:nvSpPr>
        <p:spPr>
          <a:xfrm rot="5400000">
            <a:off x="6393421" y="-1194284"/>
            <a:ext cx="774223" cy="4413738"/>
          </a:xfrm>
          <a:custGeom>
            <a:rect b="b" l="l" r="r" t="t"/>
            <a:pathLst>
              <a:path extrusionOk="0" h="4203560" w="774223">
                <a:moveTo>
                  <a:pt x="0" y="4203560"/>
                </a:moveTo>
                <a:lnTo>
                  <a:pt x="0" y="496308"/>
                </a:lnTo>
                <a:lnTo>
                  <a:pt x="1" y="496308"/>
                </a:lnTo>
                <a:lnTo>
                  <a:pt x="399903" y="0"/>
                </a:lnTo>
                <a:lnTo>
                  <a:pt x="774223" y="496307"/>
                </a:lnTo>
                <a:lnTo>
                  <a:pt x="774223" y="496308"/>
                </a:lnTo>
                <a:lnTo>
                  <a:pt x="774222" y="496308"/>
                </a:lnTo>
                <a:lnTo>
                  <a:pt x="774222" y="4203560"/>
                </a:lnTo>
                <a:close/>
              </a:path>
            </a:pathLst>
          </a:custGeom>
          <a:gradFill>
            <a:gsLst>
              <a:gs pos="0">
                <a:srgbClr val="FDE18C"/>
              </a:gs>
              <a:gs pos="11000">
                <a:srgbClr val="FDE695"/>
              </a:gs>
              <a:gs pos="30000">
                <a:srgbClr val="EEEEB7"/>
              </a:gs>
              <a:gs pos="51000">
                <a:srgbClr val="CAE5CE"/>
              </a:gs>
              <a:gs pos="70010">
                <a:srgbClr val="6FC9D3"/>
              </a:gs>
              <a:gs pos="91000">
                <a:srgbClr val="3A92C1"/>
              </a:gs>
              <a:gs pos="100000">
                <a:srgbClr val="3A92C1"/>
              </a:gs>
            </a:gsLst>
            <a:lin ang="16200038"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chivo"/>
              <a:ea typeface="Archivo"/>
              <a:cs typeface="Archivo"/>
              <a:sym typeface="Archivo"/>
            </a:endParaRPr>
          </a:p>
        </p:txBody>
      </p:sp>
      <p:sp>
        <p:nvSpPr>
          <p:cNvPr id="506" name="Google Shape;506;p68"/>
          <p:cNvSpPr txBox="1"/>
          <p:nvPr/>
        </p:nvSpPr>
        <p:spPr>
          <a:xfrm>
            <a:off x="4570338" y="721949"/>
            <a:ext cx="4413600" cy="461700"/>
          </a:xfrm>
          <a:prstGeom prst="rect">
            <a:avLst/>
          </a:prstGeom>
          <a:noFill/>
          <a:ln>
            <a:noFill/>
          </a:ln>
        </p:spPr>
        <p:txBody>
          <a:bodyPr anchorCtr="0" anchor="ctr" bIns="45700" lIns="91425" spcFirstLastPara="1" rIns="91425" wrap="square" tIns="45700">
            <a:spAutoFit/>
          </a:bodyPr>
          <a:lstStyle/>
          <a:p>
            <a:pPr indent="11112" lvl="0" marL="0" marR="0" rtl="0" algn="ctr">
              <a:lnSpc>
                <a:spcPct val="100000"/>
              </a:lnSpc>
              <a:spcBef>
                <a:spcPts val="0"/>
              </a:spcBef>
              <a:spcAft>
                <a:spcPts val="0"/>
              </a:spcAft>
              <a:buClr>
                <a:schemeClr val="dk1"/>
              </a:buClr>
              <a:buSzPts val="3200"/>
              <a:buFont typeface="Archivo"/>
              <a:buNone/>
            </a:pPr>
            <a:r>
              <a:rPr b="1" lang="en" sz="2400">
                <a:solidFill>
                  <a:schemeClr val="dk1"/>
                </a:solidFill>
                <a:latin typeface="Archivo"/>
                <a:ea typeface="Archivo"/>
                <a:cs typeface="Archivo"/>
                <a:sym typeface="Archivo"/>
              </a:rPr>
              <a:t>In depth</a:t>
            </a:r>
            <a:endParaRPr b="1" sz="2400">
              <a:solidFill>
                <a:schemeClr val="dk1"/>
              </a:solidFill>
              <a:latin typeface="Archivo"/>
              <a:ea typeface="Archivo"/>
              <a:cs typeface="Archivo"/>
              <a:sym typeface="Archivo"/>
            </a:endParaRPr>
          </a:p>
        </p:txBody>
      </p:sp>
      <p:sp>
        <p:nvSpPr>
          <p:cNvPr id="507" name="Google Shape;507;p68"/>
          <p:cNvSpPr txBox="1"/>
          <p:nvPr/>
        </p:nvSpPr>
        <p:spPr>
          <a:xfrm>
            <a:off x="498176" y="1841038"/>
            <a:ext cx="3574500" cy="5232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chivo"/>
              <a:buNone/>
            </a:pPr>
            <a:r>
              <a:rPr b="1" lang="en">
                <a:solidFill>
                  <a:schemeClr val="dk1"/>
                </a:solidFill>
                <a:latin typeface="Archivo"/>
                <a:ea typeface="Archivo"/>
                <a:cs typeface="Archivo"/>
                <a:sym typeface="Archivo"/>
              </a:rPr>
              <a:t>To perform "fast, cheap and good" threat modeling:</a:t>
            </a:r>
            <a:endParaRPr b="1">
              <a:solidFill>
                <a:schemeClr val="dk1"/>
              </a:solidFill>
              <a:latin typeface="Archivo"/>
              <a:ea typeface="Archivo"/>
              <a:cs typeface="Archivo"/>
              <a:sym typeface="Archivo"/>
            </a:endParaRPr>
          </a:p>
        </p:txBody>
      </p:sp>
      <p:sp>
        <p:nvSpPr>
          <p:cNvPr id="508" name="Google Shape;508;p68"/>
          <p:cNvSpPr txBox="1"/>
          <p:nvPr/>
        </p:nvSpPr>
        <p:spPr>
          <a:xfrm>
            <a:off x="5053678" y="1841038"/>
            <a:ext cx="3574500" cy="3078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1400"/>
              <a:buFont typeface="Archivo"/>
              <a:buNone/>
            </a:pPr>
            <a:r>
              <a:rPr b="1" lang="en">
                <a:solidFill>
                  <a:schemeClr val="accent2"/>
                </a:solidFill>
                <a:latin typeface="Archivo"/>
                <a:ea typeface="Archivo"/>
                <a:cs typeface="Archivo"/>
                <a:sym typeface="Archivo"/>
              </a:rPr>
              <a:t>For in depth threat models:</a:t>
            </a:r>
            <a:endParaRPr b="1">
              <a:solidFill>
                <a:schemeClr val="accent2"/>
              </a:solidFill>
              <a:latin typeface="Archivo"/>
              <a:ea typeface="Archivo"/>
              <a:cs typeface="Archivo"/>
              <a:sym typeface="Archivo"/>
            </a:endParaRPr>
          </a:p>
        </p:txBody>
      </p:sp>
      <p:sp>
        <p:nvSpPr>
          <p:cNvPr id="509" name="Google Shape;509;p68"/>
          <p:cNvSpPr txBox="1"/>
          <p:nvPr>
            <p:ph idx="4294967295" type="title"/>
          </p:nvPr>
        </p:nvSpPr>
        <p:spPr>
          <a:xfrm>
            <a:off x="309100" y="145179"/>
            <a:ext cx="8229600" cy="48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800"/>
              <a:buFont typeface="Archivo"/>
              <a:buNone/>
            </a:pPr>
            <a:r>
              <a:rPr lang="en">
                <a:solidFill>
                  <a:schemeClr val="accent1"/>
                </a:solidFill>
              </a:rPr>
              <a:t>Different strategies</a:t>
            </a:r>
            <a:endParaRPr>
              <a:solidFill>
                <a:schemeClr val="accen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Workday Corporate Template">
  <a:themeElements>
    <a:clrScheme name="Workday Color Palette">
      <a:dk1>
        <a:srgbClr val="0F2E66"/>
      </a:dk1>
      <a:lt1>
        <a:srgbClr val="FFFFFF"/>
      </a:lt1>
      <a:dk2>
        <a:srgbClr val="0057AE"/>
      </a:dk2>
      <a:lt2>
        <a:srgbClr val="022043"/>
      </a:lt2>
      <a:accent1>
        <a:srgbClr val="1C98E8"/>
      </a:accent1>
      <a:accent2>
        <a:srgbClr val="9ECFFF"/>
      </a:accent2>
      <a:accent3>
        <a:srgbClr val="FEC10B"/>
      </a:accent3>
      <a:accent4>
        <a:srgbClr val="FDE65E"/>
      </a:accent4>
      <a:accent5>
        <a:srgbClr val="FFF3A8"/>
      </a:accent5>
      <a:accent6>
        <a:srgbClr val="FCF8E8"/>
      </a:accent6>
      <a:hlink>
        <a:srgbClr val="0057AE"/>
      </a:hlink>
      <a:folHlink>
        <a:srgbClr val="1C98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orkday Corporate Template">
  <a:themeElements>
    <a:clrScheme name="Workday Color Palette">
      <a:dk1>
        <a:srgbClr val="0F2E66"/>
      </a:dk1>
      <a:lt1>
        <a:srgbClr val="FFFFFF"/>
      </a:lt1>
      <a:dk2>
        <a:srgbClr val="0057AE"/>
      </a:dk2>
      <a:lt2>
        <a:srgbClr val="022043"/>
      </a:lt2>
      <a:accent1>
        <a:srgbClr val="1C98E8"/>
      </a:accent1>
      <a:accent2>
        <a:srgbClr val="9ECFFF"/>
      </a:accent2>
      <a:accent3>
        <a:srgbClr val="FEC10B"/>
      </a:accent3>
      <a:accent4>
        <a:srgbClr val="FDE65E"/>
      </a:accent4>
      <a:accent5>
        <a:srgbClr val="FFF3A8"/>
      </a:accent5>
      <a:accent6>
        <a:srgbClr val="FCF8E8"/>
      </a:accent6>
      <a:hlink>
        <a:srgbClr val="0057AE"/>
      </a:hlink>
      <a:folHlink>
        <a:srgbClr val="1C98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